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1" r:id="rId3"/>
    <p:sldId id="300" r:id="rId4"/>
    <p:sldId id="281" r:id="rId5"/>
    <p:sldId id="287" r:id="rId6"/>
    <p:sldId id="264" r:id="rId7"/>
    <p:sldId id="299" r:id="rId8"/>
    <p:sldId id="297" r:id="rId9"/>
    <p:sldId id="298" r:id="rId10"/>
    <p:sldId id="301" r:id="rId11"/>
    <p:sldId id="285" r:id="rId12"/>
    <p:sldId id="294" r:id="rId13"/>
    <p:sldId id="266" r:id="rId14"/>
    <p:sldId id="280" r:id="rId15"/>
    <p:sldId id="267" r:id="rId16"/>
    <p:sldId id="261" r:id="rId17"/>
    <p:sldId id="292" r:id="rId18"/>
    <p:sldId id="259" r:id="rId19"/>
    <p:sldId id="268" r:id="rId20"/>
    <p:sldId id="289" r:id="rId21"/>
    <p:sldId id="274" r:id="rId22"/>
    <p:sldId id="275" r:id="rId23"/>
    <p:sldId id="278" r:id="rId24"/>
    <p:sldId id="279" r:id="rId25"/>
    <p:sldId id="277" r:id="rId26"/>
    <p:sldId id="290" r:id="rId27"/>
    <p:sldId id="295" r:id="rId28"/>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4660"/>
  </p:normalViewPr>
  <p:slideViewPr>
    <p:cSldViewPr snapToGrid="0" snapToObjects="1">
      <p:cViewPr varScale="1">
        <p:scale>
          <a:sx n="73" d="100"/>
          <a:sy n="73" d="100"/>
        </p:scale>
        <p:origin x="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41A29D7E-359C-4583-A02F-8FB67F911E12}"/>
    <pc:docChg chg="modSld">
      <pc:chgData name="Danny Young" userId="cb0f4ce2-eb4f-479e-8e8f-3beb257e632f" providerId="ADAL" clId="{41A29D7E-359C-4583-A02F-8FB67F911E12}" dt="2024-05-29T16:23:27.673" v="32" actId="20577"/>
      <pc:docMkLst>
        <pc:docMk/>
      </pc:docMkLst>
      <pc:sldChg chg="modSp mod">
        <pc:chgData name="Danny Young" userId="cb0f4ce2-eb4f-479e-8e8f-3beb257e632f" providerId="ADAL" clId="{41A29D7E-359C-4583-A02F-8FB67F911E12}" dt="2024-05-29T16:23:27.673" v="32" actId="20577"/>
        <pc:sldMkLst>
          <pc:docMk/>
          <pc:sldMk cId="0" sldId="256"/>
        </pc:sldMkLst>
        <pc:spChg chg="mod">
          <ac:chgData name="Danny Young" userId="cb0f4ce2-eb4f-479e-8e8f-3beb257e632f" providerId="ADAL" clId="{41A29D7E-359C-4583-A02F-8FB67F911E12}" dt="2024-05-29T16:23:27.673" v="32" actId="20577"/>
          <ac:spMkLst>
            <pc:docMk/>
            <pc:sldMk cId="0" sldId="256"/>
            <ac:spMk id="2" creationId="{8902818C-61FA-448B-92B3-E1E0FF88E2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9127B9-7F7C-4412-AE80-67651F7C337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59EF435C-7F8A-4AD9-B17E-C68E7B2A847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CD3CB20-0731-4914-B57D-A359F406D256}" type="datetimeFigureOut">
              <a:rPr lang="en-CA"/>
              <a:pPr>
                <a:defRPr/>
              </a:pPr>
              <a:t>2024-05-29</a:t>
            </a:fld>
            <a:endParaRPr lang="en-CA"/>
          </a:p>
        </p:txBody>
      </p:sp>
      <p:sp>
        <p:nvSpPr>
          <p:cNvPr id="4" name="Slide Image Placeholder 3">
            <a:extLst>
              <a:ext uri="{FF2B5EF4-FFF2-40B4-BE49-F238E27FC236}">
                <a16:creationId xmlns:a16="http://schemas.microsoft.com/office/drawing/2014/main" id="{98875CC9-164B-4953-B658-8ADC059659C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60540290-E969-4079-9DB9-49F4E853E76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6345F382-9FEB-41AE-91C4-41C157B926E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38B9E9AD-F172-41D7-A383-6DCD9DCAFE1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E032CE4-BA17-4CBE-B822-1DED11839980}"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184D41D-7979-BD97-8AB5-FAF9063BFF8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13E6C61-35A2-0A2E-3064-A39B99D48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244" name="Slide Number Placeholder 3">
            <a:extLst>
              <a:ext uri="{FF2B5EF4-FFF2-40B4-BE49-F238E27FC236}">
                <a16:creationId xmlns:a16="http://schemas.microsoft.com/office/drawing/2014/main" id="{12C7B5F9-74C9-98B9-69E3-5AE5EB38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2FA2D4-EBC0-4FBF-9BD2-F725A902B574}"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032CE4-BA17-4CBE-B822-1DED11839980}" type="slidenum">
              <a:rPr lang="en-CA" altLang="en-US" smtClean="0"/>
              <a:pPr/>
              <a:t>10</a:t>
            </a:fld>
            <a:endParaRPr lang="en-CA" altLang="en-US"/>
          </a:p>
        </p:txBody>
      </p:sp>
    </p:spTree>
    <p:extLst>
      <p:ext uri="{BB962C8B-B14F-4D97-AF65-F5344CB8AC3E}">
        <p14:creationId xmlns:p14="http://schemas.microsoft.com/office/powerpoint/2010/main" val="262186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D9CD0F3-50A5-A339-35CA-CB2E69A0553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9BC20BB-DDBA-3684-23E6-93759ACA5A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4580" name="Slide Number Placeholder 3">
            <a:extLst>
              <a:ext uri="{FF2B5EF4-FFF2-40B4-BE49-F238E27FC236}">
                <a16:creationId xmlns:a16="http://schemas.microsoft.com/office/drawing/2014/main" id="{2AE82F87-7643-7E95-773A-1D33A24CD1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58103-BF27-4EE7-B7CE-2857C1243AAD}" type="slidenum">
              <a:rPr lang="en-CA" altLang="en-US"/>
              <a:pPr/>
              <a:t>11</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88F7325-9D36-C908-5FBD-F80CD94400C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109C644-A975-072C-B00F-3F8E42ABB6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a:extLst>
              <a:ext uri="{FF2B5EF4-FFF2-40B4-BE49-F238E27FC236}">
                <a16:creationId xmlns:a16="http://schemas.microsoft.com/office/drawing/2014/main" id="{70BEE3D1-66AE-890E-9054-AEF58A666F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E7473E-1DF9-4409-8EAD-B74C7CFB7A8D}" type="slidenum">
              <a:rPr lang="en-CA" altLang="en-US"/>
              <a:pPr/>
              <a:t>12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DA01F9D-2CB1-A61F-342F-3A7E0390AAE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8353642-983B-BDE4-498E-0D961BA01C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a:extLst>
              <a:ext uri="{FF2B5EF4-FFF2-40B4-BE49-F238E27FC236}">
                <a16:creationId xmlns:a16="http://schemas.microsoft.com/office/drawing/2014/main" id="{B6304CC0-1879-2331-4A1A-0D33237A75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AD1AAC-A5AD-48D8-B6E6-D569D9D23AE0}" type="slidenum">
              <a:rPr lang="en-CA" altLang="en-US">
                <a:latin typeface="Arial" panose="020B0604020202020204" pitchFamily="34" charset="0"/>
              </a:rPr>
              <a:pPr>
                <a:spcBef>
                  <a:spcPct val="0"/>
                </a:spcBef>
              </a:pPr>
              <a:t>13</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B455782-7B07-FD00-4B66-F5C8AB3910E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6E83AD8-FF38-514E-8E4B-903EA7DC7A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00E7FD4A-A86B-78C9-E429-322C277EB1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0A1CFA-1B6A-46DF-BE9F-55637123FD6B}" type="slidenum">
              <a:rPr lang="en-CA" altLang="en-US"/>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80ED664-8E61-0C42-68ED-E661845409A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91BD48E-D759-3445-5BAF-A5EC2F509C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2097879A-6B6E-89BC-18DF-2BB231E382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FB1355-1311-4224-8509-4995F73844A1}"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D6A817D-3962-D683-72E6-ED166F5EDA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1876F8C-61FA-E987-0A53-B2DAA477B5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4820" name="Slide Number Placeholder 3">
            <a:extLst>
              <a:ext uri="{FF2B5EF4-FFF2-40B4-BE49-F238E27FC236}">
                <a16:creationId xmlns:a16="http://schemas.microsoft.com/office/drawing/2014/main" id="{4D5DD4A2-762B-3073-F529-BAF1D84433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6EA815-0356-405B-9D64-65373CC4C5D5}" type="slidenum">
              <a:rPr lang="en-CA" altLang="en-US">
                <a:latin typeface="Arial" panose="020B0604020202020204" pitchFamily="34" charset="0"/>
              </a:rPr>
              <a:pPr>
                <a:spcBef>
                  <a:spcPct val="0"/>
                </a:spcBef>
              </a:pPr>
              <a:t>16</a:t>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2F7D4B6-E580-F1EC-25B8-C7F2AAC619C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DAFC34A-0208-8C76-0E25-3862F08317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6868" name="Slide Number Placeholder 3">
            <a:extLst>
              <a:ext uri="{FF2B5EF4-FFF2-40B4-BE49-F238E27FC236}">
                <a16:creationId xmlns:a16="http://schemas.microsoft.com/office/drawing/2014/main" id="{BDE37BE9-E796-7C2C-FEDF-DB1CC71C76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3CA09-EEEC-4BB6-8631-8F3A51D6BD7B}" type="slidenum">
              <a:rPr lang="en-CA" altLang="en-US"/>
              <a:pPr/>
              <a:t>17</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AB369C4-39ED-DFDA-0417-18F40DE0F7E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2D2CB9B-8BFE-943A-6EE4-718207DD6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Slide Number Placeholder 3">
            <a:extLst>
              <a:ext uri="{FF2B5EF4-FFF2-40B4-BE49-F238E27FC236}">
                <a16:creationId xmlns:a16="http://schemas.microsoft.com/office/drawing/2014/main" id="{88C120D9-032C-1707-D388-58A6169107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CBE651-160C-408D-A81F-94522A709E45}" type="slidenum">
              <a:rPr lang="en-CA" altLang="en-US">
                <a:latin typeface="Arial" panose="020B0604020202020204" pitchFamily="34" charset="0"/>
              </a:rPr>
              <a:pPr>
                <a:spcBef>
                  <a:spcPct val="0"/>
                </a:spcBef>
              </a:pPr>
              <a:t>18</a:t>
            </a:fld>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24AC31C-F55F-15C1-EC10-2865FA17DF4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7D8BF85-EB5E-B42D-B87B-3599584B1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0964" name="Slide Number Placeholder 3">
            <a:extLst>
              <a:ext uri="{FF2B5EF4-FFF2-40B4-BE49-F238E27FC236}">
                <a16:creationId xmlns:a16="http://schemas.microsoft.com/office/drawing/2014/main" id="{489B9620-D8FF-0646-825F-4B427BEDDD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8E919E-B8CC-4047-A2BC-0B368FD2B704}" type="slidenum">
              <a:rPr lang="en-CA" altLang="en-US">
                <a:latin typeface="Arial" panose="020B0604020202020204" pitchFamily="34" charset="0"/>
              </a:rPr>
              <a:pPr>
                <a:spcBef>
                  <a:spcPct val="0"/>
                </a:spcBef>
              </a:pPr>
              <a:t>19</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905712A-9487-C4F7-EE7E-2CB29EB7DCA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2753D94-D087-82C7-3D44-C5091DF494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2292" name="Slide Number Placeholder 3">
            <a:extLst>
              <a:ext uri="{FF2B5EF4-FFF2-40B4-BE49-F238E27FC236}">
                <a16:creationId xmlns:a16="http://schemas.microsoft.com/office/drawing/2014/main" id="{132F2042-4227-EBD9-2D24-7C8A304435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41CF31-E013-4415-83BE-E89E500FDA50}" type="slidenum">
              <a:rPr lang="en-CA" altLang="en-US"/>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0FA9D1A-B298-31BC-D9FA-B1CC34C5A52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EBC101A-5B65-9C05-7E8B-361DAD31C8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3012" name="Slide Number Placeholder 3">
            <a:extLst>
              <a:ext uri="{FF2B5EF4-FFF2-40B4-BE49-F238E27FC236}">
                <a16:creationId xmlns:a16="http://schemas.microsoft.com/office/drawing/2014/main" id="{35BE9998-E5A3-D1D0-6C4C-BDBF06B53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18483-DEA3-4774-B656-4991838BFC00}" type="slidenum">
              <a:rPr lang="en-CA" altLang="en-US"/>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3BCA091-CCC3-114C-5D54-3A407E8A7D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C250C42-A90F-CA51-6586-D2B99554C1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160735BB-F7A8-F832-9388-CB492B38C9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4F9847-1B34-44FC-AA20-5F079D5C474B}" type="slidenum">
              <a:rPr lang="en-CA" altLang="en-US">
                <a:latin typeface="Arial" panose="020B0604020202020204" pitchFamily="34" charset="0"/>
              </a:rPr>
              <a:pPr>
                <a:spcBef>
                  <a:spcPct val="0"/>
                </a:spcBef>
              </a:pPr>
              <a:t>21</a:t>
            </a:fld>
            <a:endParaRPr lang="en-CA"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2654CF0-267C-F66D-DC9D-A8E075AAE3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8624091-8D68-E72A-2670-3BB7CA665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7108" name="Slide Number Placeholder 3">
            <a:extLst>
              <a:ext uri="{FF2B5EF4-FFF2-40B4-BE49-F238E27FC236}">
                <a16:creationId xmlns:a16="http://schemas.microsoft.com/office/drawing/2014/main" id="{A539D83B-3BBE-3B23-6804-CE0BB4AF9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3D1B7-4DB5-4049-A672-DCB9BCF9F4A3}" type="slidenum">
              <a:rPr lang="en-CA" altLang="en-US">
                <a:latin typeface="Arial" panose="020B0604020202020204" pitchFamily="34" charset="0"/>
              </a:rPr>
              <a:pPr>
                <a:spcBef>
                  <a:spcPct val="0"/>
                </a:spcBef>
              </a:pPr>
              <a:t>22</a:t>
            </a:fld>
            <a:endParaRPr lang="en-CA"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6E2044C-1916-A878-5571-3005CECB26E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A152ABC-D383-888A-3EF3-6093D17850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D38B0AE5-0E73-F01F-FBB1-1D6665584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B8F6AA-D923-4ACD-934D-A925D4ECCDD8}" type="slidenum">
              <a:rPr lang="en-CA" altLang="en-US"/>
              <a:pPr/>
              <a:t>23</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05BD0C5-05E5-A065-4E54-5657A8087B4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CFE93B0-93D0-A915-21A5-C78C1CF1E2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6679EF2E-3992-4A47-5DE0-844DEA3F63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EF2CF7-11BA-4A7B-8370-4CC5932BCF53}" type="slidenum">
              <a:rPr lang="en-CA" altLang="en-US"/>
              <a:pPr/>
              <a:t>24</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99EC4FAB-DFCF-E5E5-CAE6-2FBFE9FFBD9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57CD873-CCAC-4250-BADD-52FAE57D2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67DD112F-B6CB-69D1-B36E-6BD93F507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84C095-4969-479D-B397-090CD66F05D2}" type="slidenum">
              <a:rPr lang="en-CA" altLang="en-US"/>
              <a:pPr/>
              <a:t>25</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2CECF0E-5C36-08C8-7150-7FBDC300143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0A6D13E-C023-45D4-E8D6-7E1766D4E7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5300" name="Slide Number Placeholder 3">
            <a:extLst>
              <a:ext uri="{FF2B5EF4-FFF2-40B4-BE49-F238E27FC236}">
                <a16:creationId xmlns:a16="http://schemas.microsoft.com/office/drawing/2014/main" id="{511D8096-3268-31AB-43E3-E9A056CAA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B82B77-A4CC-4927-AD85-09A133AEB172}" type="slidenum">
              <a:rPr lang="en-CA" altLang="en-US"/>
              <a:pPr/>
              <a:t>26</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032CE4-BA17-4CBE-B822-1DED11839980}" type="slidenum">
              <a:rPr lang="en-CA" altLang="en-US" smtClean="0"/>
              <a:pPr/>
              <a:t>27</a:t>
            </a:fld>
            <a:endParaRPr lang="en-CA" altLang="en-US"/>
          </a:p>
        </p:txBody>
      </p:sp>
    </p:spTree>
    <p:extLst>
      <p:ext uri="{BB962C8B-B14F-4D97-AF65-F5344CB8AC3E}">
        <p14:creationId xmlns:p14="http://schemas.microsoft.com/office/powerpoint/2010/main" val="401941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032CE4-BA17-4CBE-B822-1DED11839980}" type="slidenum">
              <a:rPr lang="en-CA" altLang="en-US" smtClean="0"/>
              <a:pPr/>
              <a:t>3</a:t>
            </a:fld>
            <a:endParaRPr lang="en-CA" altLang="en-US"/>
          </a:p>
        </p:txBody>
      </p:sp>
    </p:spTree>
    <p:extLst>
      <p:ext uri="{BB962C8B-B14F-4D97-AF65-F5344CB8AC3E}">
        <p14:creationId xmlns:p14="http://schemas.microsoft.com/office/powerpoint/2010/main" val="310428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F0B7584-F0E1-FF0B-692B-ECDDFDB8E3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136A9B5-7723-22BD-8C99-8E71B4E31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4340" name="Slide Number Placeholder 3">
            <a:extLst>
              <a:ext uri="{FF2B5EF4-FFF2-40B4-BE49-F238E27FC236}">
                <a16:creationId xmlns:a16="http://schemas.microsoft.com/office/drawing/2014/main" id="{C1DA6C08-2AE2-2D7D-CEE8-95C0DB0200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29BE41-A794-4BBE-8506-9ADF6072BA3A}" type="slidenum">
              <a:rPr lang="en-CA" altLang="en-US">
                <a:latin typeface="Arial" panose="020B0604020202020204" pitchFamily="34" charset="0"/>
              </a:rPr>
              <a:pPr>
                <a:spcBef>
                  <a:spcPct val="0"/>
                </a:spcBef>
              </a:pPr>
              <a:t>4</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990653E-5D7B-DDAB-6834-260D42BF587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7AF6C6B-DF4F-8EFD-5C0C-56FD344C48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6388" name="Slide Number Placeholder 3">
            <a:extLst>
              <a:ext uri="{FF2B5EF4-FFF2-40B4-BE49-F238E27FC236}">
                <a16:creationId xmlns:a16="http://schemas.microsoft.com/office/drawing/2014/main" id="{A202B6B7-F265-11FC-40C8-A2F32ECD3D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960CD-3675-4B4B-9756-C93AC328F623}" type="slidenum">
              <a:rPr lang="en-CA" altLang="en-US"/>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16E0FE6-3DF6-0DCB-53E7-8FE3FF374E6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14D57E5-077C-7EAC-1C11-ECE487144E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8436" name="Slide Number Placeholder 3">
            <a:extLst>
              <a:ext uri="{FF2B5EF4-FFF2-40B4-BE49-F238E27FC236}">
                <a16:creationId xmlns:a16="http://schemas.microsoft.com/office/drawing/2014/main" id="{8ED6619A-93EC-5175-7C22-CD27CC3F1D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9F134-BA4F-4B6E-9BEF-BF95E706BACB}" type="slidenum">
              <a:rPr lang="en-CA" altLang="en-US">
                <a:latin typeface="Arial" panose="020B0604020202020204" pitchFamily="34" charset="0"/>
              </a:rPr>
              <a:pPr>
                <a:spcBef>
                  <a:spcPct val="0"/>
                </a:spcBef>
              </a:pPr>
              <a:t>6</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032CE4-BA17-4CBE-B822-1DED11839980}" type="slidenum">
              <a:rPr lang="en-CA" altLang="en-US" smtClean="0"/>
              <a:pPr/>
              <a:t>7</a:t>
            </a:fld>
            <a:endParaRPr lang="en-CA" altLang="en-US"/>
          </a:p>
        </p:txBody>
      </p:sp>
    </p:spTree>
    <p:extLst>
      <p:ext uri="{BB962C8B-B14F-4D97-AF65-F5344CB8AC3E}">
        <p14:creationId xmlns:p14="http://schemas.microsoft.com/office/powerpoint/2010/main" val="125361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896FA5-2466-E9D8-58F3-BC5E6BBB6BA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8EA9972-9CEA-EC05-418D-AC3D992F2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1508" name="Slide Number Placeholder 3">
            <a:extLst>
              <a:ext uri="{FF2B5EF4-FFF2-40B4-BE49-F238E27FC236}">
                <a16:creationId xmlns:a16="http://schemas.microsoft.com/office/drawing/2014/main" id="{75577FFD-16B1-8681-965D-3EC079144C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0A178B-9842-4FD8-9126-8282DAEAF86A}" type="slidenum">
              <a:rPr lang="en-CA" altLang="en-US">
                <a:latin typeface="Arial" panose="020B0604020202020204" pitchFamily="34" charset="0"/>
              </a:rPr>
              <a:pPr>
                <a:spcBef>
                  <a:spcPct val="0"/>
                </a:spcBef>
              </a:pPr>
              <a:t>8</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032CE4-BA17-4CBE-B822-1DED11839980}" type="slidenum">
              <a:rPr lang="en-CA" altLang="en-US" smtClean="0"/>
              <a:pPr/>
              <a:t>9</a:t>
            </a:fld>
            <a:endParaRPr lang="en-CA" altLang="en-US"/>
          </a:p>
        </p:txBody>
      </p:sp>
    </p:spTree>
    <p:extLst>
      <p:ext uri="{BB962C8B-B14F-4D97-AF65-F5344CB8AC3E}">
        <p14:creationId xmlns:p14="http://schemas.microsoft.com/office/powerpoint/2010/main" val="264622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BC02C-675A-4A2C-1AF2-80D5F458CCF6}"/>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B5369D3E-9F8B-A65D-4FF9-5B9CF760819B}"/>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6FFD248-C007-E7B2-8C7A-875600D44C95}"/>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CE7DC57-0897-C35A-0059-3E91930654D3}"/>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0E27B799-B7D4-9183-3226-068C3607F1BF}"/>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E6723542-75D3-5D13-951D-4C0A5C19E843}"/>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5B064619-E249-70AC-DB81-DAE899E7802C}"/>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A26206FD-1A51-BADD-C527-70B579486410}"/>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A401715A-08A9-71E8-8448-806556371943}"/>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4F4F0224-73F2-7746-6116-889D88ECB623}"/>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77FFAAD2-56F2-CA65-EAB0-32332F843CD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48785CDD-6AB4-C815-F363-DE754327ADED}"/>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851DD6BE-0F5E-9F52-0745-5EE1D918022F}"/>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76F1DBD-2923-9326-707D-E95A8886B9B1}"/>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5C4403C0-7551-0953-6585-F43C9E95C987}"/>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A03DCFB9-1180-03FF-253B-1C33759CF815}"/>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075C609E-6FE3-0E07-9EED-EDF863AD97C9}"/>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16317D80-4D70-4C5B-B14A-870852AE3B07}" type="datetimeFigureOut">
              <a:rPr lang="en-US"/>
              <a:pPr>
                <a:defRPr/>
              </a:pPr>
              <a:t>5/29/2024</a:t>
            </a:fld>
            <a:endParaRPr lang="en-CA"/>
          </a:p>
        </p:txBody>
      </p:sp>
      <p:sp>
        <p:nvSpPr>
          <p:cNvPr id="21" name="Footer Placeholder 16">
            <a:extLst>
              <a:ext uri="{FF2B5EF4-FFF2-40B4-BE49-F238E27FC236}">
                <a16:creationId xmlns:a16="http://schemas.microsoft.com/office/drawing/2014/main" id="{508E7381-0658-C96B-EF04-06D711C0D2AD}"/>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9A0ADE4F-DF82-2F00-C8B6-E5FC93817FE2}"/>
              </a:ext>
            </a:extLst>
          </p:cNvPr>
          <p:cNvSpPr>
            <a:spLocks noGrp="1"/>
          </p:cNvSpPr>
          <p:nvPr>
            <p:ph type="sldNum" sz="quarter" idx="12"/>
          </p:nvPr>
        </p:nvSpPr>
        <p:spPr bwMode="auto">
          <a:xfrm>
            <a:off x="1767417" y="4929189"/>
            <a:ext cx="812800" cy="517525"/>
          </a:xfrm>
        </p:spPr>
        <p:txBody>
          <a:bodyPr/>
          <a:lstStyle>
            <a:lvl1pPr>
              <a:defRPr/>
            </a:lvl1pPr>
          </a:lstStyle>
          <a:p>
            <a:fld id="{6DA16ECB-5D20-4CC3-8971-C268FA6DE5D8}" type="slidenum">
              <a:rPr lang="en-CA" altLang="en-US"/>
              <a:pPr/>
              <a:t>‹#›</a:t>
            </a:fld>
            <a:endParaRPr lang="en-CA" altLang="en-US"/>
          </a:p>
        </p:txBody>
      </p:sp>
    </p:spTree>
    <p:extLst>
      <p:ext uri="{BB962C8B-B14F-4D97-AF65-F5344CB8AC3E}">
        <p14:creationId xmlns:p14="http://schemas.microsoft.com/office/powerpoint/2010/main" val="25373624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CB62010-075D-7D32-E0D0-67226522DD36}"/>
              </a:ext>
            </a:extLst>
          </p:cNvPr>
          <p:cNvSpPr>
            <a:spLocks noGrp="1"/>
          </p:cNvSpPr>
          <p:nvPr>
            <p:ph type="dt" sz="half" idx="10"/>
          </p:nvPr>
        </p:nvSpPr>
        <p:spPr/>
        <p:txBody>
          <a:bodyPr/>
          <a:lstStyle>
            <a:lvl1pPr>
              <a:defRPr/>
            </a:lvl1pPr>
          </a:lstStyle>
          <a:p>
            <a:pPr>
              <a:defRPr/>
            </a:pPr>
            <a:fld id="{6639E0DB-3A89-4E8E-8DD9-F77844D95633}" type="datetimeFigureOut">
              <a:rPr lang="en-US"/>
              <a:pPr>
                <a:defRPr/>
              </a:pPr>
              <a:t>5/29/2024</a:t>
            </a:fld>
            <a:endParaRPr lang="en-CA"/>
          </a:p>
        </p:txBody>
      </p:sp>
      <p:sp>
        <p:nvSpPr>
          <p:cNvPr id="5" name="Footer Placeholder 2">
            <a:extLst>
              <a:ext uri="{FF2B5EF4-FFF2-40B4-BE49-F238E27FC236}">
                <a16:creationId xmlns:a16="http://schemas.microsoft.com/office/drawing/2014/main" id="{8C8BEAE5-3BA7-542A-DD4A-065A24E96B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11EC4F39-B07F-9500-B313-58936149C1A5}"/>
              </a:ext>
            </a:extLst>
          </p:cNvPr>
          <p:cNvSpPr>
            <a:spLocks noGrp="1"/>
          </p:cNvSpPr>
          <p:nvPr>
            <p:ph type="sldNum" sz="quarter" idx="12"/>
          </p:nvPr>
        </p:nvSpPr>
        <p:spPr/>
        <p:txBody>
          <a:bodyPr/>
          <a:lstStyle>
            <a:lvl1pPr>
              <a:defRPr/>
            </a:lvl1pPr>
          </a:lstStyle>
          <a:p>
            <a:fld id="{34B2B0E4-A814-414E-A089-8F11A575D6FD}" type="slidenum">
              <a:rPr lang="en-CA" altLang="en-US"/>
              <a:pPr/>
              <a:t>‹#›</a:t>
            </a:fld>
            <a:endParaRPr lang="en-CA" altLang="en-US"/>
          </a:p>
        </p:txBody>
      </p:sp>
    </p:spTree>
    <p:extLst>
      <p:ext uri="{BB962C8B-B14F-4D97-AF65-F5344CB8AC3E}">
        <p14:creationId xmlns:p14="http://schemas.microsoft.com/office/powerpoint/2010/main" val="358163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3A8C01A-DEBF-D08E-6FC4-5D186FCE4CBC}"/>
              </a:ext>
            </a:extLst>
          </p:cNvPr>
          <p:cNvSpPr>
            <a:spLocks noGrp="1"/>
          </p:cNvSpPr>
          <p:nvPr>
            <p:ph type="dt" sz="half" idx="10"/>
          </p:nvPr>
        </p:nvSpPr>
        <p:spPr/>
        <p:txBody>
          <a:bodyPr/>
          <a:lstStyle>
            <a:lvl1pPr>
              <a:defRPr/>
            </a:lvl1pPr>
          </a:lstStyle>
          <a:p>
            <a:pPr>
              <a:defRPr/>
            </a:pPr>
            <a:fld id="{74A88DC5-1DE4-4CA1-A59A-31860E9BF85E}" type="datetimeFigureOut">
              <a:rPr lang="en-US"/>
              <a:pPr>
                <a:defRPr/>
              </a:pPr>
              <a:t>5/29/2024</a:t>
            </a:fld>
            <a:endParaRPr lang="en-CA"/>
          </a:p>
        </p:txBody>
      </p:sp>
      <p:sp>
        <p:nvSpPr>
          <p:cNvPr id="5" name="Footer Placeholder 2">
            <a:extLst>
              <a:ext uri="{FF2B5EF4-FFF2-40B4-BE49-F238E27FC236}">
                <a16:creationId xmlns:a16="http://schemas.microsoft.com/office/drawing/2014/main" id="{A240F260-0DE0-50DA-0363-D3473578BA7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A9EB7D59-5CAF-C620-56D2-EEE8452A45FF}"/>
              </a:ext>
            </a:extLst>
          </p:cNvPr>
          <p:cNvSpPr>
            <a:spLocks noGrp="1"/>
          </p:cNvSpPr>
          <p:nvPr>
            <p:ph type="sldNum" sz="quarter" idx="12"/>
          </p:nvPr>
        </p:nvSpPr>
        <p:spPr/>
        <p:txBody>
          <a:bodyPr/>
          <a:lstStyle>
            <a:lvl1pPr>
              <a:defRPr/>
            </a:lvl1pPr>
          </a:lstStyle>
          <a:p>
            <a:fld id="{661A2590-EEB4-48C5-A9DC-1158039C56EE}" type="slidenum">
              <a:rPr lang="en-CA" altLang="en-US"/>
              <a:pPr/>
              <a:t>‹#›</a:t>
            </a:fld>
            <a:endParaRPr lang="en-CA" altLang="en-US"/>
          </a:p>
        </p:txBody>
      </p:sp>
    </p:spTree>
    <p:extLst>
      <p:ext uri="{BB962C8B-B14F-4D97-AF65-F5344CB8AC3E}">
        <p14:creationId xmlns:p14="http://schemas.microsoft.com/office/powerpoint/2010/main" val="205234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178BBE84-6FC0-C8C1-FBD8-F4D13221D3D1}"/>
              </a:ext>
            </a:extLst>
          </p:cNvPr>
          <p:cNvSpPr>
            <a:spLocks noGrp="1"/>
          </p:cNvSpPr>
          <p:nvPr>
            <p:ph type="dt" sz="half" idx="10"/>
          </p:nvPr>
        </p:nvSpPr>
        <p:spPr/>
        <p:txBody>
          <a:bodyPr rtlCol="0"/>
          <a:lstStyle>
            <a:lvl1pPr>
              <a:defRPr/>
            </a:lvl1pPr>
          </a:lstStyle>
          <a:p>
            <a:pPr>
              <a:defRPr/>
            </a:pPr>
            <a:fld id="{347B81C2-DD90-4ED4-B7D6-DC2598B2963D}" type="datetimeFigureOut">
              <a:rPr lang="en-US"/>
              <a:pPr>
                <a:defRPr/>
              </a:pPr>
              <a:t>5/29/2024</a:t>
            </a:fld>
            <a:endParaRPr lang="en-CA"/>
          </a:p>
        </p:txBody>
      </p:sp>
      <p:sp>
        <p:nvSpPr>
          <p:cNvPr id="4" name="Slide Number Placeholder 8">
            <a:extLst>
              <a:ext uri="{FF2B5EF4-FFF2-40B4-BE49-F238E27FC236}">
                <a16:creationId xmlns:a16="http://schemas.microsoft.com/office/drawing/2014/main" id="{2A1FC7B6-DE51-3E5A-DB42-9C8BA31B97D6}"/>
              </a:ext>
            </a:extLst>
          </p:cNvPr>
          <p:cNvSpPr>
            <a:spLocks noGrp="1"/>
          </p:cNvSpPr>
          <p:nvPr>
            <p:ph type="sldNum" sz="quarter" idx="11"/>
          </p:nvPr>
        </p:nvSpPr>
        <p:spPr/>
        <p:txBody>
          <a:bodyPr/>
          <a:lstStyle>
            <a:lvl1pPr>
              <a:defRPr/>
            </a:lvl1pPr>
          </a:lstStyle>
          <a:p>
            <a:fld id="{8E20E9DC-242C-4823-9E62-8B0C7072B34A}" type="slidenum">
              <a:rPr lang="en-CA" altLang="en-US"/>
              <a:pPr/>
              <a:t>‹#›</a:t>
            </a:fld>
            <a:endParaRPr lang="en-CA" altLang="en-US"/>
          </a:p>
        </p:txBody>
      </p:sp>
      <p:sp>
        <p:nvSpPr>
          <p:cNvPr id="5" name="Footer Placeholder 9">
            <a:extLst>
              <a:ext uri="{FF2B5EF4-FFF2-40B4-BE49-F238E27FC236}">
                <a16:creationId xmlns:a16="http://schemas.microsoft.com/office/drawing/2014/main" id="{387D6CAA-8598-A8F3-EC3D-1A1023E4AAA0}"/>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93835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524C33-E3F7-3B25-50D6-C7466322EFD2}"/>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5E313B24-B96A-43BF-5AE7-1BFB88C37869}"/>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C5955D0-5510-F738-BBFC-5823A9FF3720}"/>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626F4415-DD88-6A95-5BCA-41C3915E5DCA}"/>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060259F7-F616-FC7D-1AFF-9AC64B0CD090}"/>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2C418454-BD4D-47D1-676B-C5529874CF6E}"/>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5C7D5D05-1A29-1C6F-AF8E-EE13F06498A6}"/>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033265A8-DC77-862D-8B1F-20A3CB058720}"/>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4012F0B9-F2F9-9E82-ACDA-781EC3D8B84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3D0D82EE-FB7E-1C51-E09C-6F5DA6CE3022}"/>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97B69D81-1945-9D01-0DFB-C2B9BD79A4A1}"/>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809002D5-CA21-2905-4A76-D3C8A7CCA379}"/>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761946D4-6700-DCD7-A66C-A841F8FC0099}"/>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80DA061-9664-9293-A4E1-3D7471E975C7}"/>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9B1E692B-95B6-B67C-221C-CBB746E2AFDE}"/>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6A283DD4-7C8E-AE9C-88F2-70A635D8957F}"/>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4A546316-DCA0-4173-ED95-B63A2E5FAA83}"/>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CE8B1288-AE35-45CB-AB53-DCD469A22904}" type="datetimeFigureOut">
              <a:rPr lang="en-US"/>
              <a:pPr>
                <a:defRPr/>
              </a:pPr>
              <a:t>5/29/2024</a:t>
            </a:fld>
            <a:endParaRPr lang="en-CA"/>
          </a:p>
        </p:txBody>
      </p:sp>
      <p:sp>
        <p:nvSpPr>
          <p:cNvPr id="21" name="Footer Placeholder 4">
            <a:extLst>
              <a:ext uri="{FF2B5EF4-FFF2-40B4-BE49-F238E27FC236}">
                <a16:creationId xmlns:a16="http://schemas.microsoft.com/office/drawing/2014/main" id="{7B08FF30-156B-D9C1-747A-AAD5DD6F1343}"/>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AB8329E4-77C6-615D-7CEC-F2B1D580E3F0}"/>
              </a:ext>
            </a:extLst>
          </p:cNvPr>
          <p:cNvSpPr>
            <a:spLocks noGrp="1"/>
          </p:cNvSpPr>
          <p:nvPr>
            <p:ph type="sldNum" sz="quarter" idx="12"/>
          </p:nvPr>
        </p:nvSpPr>
        <p:spPr bwMode="auto">
          <a:xfrm>
            <a:off x="1786467" y="4929189"/>
            <a:ext cx="812800" cy="517525"/>
          </a:xfrm>
        </p:spPr>
        <p:txBody>
          <a:bodyPr/>
          <a:lstStyle>
            <a:lvl1pPr>
              <a:defRPr/>
            </a:lvl1pPr>
          </a:lstStyle>
          <a:p>
            <a:fld id="{EFF64A1B-5482-42F5-B307-7F4E9D578AD9}" type="slidenum">
              <a:rPr lang="en-CA" altLang="en-US"/>
              <a:pPr/>
              <a:t>‹#›</a:t>
            </a:fld>
            <a:endParaRPr lang="en-CA" altLang="en-US"/>
          </a:p>
        </p:txBody>
      </p:sp>
    </p:spTree>
    <p:extLst>
      <p:ext uri="{BB962C8B-B14F-4D97-AF65-F5344CB8AC3E}">
        <p14:creationId xmlns:p14="http://schemas.microsoft.com/office/powerpoint/2010/main" val="2772115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64C66EB3-2FC5-CBBB-AB39-DB91D29738CC}"/>
              </a:ext>
            </a:extLst>
          </p:cNvPr>
          <p:cNvSpPr>
            <a:spLocks noGrp="1"/>
          </p:cNvSpPr>
          <p:nvPr>
            <p:ph type="dt" sz="half" idx="10"/>
          </p:nvPr>
        </p:nvSpPr>
        <p:spPr/>
        <p:txBody>
          <a:bodyPr/>
          <a:lstStyle>
            <a:lvl1pPr>
              <a:defRPr/>
            </a:lvl1pPr>
          </a:lstStyle>
          <a:p>
            <a:pPr>
              <a:defRPr/>
            </a:pPr>
            <a:fld id="{FF6450C5-731C-4F32-B919-E78C85270319}" type="datetimeFigureOut">
              <a:rPr lang="en-US"/>
              <a:pPr>
                <a:defRPr/>
              </a:pPr>
              <a:t>5/29/2024</a:t>
            </a:fld>
            <a:endParaRPr lang="en-CA"/>
          </a:p>
        </p:txBody>
      </p:sp>
      <p:sp>
        <p:nvSpPr>
          <p:cNvPr id="4" name="Footer Placeholder 2">
            <a:extLst>
              <a:ext uri="{FF2B5EF4-FFF2-40B4-BE49-F238E27FC236}">
                <a16:creationId xmlns:a16="http://schemas.microsoft.com/office/drawing/2014/main" id="{1265CCCB-DD1B-EA68-0E2F-3B19C91E2979}"/>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55765C55-D405-9193-D939-DF0974B5F84D}"/>
              </a:ext>
            </a:extLst>
          </p:cNvPr>
          <p:cNvSpPr>
            <a:spLocks noGrp="1"/>
          </p:cNvSpPr>
          <p:nvPr>
            <p:ph type="sldNum" sz="quarter" idx="12"/>
          </p:nvPr>
        </p:nvSpPr>
        <p:spPr/>
        <p:txBody>
          <a:bodyPr/>
          <a:lstStyle>
            <a:lvl1pPr>
              <a:defRPr/>
            </a:lvl1pPr>
          </a:lstStyle>
          <a:p>
            <a:fld id="{19490C87-94B6-49CC-9499-4584BB45DC15}" type="slidenum">
              <a:rPr lang="en-CA" altLang="en-US"/>
              <a:pPr/>
              <a:t>‹#›</a:t>
            </a:fld>
            <a:endParaRPr lang="en-CA" altLang="en-US"/>
          </a:p>
        </p:txBody>
      </p:sp>
    </p:spTree>
    <p:extLst>
      <p:ext uri="{BB962C8B-B14F-4D97-AF65-F5344CB8AC3E}">
        <p14:creationId xmlns:p14="http://schemas.microsoft.com/office/powerpoint/2010/main" val="216595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3CB8D084-B5B8-D417-5A25-A7CBB769DF98}"/>
              </a:ext>
            </a:extLst>
          </p:cNvPr>
          <p:cNvSpPr>
            <a:spLocks noGrp="1"/>
          </p:cNvSpPr>
          <p:nvPr>
            <p:ph type="dt" sz="half" idx="10"/>
          </p:nvPr>
        </p:nvSpPr>
        <p:spPr/>
        <p:txBody>
          <a:bodyPr/>
          <a:lstStyle>
            <a:lvl1pPr>
              <a:defRPr/>
            </a:lvl1pPr>
          </a:lstStyle>
          <a:p>
            <a:pPr>
              <a:defRPr/>
            </a:pPr>
            <a:fld id="{82DD5198-49D2-490B-87BE-55CED6A24895}" type="datetimeFigureOut">
              <a:rPr lang="en-US"/>
              <a:pPr>
                <a:defRPr/>
              </a:pPr>
              <a:t>5/29/2024</a:t>
            </a:fld>
            <a:endParaRPr lang="en-CA"/>
          </a:p>
        </p:txBody>
      </p:sp>
      <p:sp>
        <p:nvSpPr>
          <p:cNvPr id="4" name="Footer Placeholder 2">
            <a:extLst>
              <a:ext uri="{FF2B5EF4-FFF2-40B4-BE49-F238E27FC236}">
                <a16:creationId xmlns:a16="http://schemas.microsoft.com/office/drawing/2014/main" id="{4E4677C5-817F-0129-FC96-1057A5305E5D}"/>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65FD62BC-6167-976A-493C-13FED7E03E09}"/>
              </a:ext>
            </a:extLst>
          </p:cNvPr>
          <p:cNvSpPr>
            <a:spLocks noGrp="1"/>
          </p:cNvSpPr>
          <p:nvPr>
            <p:ph type="sldNum" sz="quarter" idx="12"/>
          </p:nvPr>
        </p:nvSpPr>
        <p:spPr/>
        <p:txBody>
          <a:bodyPr/>
          <a:lstStyle>
            <a:lvl1pPr>
              <a:defRPr/>
            </a:lvl1pPr>
          </a:lstStyle>
          <a:p>
            <a:fld id="{44ABAA8C-4B6D-4D3A-80DC-E59751610BAE}" type="slidenum">
              <a:rPr lang="en-CA" altLang="en-US"/>
              <a:pPr/>
              <a:t>‹#›</a:t>
            </a:fld>
            <a:endParaRPr lang="en-CA" altLang="en-US"/>
          </a:p>
        </p:txBody>
      </p:sp>
    </p:spTree>
    <p:extLst>
      <p:ext uri="{BB962C8B-B14F-4D97-AF65-F5344CB8AC3E}">
        <p14:creationId xmlns:p14="http://schemas.microsoft.com/office/powerpoint/2010/main" val="382284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76EEE64B-46C0-0ACE-A521-606C5E130372}"/>
              </a:ext>
            </a:extLst>
          </p:cNvPr>
          <p:cNvSpPr>
            <a:spLocks noGrp="1"/>
          </p:cNvSpPr>
          <p:nvPr>
            <p:ph type="dt" sz="half" idx="10"/>
          </p:nvPr>
        </p:nvSpPr>
        <p:spPr/>
        <p:txBody>
          <a:bodyPr rtlCol="0"/>
          <a:lstStyle>
            <a:lvl1pPr>
              <a:defRPr/>
            </a:lvl1pPr>
          </a:lstStyle>
          <a:p>
            <a:pPr>
              <a:defRPr/>
            </a:pPr>
            <a:fld id="{273FE6BF-AB30-4AA0-BEB7-E52E3CE1EBA5}" type="datetimeFigureOut">
              <a:rPr lang="en-US"/>
              <a:pPr>
                <a:defRPr/>
              </a:pPr>
              <a:t>5/29/2024</a:t>
            </a:fld>
            <a:endParaRPr lang="en-CA"/>
          </a:p>
        </p:txBody>
      </p:sp>
      <p:sp>
        <p:nvSpPr>
          <p:cNvPr id="4" name="Slide Number Placeholder 6">
            <a:extLst>
              <a:ext uri="{FF2B5EF4-FFF2-40B4-BE49-F238E27FC236}">
                <a16:creationId xmlns:a16="http://schemas.microsoft.com/office/drawing/2014/main" id="{7F0FF18B-9F57-B4FB-0FB2-98DDDD82ED05}"/>
              </a:ext>
            </a:extLst>
          </p:cNvPr>
          <p:cNvSpPr>
            <a:spLocks noGrp="1"/>
          </p:cNvSpPr>
          <p:nvPr>
            <p:ph type="sldNum" sz="quarter" idx="11"/>
          </p:nvPr>
        </p:nvSpPr>
        <p:spPr/>
        <p:txBody>
          <a:bodyPr/>
          <a:lstStyle>
            <a:lvl1pPr>
              <a:defRPr/>
            </a:lvl1pPr>
          </a:lstStyle>
          <a:p>
            <a:fld id="{8A07D5E3-5A20-4DAC-A71E-B96FAFEAC7CC}" type="slidenum">
              <a:rPr lang="en-CA" altLang="en-US"/>
              <a:pPr/>
              <a:t>‹#›</a:t>
            </a:fld>
            <a:endParaRPr lang="en-CA" altLang="en-US"/>
          </a:p>
        </p:txBody>
      </p:sp>
      <p:sp>
        <p:nvSpPr>
          <p:cNvPr id="5" name="Footer Placeholder 7">
            <a:extLst>
              <a:ext uri="{FF2B5EF4-FFF2-40B4-BE49-F238E27FC236}">
                <a16:creationId xmlns:a16="http://schemas.microsoft.com/office/drawing/2014/main" id="{FBE76A34-8E17-CAED-D90F-9C0C621448A9}"/>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84158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CBF5B32-00F3-D47C-ECA2-23BBBD36E7DB}"/>
              </a:ext>
            </a:extLst>
          </p:cNvPr>
          <p:cNvSpPr>
            <a:spLocks noGrp="1"/>
          </p:cNvSpPr>
          <p:nvPr>
            <p:ph type="dt" sz="half" idx="10"/>
          </p:nvPr>
        </p:nvSpPr>
        <p:spPr/>
        <p:txBody>
          <a:bodyPr/>
          <a:lstStyle>
            <a:lvl1pPr>
              <a:defRPr/>
            </a:lvl1pPr>
          </a:lstStyle>
          <a:p>
            <a:pPr>
              <a:defRPr/>
            </a:pPr>
            <a:fld id="{B6CF49B7-AB99-459B-B1F2-F537676F56D9}" type="datetimeFigureOut">
              <a:rPr lang="en-US"/>
              <a:pPr>
                <a:defRPr/>
              </a:pPr>
              <a:t>5/29/2024</a:t>
            </a:fld>
            <a:endParaRPr lang="en-CA"/>
          </a:p>
        </p:txBody>
      </p:sp>
      <p:sp>
        <p:nvSpPr>
          <p:cNvPr id="3" name="Footer Placeholder 2">
            <a:extLst>
              <a:ext uri="{FF2B5EF4-FFF2-40B4-BE49-F238E27FC236}">
                <a16:creationId xmlns:a16="http://schemas.microsoft.com/office/drawing/2014/main" id="{BA358F61-448A-28EE-B7F0-4C1DCA66CDC1}"/>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20BCAD81-CB0C-C1BF-189C-C874E01001DD}"/>
              </a:ext>
            </a:extLst>
          </p:cNvPr>
          <p:cNvSpPr>
            <a:spLocks noGrp="1"/>
          </p:cNvSpPr>
          <p:nvPr>
            <p:ph type="sldNum" sz="quarter" idx="12"/>
          </p:nvPr>
        </p:nvSpPr>
        <p:spPr/>
        <p:txBody>
          <a:bodyPr/>
          <a:lstStyle>
            <a:lvl1pPr>
              <a:defRPr/>
            </a:lvl1pPr>
          </a:lstStyle>
          <a:p>
            <a:fld id="{EA73722D-F586-4CCD-B122-C728C72C9023}" type="slidenum">
              <a:rPr lang="en-CA" altLang="en-US"/>
              <a:pPr/>
              <a:t>‹#›</a:t>
            </a:fld>
            <a:endParaRPr lang="en-CA" altLang="en-US"/>
          </a:p>
        </p:txBody>
      </p:sp>
    </p:spTree>
    <p:extLst>
      <p:ext uri="{BB962C8B-B14F-4D97-AF65-F5344CB8AC3E}">
        <p14:creationId xmlns:p14="http://schemas.microsoft.com/office/powerpoint/2010/main" val="278449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951F4A09-7800-5DA6-89D7-06F0E255C1A9}"/>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AFFB7C6A-9A25-3FBE-993E-2F1944A78E35}"/>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437642BF-0019-A9B1-96DE-31B60A73E440}"/>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05B02559-D9F2-FEB8-CFC4-724F2D8E625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6D5F3D38-2793-C149-1BB5-EFBC86CFE242}"/>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EAD06AA7-B2AA-0D74-AF28-C4C8A2FE4DA1}"/>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853F9038-5BD4-B6D2-CC7D-6B391D3AB208}"/>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21284755-FF8D-F0FF-BB9F-B375895946A1}"/>
              </a:ext>
            </a:extLst>
          </p:cNvPr>
          <p:cNvSpPr>
            <a:spLocks noGrp="1"/>
          </p:cNvSpPr>
          <p:nvPr>
            <p:ph type="dt" sz="half" idx="10"/>
          </p:nvPr>
        </p:nvSpPr>
        <p:spPr/>
        <p:txBody>
          <a:bodyPr rtlCol="0"/>
          <a:lstStyle>
            <a:lvl1pPr>
              <a:defRPr/>
            </a:lvl1pPr>
          </a:lstStyle>
          <a:p>
            <a:pPr>
              <a:defRPr/>
            </a:pPr>
            <a:fld id="{F3966BB3-6E6E-464B-94A3-A87464CB1619}" type="datetimeFigureOut">
              <a:rPr lang="en-US"/>
              <a:pPr>
                <a:defRPr/>
              </a:pPr>
              <a:t>5/29/2024</a:t>
            </a:fld>
            <a:endParaRPr lang="en-CA"/>
          </a:p>
        </p:txBody>
      </p:sp>
      <p:sp>
        <p:nvSpPr>
          <p:cNvPr id="12" name="Slide Number Placeholder 21">
            <a:extLst>
              <a:ext uri="{FF2B5EF4-FFF2-40B4-BE49-F238E27FC236}">
                <a16:creationId xmlns:a16="http://schemas.microsoft.com/office/drawing/2014/main" id="{11CA911D-E452-D018-7F20-C6EBECE45A94}"/>
              </a:ext>
            </a:extLst>
          </p:cNvPr>
          <p:cNvSpPr>
            <a:spLocks noGrp="1"/>
          </p:cNvSpPr>
          <p:nvPr>
            <p:ph type="sldNum" sz="quarter" idx="11"/>
          </p:nvPr>
        </p:nvSpPr>
        <p:spPr/>
        <p:txBody>
          <a:bodyPr/>
          <a:lstStyle>
            <a:lvl1pPr>
              <a:defRPr/>
            </a:lvl1pPr>
          </a:lstStyle>
          <a:p>
            <a:fld id="{D7E99CFD-B2D5-4269-B56F-84478E5072D6}" type="slidenum">
              <a:rPr lang="en-CA" altLang="en-US"/>
              <a:pPr/>
              <a:t>‹#›</a:t>
            </a:fld>
            <a:endParaRPr lang="en-CA" altLang="en-US"/>
          </a:p>
        </p:txBody>
      </p:sp>
      <p:sp>
        <p:nvSpPr>
          <p:cNvPr id="13" name="Footer Placeholder 22">
            <a:extLst>
              <a:ext uri="{FF2B5EF4-FFF2-40B4-BE49-F238E27FC236}">
                <a16:creationId xmlns:a16="http://schemas.microsoft.com/office/drawing/2014/main" id="{7917DC11-B568-33F3-1BA4-B7C30857242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1994776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881D1C4-E1C1-E629-34B8-4419AEED77C4}"/>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51D42DB5-3E75-9F87-023C-1AF971F5FD8E}"/>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878CF71E-B70A-650C-C6C5-EBA35408EDBD}"/>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8507978D-2648-0D48-5761-1A48CE25AB43}"/>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578D8C40-44FB-1201-EFA5-91D40F6FCE62}"/>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594AFBCC-1744-0349-FBB0-E0928BE76F0E}"/>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13E84073-1801-C063-B668-D81ED635556D}"/>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14AC48D4-501D-1D44-B365-36711FB4533E}"/>
              </a:ext>
            </a:extLst>
          </p:cNvPr>
          <p:cNvSpPr>
            <a:spLocks noGrp="1"/>
          </p:cNvSpPr>
          <p:nvPr>
            <p:ph type="dt" sz="half" idx="10"/>
          </p:nvPr>
        </p:nvSpPr>
        <p:spPr/>
        <p:txBody>
          <a:bodyPr rtlCol="0"/>
          <a:lstStyle>
            <a:lvl1pPr>
              <a:defRPr/>
            </a:lvl1pPr>
          </a:lstStyle>
          <a:p>
            <a:pPr>
              <a:defRPr/>
            </a:pPr>
            <a:fld id="{2BC4DD49-E1A3-46FD-94A7-948EAD79DDAE}" type="datetimeFigureOut">
              <a:rPr lang="en-US"/>
              <a:pPr>
                <a:defRPr/>
              </a:pPr>
              <a:t>5/29/2024</a:t>
            </a:fld>
            <a:endParaRPr lang="en-CA"/>
          </a:p>
        </p:txBody>
      </p:sp>
      <p:sp>
        <p:nvSpPr>
          <p:cNvPr id="13" name="Slide Number Placeholder 17">
            <a:extLst>
              <a:ext uri="{FF2B5EF4-FFF2-40B4-BE49-F238E27FC236}">
                <a16:creationId xmlns:a16="http://schemas.microsoft.com/office/drawing/2014/main" id="{AEC2DC10-3EB8-58A7-57BD-4B216884E1DC}"/>
              </a:ext>
            </a:extLst>
          </p:cNvPr>
          <p:cNvSpPr>
            <a:spLocks noGrp="1"/>
          </p:cNvSpPr>
          <p:nvPr>
            <p:ph type="sldNum" sz="quarter" idx="11"/>
          </p:nvPr>
        </p:nvSpPr>
        <p:spPr/>
        <p:txBody>
          <a:bodyPr/>
          <a:lstStyle>
            <a:lvl1pPr>
              <a:defRPr/>
            </a:lvl1pPr>
          </a:lstStyle>
          <a:p>
            <a:fld id="{27B687BB-1BBE-4CE1-AC04-65E1E80C9C8C}" type="slidenum">
              <a:rPr lang="en-CA" altLang="en-US"/>
              <a:pPr/>
              <a:t>‹#›</a:t>
            </a:fld>
            <a:endParaRPr lang="en-CA" altLang="en-US"/>
          </a:p>
        </p:txBody>
      </p:sp>
      <p:sp>
        <p:nvSpPr>
          <p:cNvPr id="14" name="Footer Placeholder 20">
            <a:extLst>
              <a:ext uri="{FF2B5EF4-FFF2-40B4-BE49-F238E27FC236}">
                <a16:creationId xmlns:a16="http://schemas.microsoft.com/office/drawing/2014/main" id="{946B8D6F-102E-9C7F-78DF-4BDD35E3C91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2776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C4E75BFB-7BAD-4A85-B537-7164DB4920B1}"/>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D6DDB7D7-C70A-41ED-A1A5-368B80FB032D}"/>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D59500AD-C702-C249-4362-042A3BB4A34F}"/>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53B5A4A-C82C-4A92-B4F7-FD5F98E917B4}"/>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9FC29FC-7BC8-45B8-BD5D-1FBC0D746469}" type="datetimeFigureOut">
              <a:rPr lang="en-US"/>
              <a:pPr>
                <a:defRPr/>
              </a:pPr>
              <a:t>5/29/2024</a:t>
            </a:fld>
            <a:endParaRPr lang="en-CA"/>
          </a:p>
        </p:txBody>
      </p:sp>
      <p:sp>
        <p:nvSpPr>
          <p:cNvPr id="3" name="Footer Placeholder 2">
            <a:extLst>
              <a:ext uri="{FF2B5EF4-FFF2-40B4-BE49-F238E27FC236}">
                <a16:creationId xmlns:a16="http://schemas.microsoft.com/office/drawing/2014/main" id="{D0FB232F-ACB1-48DF-A7F2-229CBD5BD8F8}"/>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3EDE675E-CB19-4A40-B0D1-EC5F1040ECBA}"/>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FF0D724F-8A78-E4B8-BFFF-1EB520683D2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F75751FE-94F3-4672-A389-20249322B5A6}"/>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539E6730-9B56-1221-3838-C6664791D2CA}"/>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CB44CBDD-E2C4-460B-90CF-EAC1FCC678CE}"/>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A89B9A4-BC12-4EB2-BC75-FD0EB7783EF5}"/>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F6970574-3EE7-47C6-BCB0-7E27FF19695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56" r:id="rId4"/>
    <p:sldLayoutId id="2147484257" r:id="rId5"/>
    <p:sldLayoutId id="2147484264" r:id="rId6"/>
    <p:sldLayoutId id="2147484258" r:id="rId7"/>
    <p:sldLayoutId id="2147484265" r:id="rId8"/>
    <p:sldLayoutId id="2147484266" r:id="rId9"/>
    <p:sldLayoutId id="2147484259" r:id="rId10"/>
    <p:sldLayoutId id="214748426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bcmath.ca/"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www.bcmath.ca/"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17" Type="http://schemas.openxmlformats.org/officeDocument/2006/relationships/image" Target="../media/image77.wmf"/><Relationship Id="rId21" Type="http://schemas.openxmlformats.org/officeDocument/2006/relationships/image" Target="../media/image33.wmf"/><Relationship Id="rId42" Type="http://schemas.openxmlformats.org/officeDocument/2006/relationships/oleObject" Target="../embeddings/oleObject37.bin"/><Relationship Id="rId63" Type="http://schemas.openxmlformats.org/officeDocument/2006/relationships/oleObject" Target="../embeddings/oleObject48.bin"/><Relationship Id="rId84" Type="http://schemas.openxmlformats.org/officeDocument/2006/relationships/oleObject" Target="../embeddings/oleObject59.bin"/><Relationship Id="rId138" Type="http://schemas.openxmlformats.org/officeDocument/2006/relationships/oleObject" Target="../embeddings/oleObject91.bin"/><Relationship Id="rId159" Type="http://schemas.openxmlformats.org/officeDocument/2006/relationships/image" Target="../media/image95.wmf"/><Relationship Id="rId170" Type="http://schemas.openxmlformats.org/officeDocument/2006/relationships/image" Target="../media/image99.wmf"/><Relationship Id="rId107" Type="http://schemas.openxmlformats.org/officeDocument/2006/relationships/image" Target="../media/image73.wmf"/><Relationship Id="rId11" Type="http://schemas.openxmlformats.org/officeDocument/2006/relationships/image" Target="../media/image28.wmf"/><Relationship Id="rId32" Type="http://schemas.openxmlformats.org/officeDocument/2006/relationships/oleObject" Target="../embeddings/oleObject32.bin"/><Relationship Id="rId53" Type="http://schemas.openxmlformats.org/officeDocument/2006/relationships/oleObject" Target="../embeddings/oleObject43.bin"/><Relationship Id="rId74" Type="http://schemas.openxmlformats.org/officeDocument/2006/relationships/image" Target="../media/image59.wmf"/><Relationship Id="rId128" Type="http://schemas.openxmlformats.org/officeDocument/2006/relationships/image" Target="../media/image82.wmf"/><Relationship Id="rId149" Type="http://schemas.openxmlformats.org/officeDocument/2006/relationships/oleObject" Target="../embeddings/oleObject97.bin"/><Relationship Id="rId5" Type="http://schemas.openxmlformats.org/officeDocument/2006/relationships/image" Target="../media/image25.wmf"/><Relationship Id="rId95" Type="http://schemas.openxmlformats.org/officeDocument/2006/relationships/oleObject" Target="../embeddings/oleObject65.bin"/><Relationship Id="rId160" Type="http://schemas.openxmlformats.org/officeDocument/2006/relationships/oleObject" Target="../embeddings/oleObject103.bin"/><Relationship Id="rId181" Type="http://schemas.openxmlformats.org/officeDocument/2006/relationships/image" Target="../media/image104.wmf"/><Relationship Id="rId22" Type="http://schemas.openxmlformats.org/officeDocument/2006/relationships/oleObject" Target="../embeddings/oleObject27.bin"/><Relationship Id="rId43" Type="http://schemas.openxmlformats.org/officeDocument/2006/relationships/image" Target="../media/image44.wmf"/><Relationship Id="rId64" Type="http://schemas.openxmlformats.org/officeDocument/2006/relationships/image" Target="../media/image54.wmf"/><Relationship Id="rId118" Type="http://schemas.openxmlformats.org/officeDocument/2006/relationships/oleObject" Target="../embeddings/oleObject79.bin"/><Relationship Id="rId139" Type="http://schemas.openxmlformats.org/officeDocument/2006/relationships/image" Target="../media/image86.wmf"/><Relationship Id="rId85" Type="http://schemas.openxmlformats.org/officeDocument/2006/relationships/image" Target="../media/image64.wmf"/><Relationship Id="rId150" Type="http://schemas.openxmlformats.org/officeDocument/2006/relationships/image" Target="../media/image91.wmf"/><Relationship Id="rId171" Type="http://schemas.openxmlformats.org/officeDocument/2006/relationships/oleObject" Target="../embeddings/oleObject110.bin"/><Relationship Id="rId12" Type="http://schemas.openxmlformats.org/officeDocument/2006/relationships/oleObject" Target="../embeddings/oleObject22.bin"/><Relationship Id="rId33" Type="http://schemas.openxmlformats.org/officeDocument/2006/relationships/image" Target="../media/image39.wmf"/><Relationship Id="rId108" Type="http://schemas.openxmlformats.org/officeDocument/2006/relationships/oleObject" Target="../embeddings/oleObject73.bin"/><Relationship Id="rId129" Type="http://schemas.openxmlformats.org/officeDocument/2006/relationships/oleObject" Target="../embeddings/oleObject85.bin"/><Relationship Id="rId54" Type="http://schemas.openxmlformats.org/officeDocument/2006/relationships/image" Target="../media/image49.wmf"/><Relationship Id="rId75" Type="http://schemas.openxmlformats.org/officeDocument/2006/relationships/oleObject" Target="../embeddings/oleObject54.bin"/><Relationship Id="rId96" Type="http://schemas.openxmlformats.org/officeDocument/2006/relationships/image" Target="../media/image69.wmf"/><Relationship Id="rId140" Type="http://schemas.openxmlformats.org/officeDocument/2006/relationships/oleObject" Target="../embeddings/oleObject92.bin"/><Relationship Id="rId161" Type="http://schemas.openxmlformats.org/officeDocument/2006/relationships/oleObject" Target="../embeddings/oleObject104.bin"/><Relationship Id="rId182" Type="http://schemas.openxmlformats.org/officeDocument/2006/relationships/oleObject" Target="../embeddings/oleObject115.bin"/><Relationship Id="rId6" Type="http://schemas.openxmlformats.org/officeDocument/2006/relationships/oleObject" Target="../embeddings/oleObject19.bin"/><Relationship Id="rId23" Type="http://schemas.openxmlformats.org/officeDocument/2006/relationships/image" Target="../media/image34.wmf"/><Relationship Id="rId119" Type="http://schemas.openxmlformats.org/officeDocument/2006/relationships/image" Target="../media/image78.wmf"/><Relationship Id="rId44" Type="http://schemas.openxmlformats.org/officeDocument/2006/relationships/oleObject" Target="../embeddings/oleObject38.bin"/><Relationship Id="rId60" Type="http://schemas.openxmlformats.org/officeDocument/2006/relationships/image" Target="../media/image52.wmf"/><Relationship Id="rId65" Type="http://schemas.openxmlformats.org/officeDocument/2006/relationships/oleObject" Target="../embeddings/oleObject49.bin"/><Relationship Id="rId81" Type="http://schemas.openxmlformats.org/officeDocument/2006/relationships/image" Target="../media/image62.wmf"/><Relationship Id="rId86" Type="http://schemas.openxmlformats.org/officeDocument/2006/relationships/oleObject" Target="../embeddings/oleObject60.bin"/><Relationship Id="rId130" Type="http://schemas.openxmlformats.org/officeDocument/2006/relationships/oleObject" Target="../embeddings/oleObject86.bin"/><Relationship Id="rId135" Type="http://schemas.openxmlformats.org/officeDocument/2006/relationships/image" Target="../media/image84.wmf"/><Relationship Id="rId151" Type="http://schemas.openxmlformats.org/officeDocument/2006/relationships/oleObject" Target="../embeddings/oleObject98.bin"/><Relationship Id="rId156" Type="http://schemas.openxmlformats.org/officeDocument/2006/relationships/oleObject" Target="../embeddings/oleObject101.bin"/><Relationship Id="rId177" Type="http://schemas.openxmlformats.org/officeDocument/2006/relationships/image" Target="../media/image102.wmf"/><Relationship Id="rId172" Type="http://schemas.openxmlformats.org/officeDocument/2006/relationships/image" Target="../media/image100.wmf"/><Relationship Id="rId13" Type="http://schemas.openxmlformats.org/officeDocument/2006/relationships/image" Target="../media/image29.wmf"/><Relationship Id="rId18" Type="http://schemas.openxmlformats.org/officeDocument/2006/relationships/oleObject" Target="../embeddings/oleObject25.bin"/><Relationship Id="rId39" Type="http://schemas.openxmlformats.org/officeDocument/2006/relationships/image" Target="../media/image42.wmf"/><Relationship Id="rId109" Type="http://schemas.openxmlformats.org/officeDocument/2006/relationships/oleObject" Target="../embeddings/oleObject74.bin"/><Relationship Id="rId34" Type="http://schemas.openxmlformats.org/officeDocument/2006/relationships/oleObject" Target="../embeddings/oleObject33.bin"/><Relationship Id="rId50" Type="http://schemas.openxmlformats.org/officeDocument/2006/relationships/image" Target="../media/image47.wmf"/><Relationship Id="rId55" Type="http://schemas.openxmlformats.org/officeDocument/2006/relationships/oleObject" Target="../embeddings/oleObject44.bin"/><Relationship Id="rId76" Type="http://schemas.openxmlformats.org/officeDocument/2006/relationships/image" Target="../media/image60.wmf"/><Relationship Id="rId97" Type="http://schemas.openxmlformats.org/officeDocument/2006/relationships/oleObject" Target="../embeddings/oleObject66.bin"/><Relationship Id="rId104" Type="http://schemas.openxmlformats.org/officeDocument/2006/relationships/oleObject" Target="../embeddings/oleObject71.bin"/><Relationship Id="rId120" Type="http://schemas.openxmlformats.org/officeDocument/2006/relationships/oleObject" Target="../embeddings/oleObject80.bin"/><Relationship Id="rId125" Type="http://schemas.openxmlformats.org/officeDocument/2006/relationships/image" Target="../media/image81.wmf"/><Relationship Id="rId141" Type="http://schemas.openxmlformats.org/officeDocument/2006/relationships/image" Target="../media/image87.wmf"/><Relationship Id="rId146" Type="http://schemas.openxmlformats.org/officeDocument/2006/relationships/image" Target="../media/image89.wmf"/><Relationship Id="rId167" Type="http://schemas.openxmlformats.org/officeDocument/2006/relationships/oleObject" Target="../embeddings/oleObject108.bin"/><Relationship Id="rId7" Type="http://schemas.openxmlformats.org/officeDocument/2006/relationships/image" Target="../media/image26.wmf"/><Relationship Id="rId71" Type="http://schemas.openxmlformats.org/officeDocument/2006/relationships/oleObject" Target="../embeddings/oleObject52.bin"/><Relationship Id="rId92" Type="http://schemas.openxmlformats.org/officeDocument/2006/relationships/image" Target="../media/image67.wmf"/><Relationship Id="rId162" Type="http://schemas.openxmlformats.org/officeDocument/2006/relationships/oleObject" Target="../embeddings/oleObject105.bin"/><Relationship Id="rId183" Type="http://schemas.openxmlformats.org/officeDocument/2006/relationships/image" Target="../media/image105.wmf"/><Relationship Id="rId2" Type="http://schemas.openxmlformats.org/officeDocument/2006/relationships/slideLayout" Target="../slideLayouts/slideLayout2.xml"/><Relationship Id="rId29" Type="http://schemas.openxmlformats.org/officeDocument/2006/relationships/image" Target="../media/image37.wmf"/><Relationship Id="rId24" Type="http://schemas.openxmlformats.org/officeDocument/2006/relationships/oleObject" Target="../embeddings/oleObject28.bin"/><Relationship Id="rId40" Type="http://schemas.openxmlformats.org/officeDocument/2006/relationships/oleObject" Target="../embeddings/oleObject36.bin"/><Relationship Id="rId45" Type="http://schemas.openxmlformats.org/officeDocument/2006/relationships/image" Target="../media/image45.wmf"/><Relationship Id="rId66" Type="http://schemas.openxmlformats.org/officeDocument/2006/relationships/image" Target="../media/image55.wmf"/><Relationship Id="rId87" Type="http://schemas.openxmlformats.org/officeDocument/2006/relationships/image" Target="../media/image65.wmf"/><Relationship Id="rId110" Type="http://schemas.openxmlformats.org/officeDocument/2006/relationships/image" Target="../media/image74.wmf"/><Relationship Id="rId115" Type="http://schemas.openxmlformats.org/officeDocument/2006/relationships/oleObject" Target="../embeddings/oleObject77.bin"/><Relationship Id="rId131" Type="http://schemas.openxmlformats.org/officeDocument/2006/relationships/image" Target="../media/image83.wmf"/><Relationship Id="rId136" Type="http://schemas.openxmlformats.org/officeDocument/2006/relationships/oleObject" Target="../embeddings/oleObject90.bin"/><Relationship Id="rId157" Type="http://schemas.openxmlformats.org/officeDocument/2006/relationships/image" Target="../media/image94.wmf"/><Relationship Id="rId178" Type="http://schemas.openxmlformats.org/officeDocument/2006/relationships/oleObject" Target="../embeddings/oleObject113.bin"/><Relationship Id="rId61" Type="http://schemas.openxmlformats.org/officeDocument/2006/relationships/oleObject" Target="../embeddings/oleObject47.bin"/><Relationship Id="rId82" Type="http://schemas.openxmlformats.org/officeDocument/2006/relationships/oleObject" Target="../embeddings/oleObject58.bin"/><Relationship Id="rId152" Type="http://schemas.openxmlformats.org/officeDocument/2006/relationships/oleObject" Target="../embeddings/oleObject99.bin"/><Relationship Id="rId173" Type="http://schemas.openxmlformats.org/officeDocument/2006/relationships/hyperlink" Target="http://www.bcmath.ca/" TargetMode="External"/><Relationship Id="rId19" Type="http://schemas.openxmlformats.org/officeDocument/2006/relationships/image" Target="../media/image32.wmf"/><Relationship Id="rId14" Type="http://schemas.openxmlformats.org/officeDocument/2006/relationships/oleObject" Target="../embeddings/oleObject23.bin"/><Relationship Id="rId30" Type="http://schemas.openxmlformats.org/officeDocument/2006/relationships/oleObject" Target="../embeddings/oleObject31.bin"/><Relationship Id="rId35" Type="http://schemas.openxmlformats.org/officeDocument/2006/relationships/image" Target="../media/image40.wmf"/><Relationship Id="rId56" Type="http://schemas.openxmlformats.org/officeDocument/2006/relationships/image" Target="../media/image50.wmf"/><Relationship Id="rId77" Type="http://schemas.openxmlformats.org/officeDocument/2006/relationships/oleObject" Target="../embeddings/oleObject55.bin"/><Relationship Id="rId100" Type="http://schemas.openxmlformats.org/officeDocument/2006/relationships/oleObject" Target="../embeddings/oleObject68.bin"/><Relationship Id="rId105" Type="http://schemas.openxmlformats.org/officeDocument/2006/relationships/image" Target="../media/image72.wmf"/><Relationship Id="rId126" Type="http://schemas.openxmlformats.org/officeDocument/2006/relationships/oleObject" Target="../embeddings/oleObject83.bin"/><Relationship Id="rId147" Type="http://schemas.openxmlformats.org/officeDocument/2006/relationships/oleObject" Target="../embeddings/oleObject96.bin"/><Relationship Id="rId168" Type="http://schemas.openxmlformats.org/officeDocument/2006/relationships/image" Target="../media/image98.wmf"/><Relationship Id="rId8" Type="http://schemas.openxmlformats.org/officeDocument/2006/relationships/oleObject" Target="../embeddings/oleObject20.bin"/><Relationship Id="rId51" Type="http://schemas.openxmlformats.org/officeDocument/2006/relationships/oleObject" Target="../embeddings/oleObject42.bin"/><Relationship Id="rId72" Type="http://schemas.openxmlformats.org/officeDocument/2006/relationships/image" Target="../media/image58.wmf"/><Relationship Id="rId93" Type="http://schemas.openxmlformats.org/officeDocument/2006/relationships/oleObject" Target="../embeddings/oleObject64.bin"/><Relationship Id="rId98" Type="http://schemas.openxmlformats.org/officeDocument/2006/relationships/image" Target="../media/image70.wmf"/><Relationship Id="rId121" Type="http://schemas.openxmlformats.org/officeDocument/2006/relationships/image" Target="../media/image79.wmf"/><Relationship Id="rId142" Type="http://schemas.openxmlformats.org/officeDocument/2006/relationships/oleObject" Target="../embeddings/oleObject93.bin"/><Relationship Id="rId163" Type="http://schemas.openxmlformats.org/officeDocument/2006/relationships/oleObject" Target="../embeddings/oleObject106.bin"/><Relationship Id="rId3" Type="http://schemas.openxmlformats.org/officeDocument/2006/relationships/notesSlide" Target="../notesSlides/notesSlide15.xml"/><Relationship Id="rId25" Type="http://schemas.openxmlformats.org/officeDocument/2006/relationships/image" Target="../media/image35.wmf"/><Relationship Id="rId46" Type="http://schemas.openxmlformats.org/officeDocument/2006/relationships/oleObject" Target="../embeddings/oleObject39.bin"/><Relationship Id="rId67" Type="http://schemas.openxmlformats.org/officeDocument/2006/relationships/oleObject" Target="../embeddings/oleObject50.bin"/><Relationship Id="rId116" Type="http://schemas.openxmlformats.org/officeDocument/2006/relationships/oleObject" Target="../embeddings/oleObject78.bin"/><Relationship Id="rId137" Type="http://schemas.openxmlformats.org/officeDocument/2006/relationships/image" Target="../media/image85.wmf"/><Relationship Id="rId158" Type="http://schemas.openxmlformats.org/officeDocument/2006/relationships/oleObject" Target="../embeddings/oleObject102.bin"/><Relationship Id="rId20" Type="http://schemas.openxmlformats.org/officeDocument/2006/relationships/oleObject" Target="../embeddings/oleObject26.bin"/><Relationship Id="rId41" Type="http://schemas.openxmlformats.org/officeDocument/2006/relationships/image" Target="../media/image43.wmf"/><Relationship Id="rId62" Type="http://schemas.openxmlformats.org/officeDocument/2006/relationships/image" Target="../media/image53.wmf"/><Relationship Id="rId83" Type="http://schemas.openxmlformats.org/officeDocument/2006/relationships/image" Target="../media/image63.wmf"/><Relationship Id="rId88" Type="http://schemas.openxmlformats.org/officeDocument/2006/relationships/oleObject" Target="../embeddings/oleObject61.bin"/><Relationship Id="rId111" Type="http://schemas.openxmlformats.org/officeDocument/2006/relationships/oleObject" Target="../embeddings/oleObject75.bin"/><Relationship Id="rId132" Type="http://schemas.openxmlformats.org/officeDocument/2006/relationships/oleObject" Target="../embeddings/oleObject87.bin"/><Relationship Id="rId153" Type="http://schemas.openxmlformats.org/officeDocument/2006/relationships/image" Target="../media/image92.wmf"/><Relationship Id="rId174" Type="http://schemas.openxmlformats.org/officeDocument/2006/relationships/oleObject" Target="../embeddings/oleObject111.bin"/><Relationship Id="rId179" Type="http://schemas.openxmlformats.org/officeDocument/2006/relationships/image" Target="../media/image103.wmf"/><Relationship Id="rId15" Type="http://schemas.openxmlformats.org/officeDocument/2006/relationships/image" Target="../media/image30.wmf"/><Relationship Id="rId36" Type="http://schemas.openxmlformats.org/officeDocument/2006/relationships/oleObject" Target="../embeddings/oleObject34.bin"/><Relationship Id="rId57" Type="http://schemas.openxmlformats.org/officeDocument/2006/relationships/oleObject" Target="../embeddings/oleObject45.bin"/><Relationship Id="rId106" Type="http://schemas.openxmlformats.org/officeDocument/2006/relationships/oleObject" Target="../embeddings/oleObject72.bin"/><Relationship Id="rId127" Type="http://schemas.openxmlformats.org/officeDocument/2006/relationships/oleObject" Target="../embeddings/oleObject84.bin"/><Relationship Id="rId10" Type="http://schemas.openxmlformats.org/officeDocument/2006/relationships/oleObject" Target="../embeddings/oleObject21.bin"/><Relationship Id="rId31" Type="http://schemas.openxmlformats.org/officeDocument/2006/relationships/image" Target="../media/image38.wmf"/><Relationship Id="rId52" Type="http://schemas.openxmlformats.org/officeDocument/2006/relationships/image" Target="../media/image48.wmf"/><Relationship Id="rId73" Type="http://schemas.openxmlformats.org/officeDocument/2006/relationships/oleObject" Target="../embeddings/oleObject53.bin"/><Relationship Id="rId78" Type="http://schemas.openxmlformats.org/officeDocument/2006/relationships/image" Target="../media/image61.wmf"/><Relationship Id="rId94" Type="http://schemas.openxmlformats.org/officeDocument/2006/relationships/image" Target="../media/image68.wmf"/><Relationship Id="rId99" Type="http://schemas.openxmlformats.org/officeDocument/2006/relationships/oleObject" Target="../embeddings/oleObject67.bin"/><Relationship Id="rId101" Type="http://schemas.openxmlformats.org/officeDocument/2006/relationships/oleObject" Target="../embeddings/oleObject69.bin"/><Relationship Id="rId122" Type="http://schemas.openxmlformats.org/officeDocument/2006/relationships/oleObject" Target="../embeddings/oleObject81.bin"/><Relationship Id="rId143" Type="http://schemas.openxmlformats.org/officeDocument/2006/relationships/oleObject" Target="../embeddings/oleObject94.bin"/><Relationship Id="rId148" Type="http://schemas.openxmlformats.org/officeDocument/2006/relationships/image" Target="../media/image90.wmf"/><Relationship Id="rId164" Type="http://schemas.openxmlformats.org/officeDocument/2006/relationships/image" Target="../media/image96.wmf"/><Relationship Id="rId169" Type="http://schemas.openxmlformats.org/officeDocument/2006/relationships/oleObject" Target="../embeddings/oleObject109.bin"/><Relationship Id="rId4" Type="http://schemas.openxmlformats.org/officeDocument/2006/relationships/oleObject" Target="../embeddings/oleObject18.bin"/><Relationship Id="rId9" Type="http://schemas.openxmlformats.org/officeDocument/2006/relationships/image" Target="../media/image27.wmf"/><Relationship Id="rId180" Type="http://schemas.openxmlformats.org/officeDocument/2006/relationships/oleObject" Target="../embeddings/oleObject114.bin"/><Relationship Id="rId26" Type="http://schemas.openxmlformats.org/officeDocument/2006/relationships/oleObject" Target="../embeddings/oleObject29.bin"/><Relationship Id="rId47" Type="http://schemas.openxmlformats.org/officeDocument/2006/relationships/image" Target="../media/image46.wmf"/><Relationship Id="rId68" Type="http://schemas.openxmlformats.org/officeDocument/2006/relationships/image" Target="../media/image56.wmf"/><Relationship Id="rId89" Type="http://schemas.openxmlformats.org/officeDocument/2006/relationships/oleObject" Target="../embeddings/oleObject62.bin"/><Relationship Id="rId112" Type="http://schemas.openxmlformats.org/officeDocument/2006/relationships/image" Target="../media/image75.wmf"/><Relationship Id="rId133" Type="http://schemas.openxmlformats.org/officeDocument/2006/relationships/oleObject" Target="../embeddings/oleObject88.bin"/><Relationship Id="rId154" Type="http://schemas.openxmlformats.org/officeDocument/2006/relationships/oleObject" Target="../embeddings/oleObject100.bin"/><Relationship Id="rId175" Type="http://schemas.openxmlformats.org/officeDocument/2006/relationships/image" Target="../media/image101.wmf"/><Relationship Id="rId16" Type="http://schemas.openxmlformats.org/officeDocument/2006/relationships/oleObject" Target="../embeddings/oleObject24.bin"/><Relationship Id="rId37" Type="http://schemas.openxmlformats.org/officeDocument/2006/relationships/image" Target="../media/image41.wmf"/><Relationship Id="rId58" Type="http://schemas.openxmlformats.org/officeDocument/2006/relationships/image" Target="../media/image51.wmf"/><Relationship Id="rId79" Type="http://schemas.openxmlformats.org/officeDocument/2006/relationships/oleObject" Target="../embeddings/oleObject56.bin"/><Relationship Id="rId102" Type="http://schemas.openxmlformats.org/officeDocument/2006/relationships/oleObject" Target="../embeddings/oleObject70.bin"/><Relationship Id="rId123" Type="http://schemas.openxmlformats.org/officeDocument/2006/relationships/image" Target="../media/image80.wmf"/><Relationship Id="rId144" Type="http://schemas.openxmlformats.org/officeDocument/2006/relationships/image" Target="../media/image88.wmf"/><Relationship Id="rId90" Type="http://schemas.openxmlformats.org/officeDocument/2006/relationships/image" Target="../media/image66.wmf"/><Relationship Id="rId165" Type="http://schemas.openxmlformats.org/officeDocument/2006/relationships/oleObject" Target="../embeddings/oleObject107.bin"/><Relationship Id="rId27" Type="http://schemas.openxmlformats.org/officeDocument/2006/relationships/image" Target="../media/image36.wmf"/><Relationship Id="rId48" Type="http://schemas.openxmlformats.org/officeDocument/2006/relationships/oleObject" Target="../embeddings/oleObject40.bin"/><Relationship Id="rId69" Type="http://schemas.openxmlformats.org/officeDocument/2006/relationships/oleObject" Target="../embeddings/oleObject51.bin"/><Relationship Id="rId113" Type="http://schemas.openxmlformats.org/officeDocument/2006/relationships/oleObject" Target="../embeddings/oleObject76.bin"/><Relationship Id="rId134" Type="http://schemas.openxmlformats.org/officeDocument/2006/relationships/oleObject" Target="../embeddings/oleObject89.bin"/><Relationship Id="rId80" Type="http://schemas.openxmlformats.org/officeDocument/2006/relationships/oleObject" Target="../embeddings/oleObject57.bin"/><Relationship Id="rId155" Type="http://schemas.openxmlformats.org/officeDocument/2006/relationships/image" Target="../media/image93.wmf"/><Relationship Id="rId176" Type="http://schemas.openxmlformats.org/officeDocument/2006/relationships/oleObject" Target="../embeddings/oleObject112.bin"/><Relationship Id="rId17" Type="http://schemas.openxmlformats.org/officeDocument/2006/relationships/image" Target="../media/image31.wmf"/><Relationship Id="rId38" Type="http://schemas.openxmlformats.org/officeDocument/2006/relationships/oleObject" Target="../embeddings/oleObject35.bin"/><Relationship Id="rId59" Type="http://schemas.openxmlformats.org/officeDocument/2006/relationships/oleObject" Target="../embeddings/oleObject46.bin"/><Relationship Id="rId103" Type="http://schemas.openxmlformats.org/officeDocument/2006/relationships/image" Target="../media/image71.wmf"/><Relationship Id="rId124" Type="http://schemas.openxmlformats.org/officeDocument/2006/relationships/oleObject" Target="../embeddings/oleObject82.bin"/><Relationship Id="rId70" Type="http://schemas.openxmlformats.org/officeDocument/2006/relationships/image" Target="../media/image57.wmf"/><Relationship Id="rId91" Type="http://schemas.openxmlformats.org/officeDocument/2006/relationships/oleObject" Target="../embeddings/oleObject63.bin"/><Relationship Id="rId145" Type="http://schemas.openxmlformats.org/officeDocument/2006/relationships/oleObject" Target="../embeddings/oleObject95.bin"/><Relationship Id="rId166" Type="http://schemas.openxmlformats.org/officeDocument/2006/relationships/image" Target="../media/image97.wmf"/><Relationship Id="rId1" Type="http://schemas.openxmlformats.org/officeDocument/2006/relationships/tags" Target="../tags/tag16.xml"/><Relationship Id="rId28" Type="http://schemas.openxmlformats.org/officeDocument/2006/relationships/oleObject" Target="../embeddings/oleObject30.bin"/><Relationship Id="rId49" Type="http://schemas.openxmlformats.org/officeDocument/2006/relationships/oleObject" Target="../embeddings/oleObject41.bin"/><Relationship Id="rId114" Type="http://schemas.openxmlformats.org/officeDocument/2006/relationships/image" Target="../media/image76.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www.bcmath.ca/"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www.bcmath.ca/"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www.bcmath.ca/"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13" Type="http://schemas.openxmlformats.org/officeDocument/2006/relationships/image" Target="../media/image115.wmf"/><Relationship Id="rId18" Type="http://schemas.openxmlformats.org/officeDocument/2006/relationships/oleObject" Target="../embeddings/oleObject123.bin"/><Relationship Id="rId26" Type="http://schemas.openxmlformats.org/officeDocument/2006/relationships/oleObject" Target="../embeddings/oleObject127.bin"/><Relationship Id="rId39" Type="http://schemas.openxmlformats.org/officeDocument/2006/relationships/oleObject" Target="../embeddings/oleObject135.bin"/><Relationship Id="rId21" Type="http://schemas.openxmlformats.org/officeDocument/2006/relationships/image" Target="../media/image119.wmf"/><Relationship Id="rId34" Type="http://schemas.openxmlformats.org/officeDocument/2006/relationships/oleObject" Target="../embeddings/oleObject131.bin"/><Relationship Id="rId42" Type="http://schemas.openxmlformats.org/officeDocument/2006/relationships/image" Target="../media/image128.wmf"/><Relationship Id="rId47" Type="http://schemas.openxmlformats.org/officeDocument/2006/relationships/oleObject" Target="../embeddings/oleObject141.bin"/><Relationship Id="rId50" Type="http://schemas.openxmlformats.org/officeDocument/2006/relationships/image" Target="../media/image129.wmf"/><Relationship Id="rId55" Type="http://schemas.openxmlformats.org/officeDocument/2006/relationships/hyperlink" Target="http://www.bcmath.ca/" TargetMode="External"/><Relationship Id="rId7"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22.bin"/><Relationship Id="rId29" Type="http://schemas.openxmlformats.org/officeDocument/2006/relationships/image" Target="../media/image123.wmf"/><Relationship Id="rId11" Type="http://schemas.openxmlformats.org/officeDocument/2006/relationships/image" Target="../media/image114.wmf"/><Relationship Id="rId24" Type="http://schemas.openxmlformats.org/officeDocument/2006/relationships/oleObject" Target="../embeddings/oleObject126.bin"/><Relationship Id="rId32" Type="http://schemas.openxmlformats.org/officeDocument/2006/relationships/oleObject" Target="../embeddings/oleObject130.bin"/><Relationship Id="rId37" Type="http://schemas.openxmlformats.org/officeDocument/2006/relationships/oleObject" Target="../embeddings/oleObject134.bin"/><Relationship Id="rId40" Type="http://schemas.openxmlformats.org/officeDocument/2006/relationships/image" Target="../media/image127.wmf"/><Relationship Id="rId45" Type="http://schemas.openxmlformats.org/officeDocument/2006/relationships/oleObject" Target="../embeddings/oleObject139.bin"/><Relationship Id="rId53" Type="http://schemas.openxmlformats.org/officeDocument/2006/relationships/oleObject" Target="../embeddings/oleObject145.bin"/><Relationship Id="rId5" Type="http://schemas.openxmlformats.org/officeDocument/2006/relationships/image" Target="../media/image111.wmf"/><Relationship Id="rId10" Type="http://schemas.openxmlformats.org/officeDocument/2006/relationships/oleObject" Target="../embeddings/oleObject119.bin"/><Relationship Id="rId19" Type="http://schemas.openxmlformats.org/officeDocument/2006/relationships/image" Target="../media/image118.wmf"/><Relationship Id="rId31" Type="http://schemas.openxmlformats.org/officeDocument/2006/relationships/image" Target="../media/image124.wmf"/><Relationship Id="rId44" Type="http://schemas.openxmlformats.org/officeDocument/2006/relationships/oleObject" Target="../embeddings/oleObject138.bin"/><Relationship Id="rId52" Type="http://schemas.openxmlformats.org/officeDocument/2006/relationships/image" Target="../media/image130.wmf"/><Relationship Id="rId4" Type="http://schemas.openxmlformats.org/officeDocument/2006/relationships/oleObject" Target="../embeddings/oleObject116.bin"/><Relationship Id="rId9" Type="http://schemas.openxmlformats.org/officeDocument/2006/relationships/image" Target="../media/image113.wmf"/><Relationship Id="rId14" Type="http://schemas.openxmlformats.org/officeDocument/2006/relationships/oleObject" Target="../embeddings/oleObject121.bin"/><Relationship Id="rId22" Type="http://schemas.openxmlformats.org/officeDocument/2006/relationships/oleObject" Target="../embeddings/oleObject125.bin"/><Relationship Id="rId27" Type="http://schemas.openxmlformats.org/officeDocument/2006/relationships/image" Target="../media/image122.wmf"/><Relationship Id="rId30" Type="http://schemas.openxmlformats.org/officeDocument/2006/relationships/oleObject" Target="../embeddings/oleObject129.bin"/><Relationship Id="rId35" Type="http://schemas.openxmlformats.org/officeDocument/2006/relationships/oleObject" Target="../embeddings/oleObject132.bin"/><Relationship Id="rId43" Type="http://schemas.openxmlformats.org/officeDocument/2006/relationships/oleObject" Target="../embeddings/oleObject137.bin"/><Relationship Id="rId48" Type="http://schemas.openxmlformats.org/officeDocument/2006/relationships/oleObject" Target="../embeddings/oleObject142.bin"/><Relationship Id="rId8" Type="http://schemas.openxmlformats.org/officeDocument/2006/relationships/oleObject" Target="../embeddings/oleObject118.bin"/><Relationship Id="rId51" Type="http://schemas.openxmlformats.org/officeDocument/2006/relationships/oleObject" Target="../embeddings/oleObject144.bin"/><Relationship Id="rId3" Type="http://schemas.openxmlformats.org/officeDocument/2006/relationships/notesSlide" Target="../notesSlides/notesSlide21.xml"/><Relationship Id="rId12" Type="http://schemas.openxmlformats.org/officeDocument/2006/relationships/oleObject" Target="../embeddings/oleObject120.bin"/><Relationship Id="rId17" Type="http://schemas.openxmlformats.org/officeDocument/2006/relationships/image" Target="../media/image117.wmf"/><Relationship Id="rId25" Type="http://schemas.openxmlformats.org/officeDocument/2006/relationships/image" Target="../media/image121.wmf"/><Relationship Id="rId33" Type="http://schemas.openxmlformats.org/officeDocument/2006/relationships/image" Target="../media/image125.wmf"/><Relationship Id="rId38" Type="http://schemas.openxmlformats.org/officeDocument/2006/relationships/image" Target="../media/image126.wmf"/><Relationship Id="rId46" Type="http://schemas.openxmlformats.org/officeDocument/2006/relationships/oleObject" Target="../embeddings/oleObject140.bin"/><Relationship Id="rId20" Type="http://schemas.openxmlformats.org/officeDocument/2006/relationships/oleObject" Target="../embeddings/oleObject124.bin"/><Relationship Id="rId41" Type="http://schemas.openxmlformats.org/officeDocument/2006/relationships/oleObject" Target="../embeddings/oleObject136.bin"/><Relationship Id="rId54" Type="http://schemas.openxmlformats.org/officeDocument/2006/relationships/image" Target="../media/image131.wmf"/><Relationship Id="rId1" Type="http://schemas.openxmlformats.org/officeDocument/2006/relationships/tags" Target="../tags/tag22.xml"/><Relationship Id="rId6" Type="http://schemas.openxmlformats.org/officeDocument/2006/relationships/oleObject" Target="../embeddings/oleObject117.bin"/><Relationship Id="rId15" Type="http://schemas.openxmlformats.org/officeDocument/2006/relationships/image" Target="../media/image116.wmf"/><Relationship Id="rId23" Type="http://schemas.openxmlformats.org/officeDocument/2006/relationships/image" Target="../media/image120.wmf"/><Relationship Id="rId28" Type="http://schemas.openxmlformats.org/officeDocument/2006/relationships/oleObject" Target="../embeddings/oleObject128.bin"/><Relationship Id="rId36" Type="http://schemas.openxmlformats.org/officeDocument/2006/relationships/oleObject" Target="../embeddings/oleObject133.bin"/><Relationship Id="rId49" Type="http://schemas.openxmlformats.org/officeDocument/2006/relationships/oleObject" Target="../embeddings/oleObject143.bin"/></Relationships>
</file>

<file path=ppt/slides/_rels/slide22.xml.rels><?xml version="1.0" encoding="UTF-8" standalone="yes"?>
<Relationships xmlns="http://schemas.openxmlformats.org/package/2006/relationships"><Relationship Id="rId26" Type="http://schemas.openxmlformats.org/officeDocument/2006/relationships/image" Target="../media/image114.wmf"/><Relationship Id="rId21" Type="http://schemas.openxmlformats.org/officeDocument/2006/relationships/oleObject" Target="../embeddings/oleObject155.bin"/><Relationship Id="rId42" Type="http://schemas.openxmlformats.org/officeDocument/2006/relationships/image" Target="../media/image122.wmf"/><Relationship Id="rId47" Type="http://schemas.openxmlformats.org/officeDocument/2006/relationships/oleObject" Target="../embeddings/oleObject168.bin"/><Relationship Id="rId63" Type="http://schemas.openxmlformats.org/officeDocument/2006/relationships/oleObject" Target="../embeddings/oleObject177.bin"/><Relationship Id="rId68" Type="http://schemas.openxmlformats.org/officeDocument/2006/relationships/oleObject" Target="../embeddings/oleObject181.bin"/><Relationship Id="rId7" Type="http://schemas.openxmlformats.org/officeDocument/2006/relationships/image" Target="../media/image132.wmf"/><Relationship Id="rId71" Type="http://schemas.openxmlformats.org/officeDocument/2006/relationships/hyperlink" Target="http://www.bcmath.ca/" TargetMode="External"/><Relationship Id="rId2" Type="http://schemas.openxmlformats.org/officeDocument/2006/relationships/slideLayout" Target="../slideLayouts/slideLayout2.xml"/><Relationship Id="rId16" Type="http://schemas.openxmlformats.org/officeDocument/2006/relationships/oleObject" Target="../embeddings/oleObject152.bin"/><Relationship Id="rId29" Type="http://schemas.openxmlformats.org/officeDocument/2006/relationships/oleObject" Target="../embeddings/oleObject159.bin"/><Relationship Id="rId11" Type="http://schemas.openxmlformats.org/officeDocument/2006/relationships/image" Target="../media/image134.wmf"/><Relationship Id="rId24" Type="http://schemas.openxmlformats.org/officeDocument/2006/relationships/image" Target="../media/image113.wmf"/><Relationship Id="rId32" Type="http://schemas.openxmlformats.org/officeDocument/2006/relationships/image" Target="../media/image127.wmf"/><Relationship Id="rId37" Type="http://schemas.openxmlformats.org/officeDocument/2006/relationships/oleObject" Target="../embeddings/oleObject163.bin"/><Relationship Id="rId40" Type="http://schemas.openxmlformats.org/officeDocument/2006/relationships/image" Target="../media/image121.wmf"/><Relationship Id="rId45" Type="http://schemas.openxmlformats.org/officeDocument/2006/relationships/oleObject" Target="../embeddings/oleObject167.bin"/><Relationship Id="rId53" Type="http://schemas.openxmlformats.org/officeDocument/2006/relationships/oleObject" Target="../embeddings/oleObject171.bin"/><Relationship Id="rId58" Type="http://schemas.openxmlformats.org/officeDocument/2006/relationships/image" Target="../media/image140.wmf"/><Relationship Id="rId66" Type="http://schemas.openxmlformats.org/officeDocument/2006/relationships/oleObject" Target="../embeddings/oleObject179.bin"/><Relationship Id="rId5" Type="http://schemas.openxmlformats.org/officeDocument/2006/relationships/image" Target="../media/image111.wmf"/><Relationship Id="rId61" Type="http://schemas.openxmlformats.org/officeDocument/2006/relationships/oleObject" Target="../embeddings/oleObject176.bin"/><Relationship Id="rId19" Type="http://schemas.openxmlformats.org/officeDocument/2006/relationships/oleObject" Target="../embeddings/oleObject154.bin"/><Relationship Id="rId14" Type="http://schemas.openxmlformats.org/officeDocument/2006/relationships/oleObject" Target="../embeddings/oleObject151.bin"/><Relationship Id="rId22" Type="http://schemas.openxmlformats.org/officeDocument/2006/relationships/image" Target="../media/image125.wmf"/><Relationship Id="rId27" Type="http://schemas.openxmlformats.org/officeDocument/2006/relationships/oleObject" Target="../embeddings/oleObject158.bin"/><Relationship Id="rId30" Type="http://schemas.openxmlformats.org/officeDocument/2006/relationships/image" Target="../media/image126.wmf"/><Relationship Id="rId35" Type="http://schemas.openxmlformats.org/officeDocument/2006/relationships/oleObject" Target="../embeddings/oleObject162.bin"/><Relationship Id="rId43" Type="http://schemas.openxmlformats.org/officeDocument/2006/relationships/oleObject" Target="../embeddings/oleObject166.bin"/><Relationship Id="rId48" Type="http://schemas.openxmlformats.org/officeDocument/2006/relationships/image" Target="../media/image129.wmf"/><Relationship Id="rId56" Type="http://schemas.openxmlformats.org/officeDocument/2006/relationships/oleObject" Target="../embeddings/oleObject173.bin"/><Relationship Id="rId64" Type="http://schemas.openxmlformats.org/officeDocument/2006/relationships/image" Target="../media/image143.wmf"/><Relationship Id="rId69" Type="http://schemas.openxmlformats.org/officeDocument/2006/relationships/oleObject" Target="../embeddings/oleObject182.bin"/><Relationship Id="rId8" Type="http://schemas.openxmlformats.org/officeDocument/2006/relationships/oleObject" Target="../embeddings/oleObject148.bin"/><Relationship Id="rId51" Type="http://schemas.openxmlformats.org/officeDocument/2006/relationships/oleObject" Target="../embeddings/oleObject170.bin"/><Relationship Id="rId3" Type="http://schemas.openxmlformats.org/officeDocument/2006/relationships/notesSlide" Target="../notesSlides/notesSlide22.xml"/><Relationship Id="rId12" Type="http://schemas.openxmlformats.org/officeDocument/2006/relationships/oleObject" Target="../embeddings/oleObject150.bin"/><Relationship Id="rId17" Type="http://schemas.openxmlformats.org/officeDocument/2006/relationships/oleObject" Target="../embeddings/oleObject153.bin"/><Relationship Id="rId25" Type="http://schemas.openxmlformats.org/officeDocument/2006/relationships/oleObject" Target="../embeddings/oleObject157.bin"/><Relationship Id="rId33" Type="http://schemas.openxmlformats.org/officeDocument/2006/relationships/oleObject" Target="../embeddings/oleObject161.bin"/><Relationship Id="rId38" Type="http://schemas.openxmlformats.org/officeDocument/2006/relationships/image" Target="../media/image120.wmf"/><Relationship Id="rId46" Type="http://schemas.openxmlformats.org/officeDocument/2006/relationships/image" Target="../media/image124.wmf"/><Relationship Id="rId59" Type="http://schemas.openxmlformats.org/officeDocument/2006/relationships/oleObject" Target="../embeddings/oleObject175.bin"/><Relationship Id="rId67" Type="http://schemas.openxmlformats.org/officeDocument/2006/relationships/oleObject" Target="../embeddings/oleObject180.bin"/><Relationship Id="rId20" Type="http://schemas.openxmlformats.org/officeDocument/2006/relationships/image" Target="../media/image138.wmf"/><Relationship Id="rId41" Type="http://schemas.openxmlformats.org/officeDocument/2006/relationships/oleObject" Target="../embeddings/oleObject165.bin"/><Relationship Id="rId54" Type="http://schemas.openxmlformats.org/officeDocument/2006/relationships/image" Target="../media/image139.wmf"/><Relationship Id="rId62" Type="http://schemas.openxmlformats.org/officeDocument/2006/relationships/image" Target="../media/image142.wmf"/><Relationship Id="rId70" Type="http://schemas.openxmlformats.org/officeDocument/2006/relationships/oleObject" Target="../embeddings/oleObject183.bin"/><Relationship Id="rId1" Type="http://schemas.openxmlformats.org/officeDocument/2006/relationships/tags" Target="../tags/tag23.xml"/><Relationship Id="rId6" Type="http://schemas.openxmlformats.org/officeDocument/2006/relationships/oleObject" Target="../embeddings/oleObject147.bin"/><Relationship Id="rId15" Type="http://schemas.openxmlformats.org/officeDocument/2006/relationships/image" Target="../media/image136.wmf"/><Relationship Id="rId23" Type="http://schemas.openxmlformats.org/officeDocument/2006/relationships/oleObject" Target="../embeddings/oleObject156.bin"/><Relationship Id="rId28" Type="http://schemas.openxmlformats.org/officeDocument/2006/relationships/image" Target="../media/image115.wmf"/><Relationship Id="rId36" Type="http://schemas.openxmlformats.org/officeDocument/2006/relationships/image" Target="../media/image119.wmf"/><Relationship Id="rId49" Type="http://schemas.openxmlformats.org/officeDocument/2006/relationships/oleObject" Target="../embeddings/oleObject169.bin"/><Relationship Id="rId57" Type="http://schemas.openxmlformats.org/officeDocument/2006/relationships/oleObject" Target="../embeddings/oleObject174.bin"/><Relationship Id="rId10" Type="http://schemas.openxmlformats.org/officeDocument/2006/relationships/oleObject" Target="../embeddings/oleObject149.bin"/><Relationship Id="rId31" Type="http://schemas.openxmlformats.org/officeDocument/2006/relationships/oleObject" Target="../embeddings/oleObject160.bin"/><Relationship Id="rId44" Type="http://schemas.openxmlformats.org/officeDocument/2006/relationships/image" Target="../media/image123.wmf"/><Relationship Id="rId52" Type="http://schemas.openxmlformats.org/officeDocument/2006/relationships/image" Target="../media/image131.wmf"/><Relationship Id="rId60" Type="http://schemas.openxmlformats.org/officeDocument/2006/relationships/image" Target="../media/image141.wmf"/><Relationship Id="rId65" Type="http://schemas.openxmlformats.org/officeDocument/2006/relationships/oleObject" Target="../embeddings/oleObject178.bin"/><Relationship Id="rId4" Type="http://schemas.openxmlformats.org/officeDocument/2006/relationships/oleObject" Target="../embeddings/oleObject146.bin"/><Relationship Id="rId9" Type="http://schemas.openxmlformats.org/officeDocument/2006/relationships/image" Target="../media/image133.wmf"/><Relationship Id="rId13" Type="http://schemas.openxmlformats.org/officeDocument/2006/relationships/image" Target="../media/image135.wmf"/><Relationship Id="rId18" Type="http://schemas.openxmlformats.org/officeDocument/2006/relationships/image" Target="../media/image137.wmf"/><Relationship Id="rId39" Type="http://schemas.openxmlformats.org/officeDocument/2006/relationships/oleObject" Target="../embeddings/oleObject164.bin"/><Relationship Id="rId34" Type="http://schemas.openxmlformats.org/officeDocument/2006/relationships/image" Target="../media/image128.wmf"/><Relationship Id="rId50" Type="http://schemas.openxmlformats.org/officeDocument/2006/relationships/image" Target="../media/image130.wmf"/><Relationship Id="rId55" Type="http://schemas.openxmlformats.org/officeDocument/2006/relationships/oleObject" Target="../embeddings/oleObject172.bin"/></Relationships>
</file>

<file path=ppt/slides/_rels/slide23.xml.rels><?xml version="1.0" encoding="UTF-8" standalone="yes"?>
<Relationships xmlns="http://schemas.openxmlformats.org/package/2006/relationships"><Relationship Id="rId13" Type="http://schemas.openxmlformats.org/officeDocument/2006/relationships/image" Target="../media/image119.wmf"/><Relationship Id="rId18" Type="http://schemas.openxmlformats.org/officeDocument/2006/relationships/oleObject" Target="../embeddings/oleObject191.bin"/><Relationship Id="rId26" Type="http://schemas.openxmlformats.org/officeDocument/2006/relationships/oleObject" Target="../embeddings/oleObject195.bin"/><Relationship Id="rId39" Type="http://schemas.openxmlformats.org/officeDocument/2006/relationships/oleObject" Target="../embeddings/oleObject206.bin"/><Relationship Id="rId21" Type="http://schemas.openxmlformats.org/officeDocument/2006/relationships/image" Target="../media/image123.wmf"/><Relationship Id="rId34" Type="http://schemas.openxmlformats.org/officeDocument/2006/relationships/oleObject" Target="../embeddings/oleObject201.bin"/><Relationship Id="rId42" Type="http://schemas.openxmlformats.org/officeDocument/2006/relationships/oleObject" Target="../embeddings/oleObject209.bin"/><Relationship Id="rId47" Type="http://schemas.openxmlformats.org/officeDocument/2006/relationships/oleObject" Target="../embeddings/oleObject214.bin"/><Relationship Id="rId50" Type="http://schemas.openxmlformats.org/officeDocument/2006/relationships/oleObject" Target="../embeddings/oleObject217.bin"/><Relationship Id="rId55" Type="http://schemas.openxmlformats.org/officeDocument/2006/relationships/oleObject" Target="../embeddings/oleObject222.bin"/><Relationship Id="rId7" Type="http://schemas.openxmlformats.org/officeDocument/2006/relationships/image" Target="../media/image126.wmf"/><Relationship Id="rId2" Type="http://schemas.openxmlformats.org/officeDocument/2006/relationships/slideLayout" Target="../slideLayouts/slideLayout2.xml"/><Relationship Id="rId16" Type="http://schemas.openxmlformats.org/officeDocument/2006/relationships/oleObject" Target="../embeddings/oleObject190.bin"/><Relationship Id="rId29" Type="http://schemas.openxmlformats.org/officeDocument/2006/relationships/image" Target="../media/image131.wmf"/><Relationship Id="rId11" Type="http://schemas.openxmlformats.org/officeDocument/2006/relationships/image" Target="../media/image128.wmf"/><Relationship Id="rId24" Type="http://schemas.openxmlformats.org/officeDocument/2006/relationships/oleObject" Target="../embeddings/oleObject194.bin"/><Relationship Id="rId32" Type="http://schemas.openxmlformats.org/officeDocument/2006/relationships/oleObject" Target="../embeddings/oleObject199.bin"/><Relationship Id="rId37" Type="http://schemas.openxmlformats.org/officeDocument/2006/relationships/oleObject" Target="../embeddings/oleObject204.bin"/><Relationship Id="rId40" Type="http://schemas.openxmlformats.org/officeDocument/2006/relationships/oleObject" Target="../embeddings/oleObject207.bin"/><Relationship Id="rId45" Type="http://schemas.openxmlformats.org/officeDocument/2006/relationships/oleObject" Target="../embeddings/oleObject212.bin"/><Relationship Id="rId53" Type="http://schemas.openxmlformats.org/officeDocument/2006/relationships/oleObject" Target="../embeddings/oleObject220.bin"/><Relationship Id="rId58" Type="http://schemas.openxmlformats.org/officeDocument/2006/relationships/image" Target="../media/image146.png"/><Relationship Id="rId5" Type="http://schemas.openxmlformats.org/officeDocument/2006/relationships/image" Target="../media/image115.wmf"/><Relationship Id="rId19" Type="http://schemas.openxmlformats.org/officeDocument/2006/relationships/image" Target="../media/image122.wmf"/><Relationship Id="rId4" Type="http://schemas.openxmlformats.org/officeDocument/2006/relationships/oleObject" Target="../embeddings/oleObject184.bin"/><Relationship Id="rId9" Type="http://schemas.openxmlformats.org/officeDocument/2006/relationships/image" Target="../media/image127.wmf"/><Relationship Id="rId14" Type="http://schemas.openxmlformats.org/officeDocument/2006/relationships/oleObject" Target="../embeddings/oleObject189.bin"/><Relationship Id="rId22" Type="http://schemas.openxmlformats.org/officeDocument/2006/relationships/oleObject" Target="../embeddings/oleObject193.bin"/><Relationship Id="rId27" Type="http://schemas.openxmlformats.org/officeDocument/2006/relationships/image" Target="../media/image130.wmf"/><Relationship Id="rId30" Type="http://schemas.openxmlformats.org/officeDocument/2006/relationships/oleObject" Target="../embeddings/oleObject197.bin"/><Relationship Id="rId35" Type="http://schemas.openxmlformats.org/officeDocument/2006/relationships/oleObject" Target="../embeddings/oleObject202.bin"/><Relationship Id="rId43" Type="http://schemas.openxmlformats.org/officeDocument/2006/relationships/oleObject" Target="../embeddings/oleObject210.bin"/><Relationship Id="rId48" Type="http://schemas.openxmlformats.org/officeDocument/2006/relationships/oleObject" Target="../embeddings/oleObject215.bin"/><Relationship Id="rId56" Type="http://schemas.openxmlformats.org/officeDocument/2006/relationships/image" Target="../media/image144.png"/><Relationship Id="rId8" Type="http://schemas.openxmlformats.org/officeDocument/2006/relationships/oleObject" Target="../embeddings/oleObject186.bin"/><Relationship Id="rId51" Type="http://schemas.openxmlformats.org/officeDocument/2006/relationships/oleObject" Target="../embeddings/oleObject218.bin"/><Relationship Id="rId3" Type="http://schemas.openxmlformats.org/officeDocument/2006/relationships/notesSlide" Target="../notesSlides/notesSlide23.xml"/><Relationship Id="rId12" Type="http://schemas.openxmlformats.org/officeDocument/2006/relationships/oleObject" Target="../embeddings/oleObject188.bin"/><Relationship Id="rId17" Type="http://schemas.openxmlformats.org/officeDocument/2006/relationships/image" Target="../media/image121.wmf"/><Relationship Id="rId25" Type="http://schemas.openxmlformats.org/officeDocument/2006/relationships/image" Target="../media/image129.wmf"/><Relationship Id="rId33" Type="http://schemas.openxmlformats.org/officeDocument/2006/relationships/oleObject" Target="../embeddings/oleObject200.bin"/><Relationship Id="rId38" Type="http://schemas.openxmlformats.org/officeDocument/2006/relationships/oleObject" Target="../embeddings/oleObject205.bin"/><Relationship Id="rId46" Type="http://schemas.openxmlformats.org/officeDocument/2006/relationships/oleObject" Target="../embeddings/oleObject213.bin"/><Relationship Id="rId20" Type="http://schemas.openxmlformats.org/officeDocument/2006/relationships/oleObject" Target="../embeddings/oleObject192.bin"/><Relationship Id="rId41" Type="http://schemas.openxmlformats.org/officeDocument/2006/relationships/oleObject" Target="../embeddings/oleObject208.bin"/><Relationship Id="rId54" Type="http://schemas.openxmlformats.org/officeDocument/2006/relationships/oleObject" Target="../embeddings/oleObject221.bin"/><Relationship Id="rId1" Type="http://schemas.openxmlformats.org/officeDocument/2006/relationships/tags" Target="../tags/tag24.xml"/><Relationship Id="rId6" Type="http://schemas.openxmlformats.org/officeDocument/2006/relationships/oleObject" Target="../embeddings/oleObject185.bin"/><Relationship Id="rId15" Type="http://schemas.openxmlformats.org/officeDocument/2006/relationships/image" Target="../media/image120.wmf"/><Relationship Id="rId23" Type="http://schemas.openxmlformats.org/officeDocument/2006/relationships/image" Target="../media/image124.wmf"/><Relationship Id="rId28" Type="http://schemas.openxmlformats.org/officeDocument/2006/relationships/oleObject" Target="../embeddings/oleObject196.bin"/><Relationship Id="rId36" Type="http://schemas.openxmlformats.org/officeDocument/2006/relationships/oleObject" Target="../embeddings/oleObject203.bin"/><Relationship Id="rId49" Type="http://schemas.openxmlformats.org/officeDocument/2006/relationships/oleObject" Target="../embeddings/oleObject216.bin"/><Relationship Id="rId57" Type="http://schemas.openxmlformats.org/officeDocument/2006/relationships/image" Target="../media/image145.png"/><Relationship Id="rId10" Type="http://schemas.openxmlformats.org/officeDocument/2006/relationships/oleObject" Target="../embeddings/oleObject187.bin"/><Relationship Id="rId31" Type="http://schemas.openxmlformats.org/officeDocument/2006/relationships/oleObject" Target="../embeddings/oleObject198.bin"/><Relationship Id="rId44" Type="http://schemas.openxmlformats.org/officeDocument/2006/relationships/oleObject" Target="../embeddings/oleObject211.bin"/><Relationship Id="rId52" Type="http://schemas.openxmlformats.org/officeDocument/2006/relationships/oleObject" Target="../embeddings/oleObject21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5.bin"/><Relationship Id="rId13" Type="http://schemas.openxmlformats.org/officeDocument/2006/relationships/image" Target="../media/image147.wmf"/><Relationship Id="rId18" Type="http://schemas.openxmlformats.org/officeDocument/2006/relationships/oleObject" Target="../embeddings/oleObject230.bin"/><Relationship Id="rId3" Type="http://schemas.openxmlformats.org/officeDocument/2006/relationships/notesSlide" Target="../notesSlides/notesSlide24.xml"/><Relationship Id="rId21" Type="http://schemas.openxmlformats.org/officeDocument/2006/relationships/image" Target="../media/image151.wmf"/><Relationship Id="rId7" Type="http://schemas.openxmlformats.org/officeDocument/2006/relationships/image" Target="../media/image141.wmf"/><Relationship Id="rId12" Type="http://schemas.openxmlformats.org/officeDocument/2006/relationships/oleObject" Target="../embeddings/oleObject227.bin"/><Relationship Id="rId17" Type="http://schemas.openxmlformats.org/officeDocument/2006/relationships/image" Target="../media/image149.wmf"/><Relationship Id="rId2" Type="http://schemas.openxmlformats.org/officeDocument/2006/relationships/slideLayout" Target="../slideLayouts/slideLayout2.xml"/><Relationship Id="rId16" Type="http://schemas.openxmlformats.org/officeDocument/2006/relationships/oleObject" Target="../embeddings/oleObject229.bin"/><Relationship Id="rId20" Type="http://schemas.openxmlformats.org/officeDocument/2006/relationships/oleObject" Target="../embeddings/oleObject231.bin"/><Relationship Id="rId1" Type="http://schemas.openxmlformats.org/officeDocument/2006/relationships/tags" Target="../tags/tag25.xml"/><Relationship Id="rId6" Type="http://schemas.openxmlformats.org/officeDocument/2006/relationships/oleObject" Target="../embeddings/oleObject224.bin"/><Relationship Id="rId11" Type="http://schemas.openxmlformats.org/officeDocument/2006/relationships/image" Target="../media/image143.wmf"/><Relationship Id="rId5" Type="http://schemas.openxmlformats.org/officeDocument/2006/relationships/image" Target="../media/image140.wmf"/><Relationship Id="rId15" Type="http://schemas.openxmlformats.org/officeDocument/2006/relationships/image" Target="../media/image148.wmf"/><Relationship Id="rId23" Type="http://schemas.openxmlformats.org/officeDocument/2006/relationships/image" Target="../media/image152.wmf"/><Relationship Id="rId10" Type="http://schemas.openxmlformats.org/officeDocument/2006/relationships/oleObject" Target="../embeddings/oleObject226.bin"/><Relationship Id="rId19" Type="http://schemas.openxmlformats.org/officeDocument/2006/relationships/image" Target="../media/image150.wmf"/><Relationship Id="rId4" Type="http://schemas.openxmlformats.org/officeDocument/2006/relationships/oleObject" Target="../embeddings/oleObject223.bin"/><Relationship Id="rId9" Type="http://schemas.openxmlformats.org/officeDocument/2006/relationships/image" Target="../media/image142.wmf"/><Relationship Id="rId14" Type="http://schemas.openxmlformats.org/officeDocument/2006/relationships/oleObject" Target="../embeddings/oleObject228.bin"/><Relationship Id="rId22" Type="http://schemas.openxmlformats.org/officeDocument/2006/relationships/oleObject" Target="../embeddings/oleObject23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56.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35.bin"/><Relationship Id="rId13" Type="http://schemas.openxmlformats.org/officeDocument/2006/relationships/image" Target="../media/image161.wmf"/><Relationship Id="rId3" Type="http://schemas.openxmlformats.org/officeDocument/2006/relationships/notesSlide" Target="../notesSlides/notesSlide26.xml"/><Relationship Id="rId7" Type="http://schemas.openxmlformats.org/officeDocument/2006/relationships/image" Target="../media/image158.wmf"/><Relationship Id="rId12" Type="http://schemas.openxmlformats.org/officeDocument/2006/relationships/oleObject" Target="../embeddings/oleObject237.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234.bin"/><Relationship Id="rId11" Type="http://schemas.openxmlformats.org/officeDocument/2006/relationships/image" Target="../media/image160.wmf"/><Relationship Id="rId5" Type="http://schemas.openxmlformats.org/officeDocument/2006/relationships/image" Target="../media/image157.wmf"/><Relationship Id="rId15" Type="http://schemas.openxmlformats.org/officeDocument/2006/relationships/image" Target="../media/image162.wmf"/><Relationship Id="rId10" Type="http://schemas.openxmlformats.org/officeDocument/2006/relationships/oleObject" Target="../embeddings/oleObject236.bin"/><Relationship Id="rId4" Type="http://schemas.openxmlformats.org/officeDocument/2006/relationships/oleObject" Target="../embeddings/oleObject233.bin"/><Relationship Id="rId9" Type="http://schemas.openxmlformats.org/officeDocument/2006/relationships/image" Target="../media/image159.wmf"/><Relationship Id="rId14" Type="http://schemas.openxmlformats.org/officeDocument/2006/relationships/oleObject" Target="../embeddings/oleObject23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10.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14.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818C-61FA-448B-92B3-E1E0FF88E2A4}"/>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Section 1.1</a:t>
            </a:r>
            <a:br>
              <a:rPr lang="en-CA" dirty="0"/>
            </a:br>
            <a:r>
              <a:rPr lang="en-CA" dirty="0"/>
              <a:t>Understanding Data With Box Plots</a:t>
            </a:r>
          </a:p>
        </p:txBody>
      </p:sp>
      <p:sp>
        <p:nvSpPr>
          <p:cNvPr id="9219" name="Subtitle 2">
            <a:extLst>
              <a:ext uri="{FF2B5EF4-FFF2-40B4-BE49-F238E27FC236}">
                <a16:creationId xmlns:a16="http://schemas.microsoft.com/office/drawing/2014/main" id="{3EA17636-942F-ACB8-44DD-0B5C9A9269B7}"/>
              </a:ext>
            </a:extLst>
          </p:cNvPr>
          <p:cNvSpPr>
            <a:spLocks noGrp="1"/>
          </p:cNvSpPr>
          <p:nvPr>
            <p:ph type="subTitle" idx="1"/>
          </p:nvPr>
        </p:nvSpPr>
        <p:spPr>
          <a:xfrm>
            <a:off x="3810000" y="5003800"/>
            <a:ext cx="6172200" cy="1371600"/>
          </a:xfrm>
        </p:spPr>
        <p:txBody>
          <a:bodyPr/>
          <a:lstStyle/>
          <a:p>
            <a:pPr eaLnBrk="1" hangingPunct="1"/>
            <a:endParaRPr lang="en-CA" altLang="en-US"/>
          </a:p>
        </p:txBody>
      </p:sp>
      <p:sp>
        <p:nvSpPr>
          <p:cNvPr id="9220" name="Text Box 5">
            <a:extLst>
              <a:ext uri="{FF2B5EF4-FFF2-40B4-BE49-F238E27FC236}">
                <a16:creationId xmlns:a16="http://schemas.microsoft.com/office/drawing/2014/main" id="{1037FF24-6860-392D-BD44-A3F601FA9B67}"/>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BA22-1B22-7607-77C5-F7200CC921DF}"/>
              </a:ext>
            </a:extLst>
          </p:cNvPr>
          <p:cNvSpPr>
            <a:spLocks noGrp="1"/>
          </p:cNvSpPr>
          <p:nvPr>
            <p:ph type="title"/>
          </p:nvPr>
        </p:nvSpPr>
        <p:spPr>
          <a:xfrm>
            <a:off x="285748" y="161132"/>
            <a:ext cx="9956800" cy="515937"/>
          </a:xfrm>
        </p:spPr>
        <p:txBody>
          <a:bodyPr>
            <a:normAutofit fontScale="90000"/>
          </a:bodyPr>
          <a:lstStyle/>
          <a:p>
            <a:r>
              <a:rPr lang="en-US" dirty="0"/>
              <a:t>TIPS on Writing conclusions: </a:t>
            </a:r>
          </a:p>
        </p:txBody>
      </p:sp>
      <p:sp>
        <p:nvSpPr>
          <p:cNvPr id="3" name="Content Placeholder 2">
            <a:extLst>
              <a:ext uri="{FF2B5EF4-FFF2-40B4-BE49-F238E27FC236}">
                <a16:creationId xmlns:a16="http://schemas.microsoft.com/office/drawing/2014/main" id="{E3BD4769-830C-54BD-144E-B8AD200C8015}"/>
              </a:ext>
            </a:extLst>
          </p:cNvPr>
          <p:cNvSpPr>
            <a:spLocks noGrp="1"/>
          </p:cNvSpPr>
          <p:nvPr>
            <p:ph sz="quarter" idx="1"/>
          </p:nvPr>
        </p:nvSpPr>
        <p:spPr>
          <a:xfrm>
            <a:off x="333374" y="657226"/>
            <a:ext cx="11115675" cy="647700"/>
          </a:xfrm>
        </p:spPr>
        <p:txBody>
          <a:bodyPr/>
          <a:lstStyle/>
          <a:p>
            <a:r>
              <a:rPr lang="en-US" dirty="0"/>
              <a:t>1. Be as precise as possible on what is being compared or discussed</a:t>
            </a:r>
          </a:p>
        </p:txBody>
      </p:sp>
      <p:sp>
        <p:nvSpPr>
          <p:cNvPr id="4" name="Content Placeholder 2">
            <a:extLst>
              <a:ext uri="{FF2B5EF4-FFF2-40B4-BE49-F238E27FC236}">
                <a16:creationId xmlns:a16="http://schemas.microsoft.com/office/drawing/2014/main" id="{D71A3B33-6674-B7AB-6F77-00031FFEAA76}"/>
              </a:ext>
            </a:extLst>
          </p:cNvPr>
          <p:cNvSpPr txBox="1">
            <a:spLocks/>
          </p:cNvSpPr>
          <p:nvPr/>
        </p:nvSpPr>
        <p:spPr bwMode="auto">
          <a:xfrm>
            <a:off x="295274" y="2943226"/>
            <a:ext cx="11115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2. Use all available and obvious evidences to support your argument</a:t>
            </a:r>
          </a:p>
          <a:p>
            <a:pPr marL="0" indent="0">
              <a:buNone/>
            </a:pPr>
            <a:endParaRPr lang="en-US" dirty="0"/>
          </a:p>
        </p:txBody>
      </p:sp>
      <p:sp>
        <p:nvSpPr>
          <p:cNvPr id="5" name="Content Placeholder 2">
            <a:extLst>
              <a:ext uri="{FF2B5EF4-FFF2-40B4-BE49-F238E27FC236}">
                <a16:creationId xmlns:a16="http://schemas.microsoft.com/office/drawing/2014/main" id="{1A343CFE-9B82-F3BB-6CAD-EDF43C61196A}"/>
              </a:ext>
            </a:extLst>
          </p:cNvPr>
          <p:cNvSpPr txBox="1">
            <a:spLocks/>
          </p:cNvSpPr>
          <p:nvPr/>
        </p:nvSpPr>
        <p:spPr bwMode="auto">
          <a:xfrm>
            <a:off x="504823" y="1219201"/>
            <a:ext cx="11115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err="1"/>
              <a:t>ie</a:t>
            </a:r>
            <a:r>
              <a:rPr lang="en-US" dirty="0"/>
              <a:t>: We are not comparing “homeruns” or just the number of homeruns between the two players</a:t>
            </a:r>
          </a:p>
        </p:txBody>
      </p:sp>
      <p:sp>
        <p:nvSpPr>
          <p:cNvPr id="6" name="Content Placeholder 2">
            <a:extLst>
              <a:ext uri="{FF2B5EF4-FFF2-40B4-BE49-F238E27FC236}">
                <a16:creationId xmlns:a16="http://schemas.microsoft.com/office/drawing/2014/main" id="{5C96C47F-20F9-FF16-28FE-C4929193D98C}"/>
              </a:ext>
            </a:extLst>
          </p:cNvPr>
          <p:cNvSpPr txBox="1">
            <a:spLocks/>
          </p:cNvSpPr>
          <p:nvPr/>
        </p:nvSpPr>
        <p:spPr bwMode="auto">
          <a:xfrm>
            <a:off x="495297" y="1990726"/>
            <a:ext cx="11115675" cy="8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Instead, we are comparing the number of homeruns they have in each season that they played </a:t>
            </a:r>
          </a:p>
        </p:txBody>
      </p:sp>
      <p:sp>
        <p:nvSpPr>
          <p:cNvPr id="7" name="Content Placeholder 2">
            <a:extLst>
              <a:ext uri="{FF2B5EF4-FFF2-40B4-BE49-F238E27FC236}">
                <a16:creationId xmlns:a16="http://schemas.microsoft.com/office/drawing/2014/main" id="{C8B0AAE5-2731-AB09-0E97-08057DC0CE44}"/>
              </a:ext>
            </a:extLst>
          </p:cNvPr>
          <p:cNvSpPr txBox="1">
            <a:spLocks/>
          </p:cNvSpPr>
          <p:nvPr/>
        </p:nvSpPr>
        <p:spPr bwMode="auto">
          <a:xfrm>
            <a:off x="419099" y="3419476"/>
            <a:ext cx="11115675" cy="90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If you don’t use an “obvious” evidence as support for your argument, it will be taken as a sign of failure to recognize that evidence</a:t>
            </a:r>
          </a:p>
        </p:txBody>
      </p:sp>
      <p:sp>
        <p:nvSpPr>
          <p:cNvPr id="8" name="Content Placeholder 2">
            <a:extLst>
              <a:ext uri="{FF2B5EF4-FFF2-40B4-BE49-F238E27FC236}">
                <a16:creationId xmlns:a16="http://schemas.microsoft.com/office/drawing/2014/main" id="{333DE9BC-53D3-A213-B325-9DDB20090DD6}"/>
              </a:ext>
            </a:extLst>
          </p:cNvPr>
          <p:cNvSpPr txBox="1">
            <a:spLocks/>
          </p:cNvSpPr>
          <p:nvPr/>
        </p:nvSpPr>
        <p:spPr bwMode="auto">
          <a:xfrm>
            <a:off x="400049" y="4257676"/>
            <a:ext cx="11115675" cy="90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err="1"/>
              <a:t>Ie</a:t>
            </a:r>
            <a:r>
              <a:rPr lang="en-US" dirty="0"/>
              <a:t>: the “min”, Q1, “med”, and Q3 should all be used as evidence to support Aaron as being the better HR hitter in your conclusion</a:t>
            </a:r>
          </a:p>
        </p:txBody>
      </p:sp>
      <p:sp>
        <p:nvSpPr>
          <p:cNvPr id="9" name="Content Placeholder 2">
            <a:extLst>
              <a:ext uri="{FF2B5EF4-FFF2-40B4-BE49-F238E27FC236}">
                <a16:creationId xmlns:a16="http://schemas.microsoft.com/office/drawing/2014/main" id="{295605B0-2DA9-6494-C8DE-F190CBFCBA3A}"/>
              </a:ext>
            </a:extLst>
          </p:cNvPr>
          <p:cNvSpPr txBox="1">
            <a:spLocks/>
          </p:cNvSpPr>
          <p:nvPr/>
        </p:nvSpPr>
        <p:spPr bwMode="auto">
          <a:xfrm>
            <a:off x="276224" y="5153026"/>
            <a:ext cx="11115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3. Don’t argue both sides, no need.  Pick a side and stick with it</a:t>
            </a:r>
          </a:p>
          <a:p>
            <a:pPr marL="0" indent="0">
              <a:buNone/>
            </a:pPr>
            <a:endParaRPr lang="en-US" dirty="0"/>
          </a:p>
        </p:txBody>
      </p:sp>
      <p:sp>
        <p:nvSpPr>
          <p:cNvPr id="10" name="Content Placeholder 2">
            <a:extLst>
              <a:ext uri="{FF2B5EF4-FFF2-40B4-BE49-F238E27FC236}">
                <a16:creationId xmlns:a16="http://schemas.microsoft.com/office/drawing/2014/main" id="{2FAECB92-8BD3-974E-E7C7-1442FEFC55F7}"/>
              </a:ext>
            </a:extLst>
          </p:cNvPr>
          <p:cNvSpPr txBox="1">
            <a:spLocks/>
          </p:cNvSpPr>
          <p:nvPr/>
        </p:nvSpPr>
        <p:spPr bwMode="auto">
          <a:xfrm>
            <a:off x="285749" y="5705476"/>
            <a:ext cx="11115675" cy="90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4. Only use evidence provided to support your argument, DON’T speculate or make stuff up</a:t>
            </a:r>
          </a:p>
          <a:p>
            <a:pPr marL="0" indent="0">
              <a:buNone/>
            </a:pPr>
            <a:endParaRPr lang="en-US" dirty="0"/>
          </a:p>
        </p:txBody>
      </p:sp>
    </p:spTree>
    <p:custDataLst>
      <p:tags r:id="rId1"/>
    </p:custDataLst>
    <p:extLst>
      <p:ext uri="{BB962C8B-B14F-4D97-AF65-F5344CB8AC3E}">
        <p14:creationId xmlns:p14="http://schemas.microsoft.com/office/powerpoint/2010/main" val="6316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4F36BDD0-043D-7EAE-95BC-2B8ACDFFE051}"/>
              </a:ext>
            </a:extLst>
          </p:cNvPr>
          <p:cNvSpPr>
            <a:spLocks noGrp="1"/>
          </p:cNvSpPr>
          <p:nvPr>
            <p:ph sz="quarter" idx="1"/>
          </p:nvPr>
        </p:nvSpPr>
        <p:spPr>
          <a:xfrm>
            <a:off x="495300" y="52389"/>
            <a:ext cx="10629900" cy="1482725"/>
          </a:xfrm>
        </p:spPr>
        <p:txBody>
          <a:bodyPr/>
          <a:lstStyle/>
          <a:p>
            <a:pPr marL="0" indent="0">
              <a:buNone/>
            </a:pPr>
            <a:r>
              <a:rPr lang="en-CA" altLang="en-US" dirty="0"/>
              <a:t>The test scores of two classes are summarized in the following box plots.  Which of the following statements are correct?  </a:t>
            </a:r>
          </a:p>
        </p:txBody>
      </p:sp>
      <p:pic>
        <p:nvPicPr>
          <p:cNvPr id="23555" name="Picture 3">
            <a:extLst>
              <a:ext uri="{FF2B5EF4-FFF2-40B4-BE49-F238E27FC236}">
                <a16:creationId xmlns:a16="http://schemas.microsoft.com/office/drawing/2014/main" id="{FCE08B36-0AEE-8155-E818-18A487401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9958"/>
          <a:stretch>
            <a:fillRect/>
          </a:stretch>
        </p:blipFill>
        <p:spPr bwMode="auto">
          <a:xfrm>
            <a:off x="3384550" y="2309814"/>
            <a:ext cx="464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5E46EC-E6A5-467B-A3A3-D7047932FAA7}"/>
              </a:ext>
            </a:extLst>
          </p:cNvPr>
          <p:cNvSpPr/>
          <p:nvPr/>
        </p:nvSpPr>
        <p:spPr>
          <a:xfrm>
            <a:off x="5708650" y="1208088"/>
            <a:ext cx="69215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a:extLst>
              <a:ext uri="{FF2B5EF4-FFF2-40B4-BE49-F238E27FC236}">
                <a16:creationId xmlns:a16="http://schemas.microsoft.com/office/drawing/2014/main" id="{2621967F-819F-4BA7-946E-509F4C10840F}"/>
              </a:ext>
            </a:extLst>
          </p:cNvPr>
          <p:cNvSpPr/>
          <p:nvPr/>
        </p:nvSpPr>
        <p:spPr>
          <a:xfrm>
            <a:off x="5014914" y="1901825"/>
            <a:ext cx="1031875"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8" name="Straight Connector 7">
            <a:extLst>
              <a:ext uri="{FF2B5EF4-FFF2-40B4-BE49-F238E27FC236}">
                <a16:creationId xmlns:a16="http://schemas.microsoft.com/office/drawing/2014/main" id="{0544D132-D326-4C8C-AC0F-821E9D5A524D}"/>
              </a:ext>
            </a:extLst>
          </p:cNvPr>
          <p:cNvCxnSpPr>
            <a:cxnSpLocks/>
          </p:cNvCxnSpPr>
          <p:nvPr/>
        </p:nvCxnSpPr>
        <p:spPr>
          <a:xfrm>
            <a:off x="5908675" y="120808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14EFB2-CE1C-41E4-8770-67C0B0F1B196}"/>
              </a:ext>
            </a:extLst>
          </p:cNvPr>
          <p:cNvCxnSpPr>
            <a:cxnSpLocks/>
          </p:cNvCxnSpPr>
          <p:nvPr/>
        </p:nvCxnSpPr>
        <p:spPr>
          <a:xfrm>
            <a:off x="5708650" y="1914525"/>
            <a:ext cx="0" cy="444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AA65E5-5EC0-42A4-B752-AF078C746490}"/>
              </a:ext>
            </a:extLst>
          </p:cNvPr>
          <p:cNvCxnSpPr>
            <a:cxnSpLocks/>
          </p:cNvCxnSpPr>
          <p:nvPr/>
        </p:nvCxnSpPr>
        <p:spPr>
          <a:xfrm>
            <a:off x="6400800" y="143668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F42604-A27B-49E3-B979-C91AC6D7FAE6}"/>
              </a:ext>
            </a:extLst>
          </p:cNvPr>
          <p:cNvCxnSpPr>
            <a:cxnSpLocks/>
          </p:cNvCxnSpPr>
          <p:nvPr/>
        </p:nvCxnSpPr>
        <p:spPr>
          <a:xfrm>
            <a:off x="6046788" y="2136775"/>
            <a:ext cx="6651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AFF34B-6C9F-4248-99BB-1C2DE2B1BD2A}"/>
              </a:ext>
            </a:extLst>
          </p:cNvPr>
          <p:cNvCxnSpPr>
            <a:cxnSpLocks/>
          </p:cNvCxnSpPr>
          <p:nvPr/>
        </p:nvCxnSpPr>
        <p:spPr>
          <a:xfrm>
            <a:off x="3962401" y="2136775"/>
            <a:ext cx="1052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B673A1-DF0B-495F-B19B-EBDFE341359E}"/>
              </a:ext>
            </a:extLst>
          </p:cNvPr>
          <p:cNvCxnSpPr>
            <a:cxnSpLocks/>
          </p:cNvCxnSpPr>
          <p:nvPr/>
        </p:nvCxnSpPr>
        <p:spPr>
          <a:xfrm>
            <a:off x="4654550" y="1436688"/>
            <a:ext cx="1054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64" name="TextBox 20">
            <a:extLst>
              <a:ext uri="{FF2B5EF4-FFF2-40B4-BE49-F238E27FC236}">
                <a16:creationId xmlns:a16="http://schemas.microsoft.com/office/drawing/2014/main" id="{C795FC1C-3B08-4701-46E9-A96171C80FF4}"/>
              </a:ext>
            </a:extLst>
          </p:cNvPr>
          <p:cNvSpPr txBox="1">
            <a:spLocks noChangeArrowheads="1"/>
          </p:cNvSpPr>
          <p:nvPr/>
        </p:nvSpPr>
        <p:spPr bwMode="auto">
          <a:xfrm>
            <a:off x="6934200" y="1223964"/>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Class #1</a:t>
            </a:r>
          </a:p>
        </p:txBody>
      </p:sp>
      <p:sp>
        <p:nvSpPr>
          <p:cNvPr id="23565" name="TextBox 21">
            <a:extLst>
              <a:ext uri="{FF2B5EF4-FFF2-40B4-BE49-F238E27FC236}">
                <a16:creationId xmlns:a16="http://schemas.microsoft.com/office/drawing/2014/main" id="{96DE342C-EF49-E5F3-9EE3-39433795A06E}"/>
              </a:ext>
            </a:extLst>
          </p:cNvPr>
          <p:cNvSpPr txBox="1">
            <a:spLocks noChangeArrowheads="1"/>
          </p:cNvSpPr>
          <p:nvPr/>
        </p:nvSpPr>
        <p:spPr bwMode="auto">
          <a:xfrm>
            <a:off x="6740525" y="1973264"/>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Class #2</a:t>
            </a:r>
          </a:p>
        </p:txBody>
      </p:sp>
      <p:sp>
        <p:nvSpPr>
          <p:cNvPr id="23566" name="TextBox 22">
            <a:extLst>
              <a:ext uri="{FF2B5EF4-FFF2-40B4-BE49-F238E27FC236}">
                <a16:creationId xmlns:a16="http://schemas.microsoft.com/office/drawing/2014/main" id="{4C6EAE49-383E-0A1B-6CE5-41DD170F8384}"/>
              </a:ext>
            </a:extLst>
          </p:cNvPr>
          <p:cNvSpPr txBox="1">
            <a:spLocks noChangeArrowheads="1"/>
          </p:cNvSpPr>
          <p:nvPr/>
        </p:nvSpPr>
        <p:spPr bwMode="auto">
          <a:xfrm>
            <a:off x="4756150" y="825500"/>
            <a:ext cx="1550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Test Grades</a:t>
            </a:r>
          </a:p>
        </p:txBody>
      </p:sp>
      <p:sp>
        <p:nvSpPr>
          <p:cNvPr id="23567" name="TextBox 25">
            <a:extLst>
              <a:ext uri="{FF2B5EF4-FFF2-40B4-BE49-F238E27FC236}">
                <a16:creationId xmlns:a16="http://schemas.microsoft.com/office/drawing/2014/main" id="{30AC5579-133B-E6A6-B8D1-0F544D212B5A}"/>
              </a:ext>
            </a:extLst>
          </p:cNvPr>
          <p:cNvSpPr txBox="1">
            <a:spLocks noChangeArrowheads="1"/>
          </p:cNvSpPr>
          <p:nvPr/>
        </p:nvSpPr>
        <p:spPr bwMode="auto">
          <a:xfrm>
            <a:off x="1763714" y="3114675"/>
            <a:ext cx="683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 50% of students in Class #2 scored between 70 to 85%</a:t>
            </a:r>
          </a:p>
        </p:txBody>
      </p:sp>
      <p:sp>
        <p:nvSpPr>
          <p:cNvPr id="23568" name="TextBox 26">
            <a:extLst>
              <a:ext uri="{FF2B5EF4-FFF2-40B4-BE49-F238E27FC236}">
                <a16:creationId xmlns:a16="http://schemas.microsoft.com/office/drawing/2014/main" id="{670C13BF-152D-EF91-9F7B-3BD3D51BB8FF}"/>
              </a:ext>
            </a:extLst>
          </p:cNvPr>
          <p:cNvSpPr txBox="1">
            <a:spLocks noChangeArrowheads="1"/>
          </p:cNvSpPr>
          <p:nvPr/>
        </p:nvSpPr>
        <p:spPr bwMode="auto">
          <a:xfrm>
            <a:off x="1763714" y="3717925"/>
            <a:ext cx="683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b) 25% of students in Class #1 scored 90% or more</a:t>
            </a:r>
          </a:p>
        </p:txBody>
      </p:sp>
      <p:sp>
        <p:nvSpPr>
          <p:cNvPr id="23569" name="TextBox 27">
            <a:extLst>
              <a:ext uri="{FF2B5EF4-FFF2-40B4-BE49-F238E27FC236}">
                <a16:creationId xmlns:a16="http://schemas.microsoft.com/office/drawing/2014/main" id="{63E1228F-15CB-F832-FF8C-69E74335F070}"/>
              </a:ext>
            </a:extLst>
          </p:cNvPr>
          <p:cNvSpPr txBox="1">
            <a:spLocks noChangeArrowheads="1"/>
          </p:cNvSpPr>
          <p:nvPr/>
        </p:nvSpPr>
        <p:spPr bwMode="auto">
          <a:xfrm>
            <a:off x="1763714" y="4321175"/>
            <a:ext cx="683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 The median in class #2 is greater than the median in class #1</a:t>
            </a:r>
          </a:p>
        </p:txBody>
      </p:sp>
      <p:sp>
        <p:nvSpPr>
          <p:cNvPr id="23570" name="TextBox 28">
            <a:extLst>
              <a:ext uri="{FF2B5EF4-FFF2-40B4-BE49-F238E27FC236}">
                <a16:creationId xmlns:a16="http://schemas.microsoft.com/office/drawing/2014/main" id="{50F713B8-3B0B-2AFC-5940-14CE3D933726}"/>
              </a:ext>
            </a:extLst>
          </p:cNvPr>
          <p:cNvSpPr txBox="1">
            <a:spLocks noChangeArrowheads="1"/>
          </p:cNvSpPr>
          <p:nvPr/>
        </p:nvSpPr>
        <p:spPr bwMode="auto">
          <a:xfrm>
            <a:off x="1779589" y="4926013"/>
            <a:ext cx="683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 The mean score of students in class #2 is 80%</a:t>
            </a:r>
          </a:p>
        </p:txBody>
      </p:sp>
      <p:sp>
        <p:nvSpPr>
          <p:cNvPr id="23571" name="TextBox 29">
            <a:extLst>
              <a:ext uri="{FF2B5EF4-FFF2-40B4-BE49-F238E27FC236}">
                <a16:creationId xmlns:a16="http://schemas.microsoft.com/office/drawing/2014/main" id="{31C054BA-3A53-F418-02DF-89B69AC1A645}"/>
              </a:ext>
            </a:extLst>
          </p:cNvPr>
          <p:cNvSpPr txBox="1">
            <a:spLocks noChangeArrowheads="1"/>
          </p:cNvSpPr>
          <p:nvPr/>
        </p:nvSpPr>
        <p:spPr bwMode="auto">
          <a:xfrm>
            <a:off x="1793876" y="5529264"/>
            <a:ext cx="683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e) The interquartile range of scores in class #1 is 10%</a:t>
            </a:r>
          </a:p>
        </p:txBody>
      </p:sp>
      <p:sp>
        <p:nvSpPr>
          <p:cNvPr id="23572" name="TextBox 30">
            <a:extLst>
              <a:ext uri="{FF2B5EF4-FFF2-40B4-BE49-F238E27FC236}">
                <a16:creationId xmlns:a16="http://schemas.microsoft.com/office/drawing/2014/main" id="{1E6F98FC-DDD8-633A-DF6C-4A9BA8AF2E94}"/>
              </a:ext>
            </a:extLst>
          </p:cNvPr>
          <p:cNvSpPr txBox="1">
            <a:spLocks noChangeArrowheads="1"/>
          </p:cNvSpPr>
          <p:nvPr/>
        </p:nvSpPr>
        <p:spPr bwMode="auto">
          <a:xfrm>
            <a:off x="1817689" y="6116638"/>
            <a:ext cx="6834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f) A student in Class #2 got 45%.  That score would be considered an outlier </a:t>
            </a:r>
          </a:p>
        </p:txBody>
      </p:sp>
      <p:sp>
        <p:nvSpPr>
          <p:cNvPr id="32" name="TextBox 31">
            <a:extLst>
              <a:ext uri="{FF2B5EF4-FFF2-40B4-BE49-F238E27FC236}">
                <a16:creationId xmlns:a16="http://schemas.microsoft.com/office/drawing/2014/main" id="{29D5472E-B79F-99B7-D1EA-E0EC5FD8FBA8}"/>
              </a:ext>
            </a:extLst>
          </p:cNvPr>
          <p:cNvSpPr txBox="1">
            <a:spLocks noChangeArrowheads="1"/>
          </p:cNvSpPr>
          <p:nvPr/>
        </p:nvSpPr>
        <p:spPr bwMode="auto">
          <a:xfrm>
            <a:off x="8005764" y="3097213"/>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a:t>
            </a:r>
          </a:p>
        </p:txBody>
      </p:sp>
      <p:sp>
        <p:nvSpPr>
          <p:cNvPr id="33" name="TextBox 32">
            <a:extLst>
              <a:ext uri="{FF2B5EF4-FFF2-40B4-BE49-F238E27FC236}">
                <a16:creationId xmlns:a16="http://schemas.microsoft.com/office/drawing/2014/main" id="{1C5D2EE8-2AE3-8F10-CBC7-0912DD1CFFA3}"/>
              </a:ext>
            </a:extLst>
          </p:cNvPr>
          <p:cNvSpPr txBox="1">
            <a:spLocks noChangeArrowheads="1"/>
          </p:cNvSpPr>
          <p:nvPr/>
        </p:nvSpPr>
        <p:spPr bwMode="auto">
          <a:xfrm>
            <a:off x="8043864" y="3706813"/>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a:t>
            </a:r>
          </a:p>
        </p:txBody>
      </p:sp>
      <p:sp>
        <p:nvSpPr>
          <p:cNvPr id="34" name="TextBox 33">
            <a:extLst>
              <a:ext uri="{FF2B5EF4-FFF2-40B4-BE49-F238E27FC236}">
                <a16:creationId xmlns:a16="http://schemas.microsoft.com/office/drawing/2014/main" id="{39A0BE79-20A8-B3E3-EDC2-C77DA16A1E18}"/>
              </a:ext>
            </a:extLst>
          </p:cNvPr>
          <p:cNvSpPr txBox="1">
            <a:spLocks noChangeArrowheads="1"/>
          </p:cNvSpPr>
          <p:nvPr/>
        </p:nvSpPr>
        <p:spPr bwMode="auto">
          <a:xfrm>
            <a:off x="8426451" y="4349750"/>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False</a:t>
            </a:r>
          </a:p>
        </p:txBody>
      </p:sp>
      <p:sp>
        <p:nvSpPr>
          <p:cNvPr id="35" name="TextBox 34">
            <a:extLst>
              <a:ext uri="{FF2B5EF4-FFF2-40B4-BE49-F238E27FC236}">
                <a16:creationId xmlns:a16="http://schemas.microsoft.com/office/drawing/2014/main" id="{1A0AE1F2-DECB-DBEA-BDDE-83CE84266C87}"/>
              </a:ext>
            </a:extLst>
          </p:cNvPr>
          <p:cNvSpPr txBox="1">
            <a:spLocks noChangeArrowheads="1"/>
          </p:cNvSpPr>
          <p:nvPr/>
        </p:nvSpPr>
        <p:spPr bwMode="auto">
          <a:xfrm>
            <a:off x="7085014" y="4926014"/>
            <a:ext cx="84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False</a:t>
            </a:r>
          </a:p>
        </p:txBody>
      </p:sp>
      <p:sp>
        <p:nvSpPr>
          <p:cNvPr id="36" name="TextBox 35">
            <a:extLst>
              <a:ext uri="{FF2B5EF4-FFF2-40B4-BE49-F238E27FC236}">
                <a16:creationId xmlns:a16="http://schemas.microsoft.com/office/drawing/2014/main" id="{CAA5BB80-C68C-89D4-CF57-5197E9C87B8D}"/>
              </a:ext>
            </a:extLst>
          </p:cNvPr>
          <p:cNvSpPr txBox="1">
            <a:spLocks noChangeArrowheads="1"/>
          </p:cNvSpPr>
          <p:nvPr/>
        </p:nvSpPr>
        <p:spPr bwMode="auto">
          <a:xfrm>
            <a:off x="7513639" y="5529264"/>
            <a:ext cx="84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a:t>
            </a:r>
          </a:p>
        </p:txBody>
      </p:sp>
      <p:sp>
        <p:nvSpPr>
          <p:cNvPr id="38" name="TextBox 37">
            <a:extLst>
              <a:ext uri="{FF2B5EF4-FFF2-40B4-BE49-F238E27FC236}">
                <a16:creationId xmlns:a16="http://schemas.microsoft.com/office/drawing/2014/main" id="{D0ACA67B-380C-3977-4A3D-257706B14876}"/>
              </a:ext>
            </a:extLst>
          </p:cNvPr>
          <p:cNvSpPr txBox="1">
            <a:spLocks noChangeArrowheads="1"/>
          </p:cNvSpPr>
          <p:nvPr/>
        </p:nvSpPr>
        <p:spPr bwMode="auto">
          <a:xfrm>
            <a:off x="7513639" y="6169025"/>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True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fade">
                                      <p:cBhvr>
                                        <p:cTn id="22" dur="500"/>
                                        <p:tgtEl>
                                          <p:spTgt spid="3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500"/>
                                        <p:tgtEl>
                                          <p:spTgt spid="3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animEffect transition="in" filter="fade">
                                      <p:cBhvr>
                                        <p:cTn id="3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D98ADD57-D9B2-09ED-6717-BF5357A212EE}"/>
              </a:ext>
            </a:extLst>
          </p:cNvPr>
          <p:cNvSpPr>
            <a:spLocks noGrp="1"/>
          </p:cNvSpPr>
          <p:nvPr>
            <p:ph sz="quarter" idx="1"/>
          </p:nvPr>
        </p:nvSpPr>
        <p:spPr>
          <a:xfrm>
            <a:off x="523876" y="52389"/>
            <a:ext cx="9832976" cy="1482725"/>
          </a:xfrm>
        </p:spPr>
        <p:txBody>
          <a:bodyPr/>
          <a:lstStyle/>
          <a:p>
            <a:pPr marL="0" indent="0">
              <a:buNone/>
            </a:pPr>
            <a:r>
              <a:rPr lang="en-CA" altLang="en-US" dirty="0"/>
              <a:t>Observations are made with the boxplot of the two classes.  What critiques can you make with each statement?</a:t>
            </a:r>
          </a:p>
        </p:txBody>
      </p:sp>
      <p:sp>
        <p:nvSpPr>
          <p:cNvPr id="25603" name="TextBox 22">
            <a:extLst>
              <a:ext uri="{FF2B5EF4-FFF2-40B4-BE49-F238E27FC236}">
                <a16:creationId xmlns:a16="http://schemas.microsoft.com/office/drawing/2014/main" id="{B627A487-E57A-3854-79EB-18F9D6F04058}"/>
              </a:ext>
            </a:extLst>
          </p:cNvPr>
          <p:cNvSpPr txBox="1">
            <a:spLocks noChangeArrowheads="1"/>
          </p:cNvSpPr>
          <p:nvPr/>
        </p:nvSpPr>
        <p:spPr bwMode="auto">
          <a:xfrm>
            <a:off x="4756150" y="825500"/>
            <a:ext cx="1550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Test Grades</a:t>
            </a:r>
          </a:p>
        </p:txBody>
      </p:sp>
      <p:pic>
        <p:nvPicPr>
          <p:cNvPr id="25604" name="Picture 1">
            <a:extLst>
              <a:ext uri="{FF2B5EF4-FFF2-40B4-BE49-F238E27FC236}">
                <a16:creationId xmlns:a16="http://schemas.microsoft.com/office/drawing/2014/main" id="{35FCA04A-7066-9EFB-8EC0-36B1CD6C6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1285875"/>
            <a:ext cx="34591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5">
            <a:extLst>
              <a:ext uri="{FF2B5EF4-FFF2-40B4-BE49-F238E27FC236}">
                <a16:creationId xmlns:a16="http://schemas.microsoft.com/office/drawing/2014/main" id="{2F5D850A-E851-B043-07B7-EDA9A5DD0300}"/>
              </a:ext>
            </a:extLst>
          </p:cNvPr>
          <p:cNvSpPr txBox="1">
            <a:spLocks noChangeArrowheads="1"/>
          </p:cNvSpPr>
          <p:nvPr/>
        </p:nvSpPr>
        <p:spPr bwMode="auto">
          <a:xfrm>
            <a:off x="381000" y="2455863"/>
            <a:ext cx="1010443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a) Students in Class#1 are better because they have a higher median and 75% of their students are above the median of the other class.</a:t>
            </a:r>
          </a:p>
        </p:txBody>
      </p:sp>
      <p:sp>
        <p:nvSpPr>
          <p:cNvPr id="30" name="TextBox 29">
            <a:extLst>
              <a:ext uri="{FF2B5EF4-FFF2-40B4-BE49-F238E27FC236}">
                <a16:creationId xmlns:a16="http://schemas.microsoft.com/office/drawing/2014/main" id="{8176728A-86B3-9B87-38C5-541840F487D6}"/>
              </a:ext>
            </a:extLst>
          </p:cNvPr>
          <p:cNvSpPr txBox="1">
            <a:spLocks noChangeArrowheads="1"/>
          </p:cNvSpPr>
          <p:nvPr/>
        </p:nvSpPr>
        <p:spPr bwMode="auto">
          <a:xfrm>
            <a:off x="1835150" y="3084513"/>
            <a:ext cx="8394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Refrain from using the word “better” b/c these two classes can be assessed with different standards.  Instead, use “higher median score” or Q1 &amp;Q3 scores</a:t>
            </a:r>
          </a:p>
        </p:txBody>
      </p:sp>
      <p:sp>
        <p:nvSpPr>
          <p:cNvPr id="42" name="TextBox 25">
            <a:extLst>
              <a:ext uri="{FF2B5EF4-FFF2-40B4-BE49-F238E27FC236}">
                <a16:creationId xmlns:a16="http://schemas.microsoft.com/office/drawing/2014/main" id="{2847DD1C-BB2B-4195-B1D7-C7772E68A151}"/>
              </a:ext>
            </a:extLst>
          </p:cNvPr>
          <p:cNvSpPr txBox="1">
            <a:spLocks noChangeArrowheads="1"/>
          </p:cNvSpPr>
          <p:nvPr/>
        </p:nvSpPr>
        <p:spPr bwMode="auto">
          <a:xfrm>
            <a:off x="381000" y="3689351"/>
            <a:ext cx="1088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B) Assuming assessment standards are equal, the instructional strategies in Class#1 is more effective because students have a higher score.</a:t>
            </a:r>
          </a:p>
        </p:txBody>
      </p:sp>
      <p:sp>
        <p:nvSpPr>
          <p:cNvPr id="43" name="TextBox 42">
            <a:extLst>
              <a:ext uri="{FF2B5EF4-FFF2-40B4-BE49-F238E27FC236}">
                <a16:creationId xmlns:a16="http://schemas.microsoft.com/office/drawing/2014/main" id="{BD4F6B4C-0F53-EC64-999B-D6984131183F}"/>
              </a:ext>
            </a:extLst>
          </p:cNvPr>
          <p:cNvSpPr txBox="1">
            <a:spLocks noChangeArrowheads="1"/>
          </p:cNvSpPr>
          <p:nvPr/>
        </p:nvSpPr>
        <p:spPr bwMode="auto">
          <a:xfrm>
            <a:off x="1985963" y="4200526"/>
            <a:ext cx="784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Without indicating that the students were randomly chosen, you can’t make any conclusions.  One class could have smarter students. </a:t>
            </a:r>
          </a:p>
        </p:txBody>
      </p:sp>
      <p:sp>
        <p:nvSpPr>
          <p:cNvPr id="44" name="TextBox 25">
            <a:extLst>
              <a:ext uri="{FF2B5EF4-FFF2-40B4-BE49-F238E27FC236}">
                <a16:creationId xmlns:a16="http://schemas.microsoft.com/office/drawing/2014/main" id="{14F13C21-D8DA-EF1D-7DD5-84BDE791D2B8}"/>
              </a:ext>
            </a:extLst>
          </p:cNvPr>
          <p:cNvSpPr txBox="1">
            <a:spLocks noChangeArrowheads="1"/>
          </p:cNvSpPr>
          <p:nvPr/>
        </p:nvSpPr>
        <p:spPr bwMode="auto">
          <a:xfrm>
            <a:off x="277812" y="4768850"/>
            <a:ext cx="11104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t>C) Assuming classes were chosen randomly and assessment standards are equal, we can state that class #1 is stronger if asked to make an observation.  </a:t>
            </a:r>
          </a:p>
        </p:txBody>
      </p:sp>
      <p:sp>
        <p:nvSpPr>
          <p:cNvPr id="45" name="TextBox 44">
            <a:extLst>
              <a:ext uri="{FF2B5EF4-FFF2-40B4-BE49-F238E27FC236}">
                <a16:creationId xmlns:a16="http://schemas.microsoft.com/office/drawing/2014/main" id="{B265267A-0CDD-3806-FF30-F93A8F292A80}"/>
              </a:ext>
            </a:extLst>
          </p:cNvPr>
          <p:cNvSpPr txBox="1">
            <a:spLocks noChangeArrowheads="1"/>
          </p:cNvSpPr>
          <p:nvPr/>
        </p:nvSpPr>
        <p:spPr bwMode="auto">
          <a:xfrm>
            <a:off x="666750" y="5322889"/>
            <a:ext cx="10715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If we are to make any observations, it is best to state only facts and not conclusions.  For instance, compare the values of their Q1, Q3, Median, Max, Min, Range, middle 50%.   </a:t>
            </a:r>
          </a:p>
        </p:txBody>
      </p:sp>
      <p:sp>
        <p:nvSpPr>
          <p:cNvPr id="46" name="TextBox 45">
            <a:extLst>
              <a:ext uri="{FF2B5EF4-FFF2-40B4-BE49-F238E27FC236}">
                <a16:creationId xmlns:a16="http://schemas.microsoft.com/office/drawing/2014/main" id="{0B008F37-CEBB-5FC8-D425-2F01685AED50}"/>
              </a:ext>
            </a:extLst>
          </p:cNvPr>
          <p:cNvSpPr txBox="1">
            <a:spLocks noChangeArrowheads="1"/>
          </p:cNvSpPr>
          <p:nvPr/>
        </p:nvSpPr>
        <p:spPr bwMode="auto">
          <a:xfrm>
            <a:off x="666750" y="6002558"/>
            <a:ext cx="10315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If we are to make any conclusions make sure it is supported with facts and also be aware of any lurking or confounding variables.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C0EE-A39D-4739-8349-7A4C550DE1DF}"/>
              </a:ext>
            </a:extLst>
          </p:cNvPr>
          <p:cNvSpPr>
            <a:spLocks noGrp="1"/>
          </p:cNvSpPr>
          <p:nvPr>
            <p:ph type="title"/>
          </p:nvPr>
        </p:nvSpPr>
        <p:spPr>
          <a:xfrm>
            <a:off x="542925" y="92868"/>
            <a:ext cx="7467600" cy="582612"/>
          </a:xfrm>
        </p:spPr>
        <p:txBody>
          <a:bodyPr/>
          <a:lstStyle/>
          <a:p>
            <a:pPr eaLnBrk="1" hangingPunct="1">
              <a:defRPr/>
            </a:pPr>
            <a:r>
              <a:rPr lang="en-CA" dirty="0"/>
              <a:t>II) Stem and Leaf Plot</a:t>
            </a:r>
          </a:p>
        </p:txBody>
      </p:sp>
      <p:sp>
        <p:nvSpPr>
          <p:cNvPr id="3" name="Content Placeholder 2">
            <a:extLst>
              <a:ext uri="{FF2B5EF4-FFF2-40B4-BE49-F238E27FC236}">
                <a16:creationId xmlns:a16="http://schemas.microsoft.com/office/drawing/2014/main" id="{6E5F6E33-5372-C420-43F5-8F3750C04876}"/>
              </a:ext>
            </a:extLst>
          </p:cNvPr>
          <p:cNvSpPr>
            <a:spLocks noGrp="1"/>
          </p:cNvSpPr>
          <p:nvPr>
            <p:ph sz="quarter" idx="1"/>
          </p:nvPr>
        </p:nvSpPr>
        <p:spPr>
          <a:xfrm>
            <a:off x="447676" y="928689"/>
            <a:ext cx="9934576" cy="5545137"/>
          </a:xfrm>
        </p:spPr>
        <p:txBody>
          <a:bodyPr/>
          <a:lstStyle/>
          <a:p>
            <a:pPr eaLnBrk="1" hangingPunct="1"/>
            <a:r>
              <a:rPr lang="en-CA" altLang="en-US" dirty="0"/>
              <a:t>Shows the distribution for Quantitative variables</a:t>
            </a:r>
          </a:p>
          <a:p>
            <a:pPr eaLnBrk="1" hangingPunct="1"/>
            <a:r>
              <a:rPr lang="en-CA" altLang="en-US" dirty="0"/>
              <a:t>Includes actual numerical values in the graph</a:t>
            </a:r>
          </a:p>
          <a:p>
            <a:pPr eaLnBrk="1" hangingPunct="1"/>
            <a:r>
              <a:rPr lang="en-CA" altLang="en-US" dirty="0"/>
              <a:t>Useful for comparing data sets back to back</a:t>
            </a:r>
          </a:p>
          <a:p>
            <a:pPr eaLnBrk="1" hangingPunct="1"/>
            <a:r>
              <a:rPr lang="en-CA" altLang="en-US" dirty="0"/>
              <a:t>The last (rightmost) digit becomes the leaf, and is plotted to the right of the vertical bar</a:t>
            </a:r>
          </a:p>
          <a:p>
            <a:pPr eaLnBrk="1" hangingPunct="1"/>
            <a:r>
              <a:rPr lang="en-CA" altLang="en-US" dirty="0"/>
              <a:t>The left digits become the stem, which are plotted to the left of the vertical bar</a:t>
            </a:r>
          </a:p>
          <a:p>
            <a:pPr eaLnBrk="1" hangingPunct="1"/>
            <a:r>
              <a:rPr lang="en-CA" altLang="en-US" dirty="0"/>
              <a:t>The stems and leaf are listed in order</a:t>
            </a:r>
          </a:p>
          <a:p>
            <a:pPr eaLnBrk="1" hangingPunct="1"/>
            <a:r>
              <a:rPr lang="en-CA" altLang="en-US" dirty="0"/>
              <a:t>If there are too many values, remove last digit and make all values in terms of 10   OR </a:t>
            </a:r>
          </a:p>
          <a:p>
            <a:pPr eaLnBrk="1" hangingPunct="1"/>
            <a:r>
              <a:rPr lang="en-CA" altLang="en-US" dirty="0"/>
              <a:t>Split the stems: 1</a:t>
            </a:r>
            <a:r>
              <a:rPr lang="en-CA" altLang="en-US" baseline="30000" dirty="0"/>
              <a:t>st</a:t>
            </a:r>
            <a:r>
              <a:rPr lang="en-CA" altLang="en-US" dirty="0"/>
              <a:t> half and 2</a:t>
            </a:r>
            <a:r>
              <a:rPr lang="en-CA" altLang="en-US" baseline="30000" dirty="0"/>
              <a:t>nd</a:t>
            </a:r>
            <a:r>
              <a:rPr lang="en-CA" altLang="en-US" dirty="0"/>
              <a:t> half</a:t>
            </a:r>
          </a:p>
        </p:txBody>
      </p:sp>
      <p:sp>
        <p:nvSpPr>
          <p:cNvPr id="27652" name="Text Box 5">
            <a:extLst>
              <a:ext uri="{FF2B5EF4-FFF2-40B4-BE49-F238E27FC236}">
                <a16:creationId xmlns:a16="http://schemas.microsoft.com/office/drawing/2014/main" id="{40D85EDC-9ED4-6760-D91E-5BA45B113A19}"/>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C3A5-C2B9-43BE-BB6E-B6925E46C5FE}"/>
              </a:ext>
            </a:extLst>
          </p:cNvPr>
          <p:cNvSpPr>
            <a:spLocks noGrp="1"/>
          </p:cNvSpPr>
          <p:nvPr>
            <p:ph type="title"/>
          </p:nvPr>
        </p:nvSpPr>
        <p:spPr>
          <a:xfrm>
            <a:off x="1981200" y="274638"/>
            <a:ext cx="7467600" cy="546100"/>
          </a:xfrm>
        </p:spPr>
        <p:txBody>
          <a:bodyPr>
            <a:normAutofit fontScale="90000"/>
          </a:bodyPr>
          <a:lstStyle/>
          <a:p>
            <a:pPr>
              <a:defRPr/>
            </a:pPr>
            <a:r>
              <a:rPr lang="en-CA" dirty="0"/>
              <a:t>Stem and Leaf Plot:</a:t>
            </a:r>
          </a:p>
        </p:txBody>
      </p:sp>
      <p:sp>
        <p:nvSpPr>
          <p:cNvPr id="29699" name="Content Placeholder 2">
            <a:extLst>
              <a:ext uri="{FF2B5EF4-FFF2-40B4-BE49-F238E27FC236}">
                <a16:creationId xmlns:a16="http://schemas.microsoft.com/office/drawing/2014/main" id="{6175A001-6A16-BF90-A69B-98C871F3A344}"/>
              </a:ext>
            </a:extLst>
          </p:cNvPr>
          <p:cNvSpPr>
            <a:spLocks noGrp="1"/>
          </p:cNvSpPr>
          <p:nvPr>
            <p:ph sz="quarter" idx="1"/>
          </p:nvPr>
        </p:nvSpPr>
        <p:spPr>
          <a:xfrm>
            <a:off x="1727200" y="833438"/>
            <a:ext cx="7467600" cy="476250"/>
          </a:xfrm>
        </p:spPr>
        <p:txBody>
          <a:bodyPr/>
          <a:lstStyle/>
          <a:p>
            <a:r>
              <a:rPr lang="en-CA" altLang="en-US"/>
              <a:t>This is a stem-leaf plot</a:t>
            </a:r>
          </a:p>
        </p:txBody>
      </p:sp>
      <p:pic>
        <p:nvPicPr>
          <p:cNvPr id="29700" name="Picture 3">
            <a:extLst>
              <a:ext uri="{FF2B5EF4-FFF2-40B4-BE49-F238E27FC236}">
                <a16:creationId xmlns:a16="http://schemas.microsoft.com/office/drawing/2014/main" id="{03F79594-B2DF-467C-E744-2A8864077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1427164"/>
            <a:ext cx="40957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6E82E31-E848-2FE3-16F2-CAAD9C092580}"/>
              </a:ext>
            </a:extLst>
          </p:cNvPr>
          <p:cNvSpPr txBox="1">
            <a:spLocks noChangeArrowheads="1"/>
          </p:cNvSpPr>
          <p:nvPr/>
        </p:nvSpPr>
        <p:spPr bwMode="auto">
          <a:xfrm>
            <a:off x="4202114" y="5949950"/>
            <a:ext cx="2041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This column is the stem.  It’s the tens digit for data points</a:t>
            </a:r>
          </a:p>
        </p:txBody>
      </p:sp>
      <p:sp>
        <p:nvSpPr>
          <p:cNvPr id="6" name="Rectangle: Rounded Corners 5">
            <a:extLst>
              <a:ext uri="{FF2B5EF4-FFF2-40B4-BE49-F238E27FC236}">
                <a16:creationId xmlns:a16="http://schemas.microsoft.com/office/drawing/2014/main" id="{1ED7489D-24DD-4875-B9CE-65372EE26D14}"/>
              </a:ext>
            </a:extLst>
          </p:cNvPr>
          <p:cNvSpPr/>
          <p:nvPr/>
        </p:nvSpPr>
        <p:spPr>
          <a:xfrm>
            <a:off x="4999039" y="2217738"/>
            <a:ext cx="295275" cy="36877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extBox 6">
            <a:extLst>
              <a:ext uri="{FF2B5EF4-FFF2-40B4-BE49-F238E27FC236}">
                <a16:creationId xmlns:a16="http://schemas.microsoft.com/office/drawing/2014/main" id="{921EA2C7-3EBB-6281-4188-D05FE371B454}"/>
              </a:ext>
            </a:extLst>
          </p:cNvPr>
          <p:cNvSpPr txBox="1">
            <a:spLocks noChangeArrowheads="1"/>
          </p:cNvSpPr>
          <p:nvPr/>
        </p:nvSpPr>
        <p:spPr bwMode="auto">
          <a:xfrm>
            <a:off x="6148389" y="5949950"/>
            <a:ext cx="2041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These numbers are the leaf. It’s the ones digit for data points</a:t>
            </a:r>
          </a:p>
        </p:txBody>
      </p:sp>
      <p:sp>
        <p:nvSpPr>
          <p:cNvPr id="8" name="Rectangle: Rounded Corners 7">
            <a:extLst>
              <a:ext uri="{FF2B5EF4-FFF2-40B4-BE49-F238E27FC236}">
                <a16:creationId xmlns:a16="http://schemas.microsoft.com/office/drawing/2014/main" id="{3C1A4619-7EAE-486A-B57E-45537F7576C6}"/>
              </a:ext>
            </a:extLst>
          </p:cNvPr>
          <p:cNvSpPr/>
          <p:nvPr/>
        </p:nvSpPr>
        <p:spPr>
          <a:xfrm>
            <a:off x="5343525" y="2217738"/>
            <a:ext cx="1627188" cy="368776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TextBox 9">
            <a:extLst>
              <a:ext uri="{FF2B5EF4-FFF2-40B4-BE49-F238E27FC236}">
                <a16:creationId xmlns:a16="http://schemas.microsoft.com/office/drawing/2014/main" id="{21BA5635-EE5A-E740-9065-AB63087981D6}"/>
              </a:ext>
            </a:extLst>
          </p:cNvPr>
          <p:cNvSpPr txBox="1">
            <a:spLocks noChangeArrowheads="1"/>
          </p:cNvSpPr>
          <p:nvPr/>
        </p:nvSpPr>
        <p:spPr bwMode="auto">
          <a:xfrm>
            <a:off x="2109789" y="3629025"/>
            <a:ext cx="22002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This is the cumulative count from both ends of the list</a:t>
            </a:r>
          </a:p>
        </p:txBody>
      </p:sp>
      <p:sp>
        <p:nvSpPr>
          <p:cNvPr id="11" name="Rectangle: Rounded Corners 10">
            <a:extLst>
              <a:ext uri="{FF2B5EF4-FFF2-40B4-BE49-F238E27FC236}">
                <a16:creationId xmlns:a16="http://schemas.microsoft.com/office/drawing/2014/main" id="{B4168827-6368-4471-826B-B3E029B7DE5C}"/>
              </a:ext>
            </a:extLst>
          </p:cNvPr>
          <p:cNvSpPr/>
          <p:nvPr/>
        </p:nvSpPr>
        <p:spPr>
          <a:xfrm>
            <a:off x="4359276" y="2217738"/>
            <a:ext cx="428625" cy="368776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a:extLst>
              <a:ext uri="{FF2B5EF4-FFF2-40B4-BE49-F238E27FC236}">
                <a16:creationId xmlns:a16="http://schemas.microsoft.com/office/drawing/2014/main" id="{41F523ED-3C90-309E-A84F-2D29470BE1FA}"/>
              </a:ext>
            </a:extLst>
          </p:cNvPr>
          <p:cNvSpPr txBox="1">
            <a:spLocks noChangeArrowheads="1"/>
          </p:cNvSpPr>
          <p:nvPr/>
        </p:nvSpPr>
        <p:spPr bwMode="auto">
          <a:xfrm>
            <a:off x="7713664" y="2030414"/>
            <a:ext cx="22002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Things to consider when looking at a stem leaf plot: </a:t>
            </a:r>
          </a:p>
        </p:txBody>
      </p:sp>
      <p:sp>
        <p:nvSpPr>
          <p:cNvPr id="13" name="TextBox 12">
            <a:extLst>
              <a:ext uri="{FF2B5EF4-FFF2-40B4-BE49-F238E27FC236}">
                <a16:creationId xmlns:a16="http://schemas.microsoft.com/office/drawing/2014/main" id="{E0850C78-0BD9-02DA-81C9-84DFF52A97D6}"/>
              </a:ext>
            </a:extLst>
          </p:cNvPr>
          <p:cNvSpPr txBox="1">
            <a:spLocks noChangeArrowheads="1"/>
          </p:cNvSpPr>
          <p:nvPr/>
        </p:nvSpPr>
        <p:spPr bwMode="auto">
          <a:xfrm>
            <a:off x="7713664" y="2894013"/>
            <a:ext cx="22002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What is the median? </a:t>
            </a:r>
          </a:p>
        </p:txBody>
      </p:sp>
      <p:sp>
        <p:nvSpPr>
          <p:cNvPr id="14" name="TextBox 13">
            <a:extLst>
              <a:ext uri="{FF2B5EF4-FFF2-40B4-BE49-F238E27FC236}">
                <a16:creationId xmlns:a16="http://schemas.microsoft.com/office/drawing/2014/main" id="{BBF176EC-4004-E797-D581-BFEE891EFCE4}"/>
              </a:ext>
            </a:extLst>
          </p:cNvPr>
          <p:cNvSpPr txBox="1">
            <a:spLocks noChangeArrowheads="1"/>
          </p:cNvSpPr>
          <p:nvPr/>
        </p:nvSpPr>
        <p:spPr bwMode="auto">
          <a:xfrm>
            <a:off x="7713664" y="3275013"/>
            <a:ext cx="22002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What is Q1 and Q3? </a:t>
            </a:r>
          </a:p>
        </p:txBody>
      </p:sp>
      <p:sp>
        <p:nvSpPr>
          <p:cNvPr id="15" name="TextBox 14">
            <a:extLst>
              <a:ext uri="{FF2B5EF4-FFF2-40B4-BE49-F238E27FC236}">
                <a16:creationId xmlns:a16="http://schemas.microsoft.com/office/drawing/2014/main" id="{6D695057-920A-9332-EB82-3E0531A03C10}"/>
              </a:ext>
            </a:extLst>
          </p:cNvPr>
          <p:cNvSpPr txBox="1">
            <a:spLocks noChangeArrowheads="1"/>
          </p:cNvSpPr>
          <p:nvPr/>
        </p:nvSpPr>
        <p:spPr bwMode="auto">
          <a:xfrm>
            <a:off x="7721600" y="3662363"/>
            <a:ext cx="21986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Are there outliers?</a:t>
            </a:r>
          </a:p>
        </p:txBody>
      </p:sp>
      <p:sp>
        <p:nvSpPr>
          <p:cNvPr id="16" name="TextBox 15">
            <a:extLst>
              <a:ext uri="{FF2B5EF4-FFF2-40B4-BE49-F238E27FC236}">
                <a16:creationId xmlns:a16="http://schemas.microsoft.com/office/drawing/2014/main" id="{C6AB3278-6A09-B029-DFC9-B413747125F4}"/>
              </a:ext>
            </a:extLst>
          </p:cNvPr>
          <p:cNvSpPr txBox="1">
            <a:spLocks noChangeArrowheads="1"/>
          </p:cNvSpPr>
          <p:nvPr/>
        </p:nvSpPr>
        <p:spPr bwMode="auto">
          <a:xfrm>
            <a:off x="7727951" y="4057651"/>
            <a:ext cx="22002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What is the shape of the distribution?</a:t>
            </a:r>
          </a:p>
        </p:txBody>
      </p:sp>
      <p:sp>
        <p:nvSpPr>
          <p:cNvPr id="17" name="TextBox 16">
            <a:extLst>
              <a:ext uri="{FF2B5EF4-FFF2-40B4-BE49-F238E27FC236}">
                <a16:creationId xmlns:a16="http://schemas.microsoft.com/office/drawing/2014/main" id="{2921AA47-98CA-126E-28B1-E59C12EE44B7}"/>
              </a:ext>
            </a:extLst>
          </p:cNvPr>
          <p:cNvSpPr txBox="1">
            <a:spLocks noChangeArrowheads="1"/>
          </p:cNvSpPr>
          <p:nvPr/>
        </p:nvSpPr>
        <p:spPr bwMode="auto">
          <a:xfrm>
            <a:off x="7734301" y="4570413"/>
            <a:ext cx="22002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700">
                <a:solidFill>
                  <a:srgbClr val="FF0000"/>
                </a:solidFill>
                <a:latin typeface="Times New Roman" panose="02020603050405020304" pitchFamily="18" charset="0"/>
                <a:cs typeface="Times New Roman" panose="02020603050405020304" pitchFamily="18" charset="0"/>
              </a:rPr>
              <a:t>Is it symmetrical or skewed?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35" presetClass="emph" presetSubtype="0" repeatCount="5000" fill="hold" nodeType="afterEffect">
                                  <p:stCondLst>
                                    <p:cond delay="0"/>
                                  </p:stCondLst>
                                  <p:childTnLst>
                                    <p:anim calcmode="discrete" valueType="str">
                                      <p:cBhvr>
                                        <p:cTn id="10"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nodeType="afterGroup">
                            <p:stCondLst>
                              <p:cond delay="500"/>
                            </p:stCondLst>
                            <p:childTnLst>
                              <p:par>
                                <p:cTn id="22" presetID="35" presetClass="emph" presetSubtype="0" repeatCount="5000" fill="hold" nodeType="afterEffect">
                                  <p:stCondLst>
                                    <p:cond delay="0"/>
                                  </p:stCondLst>
                                  <p:childTnLst>
                                    <p:anim calcmode="discrete" valueType="str">
                                      <p:cBhvr>
                                        <p:cTn id="23"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nodeType="afterGroup">
                            <p:stCondLst>
                              <p:cond delay="500"/>
                            </p:stCondLst>
                            <p:childTnLst>
                              <p:par>
                                <p:cTn id="35" presetID="35" presetClass="emph" presetSubtype="0" repeatCount="5000" fill="hold" nodeType="afterEffect">
                                  <p:stCondLst>
                                    <p:cond delay="0"/>
                                  </p:stCondLst>
                                  <p:childTnLst>
                                    <p:anim calcmode="discrete" valueType="str">
                                      <p:cBhvr>
                                        <p:cTn id="36" dur="5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P spid="8" grpId="0" animBg="1"/>
      <p:bldP spid="8" grpId="1" animBg="1"/>
      <p:bldP spid="10" grpId="0"/>
      <p:bldP spid="11" grpId="0" animBg="1"/>
      <p:bldP spid="11" grpId="1" animBg="1"/>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32C6-F0C1-49FD-A77A-6542A34C050D}"/>
              </a:ext>
            </a:extLst>
          </p:cNvPr>
          <p:cNvSpPr>
            <a:spLocks noGrp="1"/>
          </p:cNvSpPr>
          <p:nvPr>
            <p:ph type="title"/>
          </p:nvPr>
        </p:nvSpPr>
        <p:spPr>
          <a:xfrm>
            <a:off x="1714500" y="77788"/>
            <a:ext cx="7710488" cy="392112"/>
          </a:xfrm>
        </p:spPr>
        <p:txBody>
          <a:bodyPr>
            <a:normAutofit fontScale="90000"/>
          </a:bodyPr>
          <a:lstStyle/>
          <a:p>
            <a:pPr eaLnBrk="1" fontAlgn="auto" hangingPunct="1">
              <a:spcAft>
                <a:spcPts val="0"/>
              </a:spcAft>
              <a:defRPr/>
            </a:pPr>
            <a:r>
              <a:rPr lang="en-CA" dirty="0"/>
              <a:t>Making a </a:t>
            </a:r>
            <a:r>
              <a:rPr lang="en-CA" dirty="0" err="1"/>
              <a:t>Stemplot</a:t>
            </a:r>
            <a:endParaRPr lang="en-CA" dirty="0"/>
          </a:p>
        </p:txBody>
      </p:sp>
      <p:sp>
        <p:nvSpPr>
          <p:cNvPr id="31747" name="Content Placeholder 2">
            <a:extLst>
              <a:ext uri="{FF2B5EF4-FFF2-40B4-BE49-F238E27FC236}">
                <a16:creationId xmlns:a16="http://schemas.microsoft.com/office/drawing/2014/main" id="{442F3C64-CFEB-D5F2-DE23-C21BD832496B}"/>
              </a:ext>
            </a:extLst>
          </p:cNvPr>
          <p:cNvSpPr>
            <a:spLocks noGrp="1"/>
          </p:cNvSpPr>
          <p:nvPr>
            <p:ph sz="quarter" idx="1"/>
          </p:nvPr>
        </p:nvSpPr>
        <p:spPr>
          <a:xfrm>
            <a:off x="1524001" y="447676"/>
            <a:ext cx="9134475" cy="1281113"/>
          </a:xfrm>
        </p:spPr>
        <p:txBody>
          <a:bodyPr/>
          <a:lstStyle/>
          <a:p>
            <a:pPr eaLnBrk="1" hangingPunct="1">
              <a:buFont typeface="Wingdings" panose="05000000000000000000" pitchFamily="2" charset="2"/>
              <a:buNone/>
            </a:pPr>
            <a:r>
              <a:rPr lang="en-CA" altLang="en-US" sz="2000"/>
              <a:t>Ex: The following data indicate the age of the audience in a workshop.  Draw a stem-leaf plot for the data:  i)  Describe the distribution:</a:t>
            </a:r>
          </a:p>
          <a:p>
            <a:pPr eaLnBrk="1" hangingPunct="1">
              <a:buFont typeface="Wingdings" panose="05000000000000000000" pitchFamily="2" charset="2"/>
              <a:buNone/>
            </a:pPr>
            <a:r>
              <a:rPr lang="en-CA" altLang="en-US" sz="2000"/>
              <a:t>	ii) Which measure of central tendency is best for describing the average age of the audience? Explain</a:t>
            </a:r>
          </a:p>
          <a:p>
            <a:pPr eaLnBrk="1" hangingPunct="1">
              <a:buFont typeface="Wingdings" panose="05000000000000000000" pitchFamily="2" charset="2"/>
              <a:buNone/>
            </a:pPr>
            <a:endParaRPr lang="en-CA" altLang="en-US" sz="2000"/>
          </a:p>
        </p:txBody>
      </p:sp>
      <p:graphicFrame>
        <p:nvGraphicFramePr>
          <p:cNvPr id="31748" name="Object 2">
            <a:extLst>
              <a:ext uri="{FF2B5EF4-FFF2-40B4-BE49-F238E27FC236}">
                <a16:creationId xmlns:a16="http://schemas.microsoft.com/office/drawing/2014/main" id="{C9BF0502-25A9-E625-859D-E175362B8682}"/>
              </a:ext>
            </a:extLst>
          </p:cNvPr>
          <p:cNvGraphicFramePr>
            <a:graphicFrameLocks noChangeAspect="1"/>
          </p:cNvGraphicFramePr>
          <p:nvPr/>
        </p:nvGraphicFramePr>
        <p:xfrm>
          <a:off x="1809750" y="1857375"/>
          <a:ext cx="374650" cy="374650"/>
        </p:xfrm>
        <a:graphic>
          <a:graphicData uri="http://schemas.openxmlformats.org/presentationml/2006/ole">
            <mc:AlternateContent xmlns:mc="http://schemas.openxmlformats.org/markup-compatibility/2006">
              <mc:Choice xmlns:v="urn:schemas-microsoft-com:vml" Requires="v">
                <p:oleObj name="Equation" r:id="rId4" imgW="177492" imgH="177492" progId="Equation.DSMT4">
                  <p:embed/>
                </p:oleObj>
              </mc:Choice>
              <mc:Fallback>
                <p:oleObj name="Equation" r:id="rId4" imgW="177492" imgH="177492" progId="Equation.DSMT4">
                  <p:embed/>
                  <p:pic>
                    <p:nvPicPr>
                      <p:cNvPr id="31748" name="Object 2">
                        <a:extLst>
                          <a:ext uri="{FF2B5EF4-FFF2-40B4-BE49-F238E27FC236}">
                            <a16:creationId xmlns:a16="http://schemas.microsoft.com/office/drawing/2014/main" id="{C9BF0502-25A9-E625-859D-E175362B8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1857375"/>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3">
            <a:extLst>
              <a:ext uri="{FF2B5EF4-FFF2-40B4-BE49-F238E27FC236}">
                <a16:creationId xmlns:a16="http://schemas.microsoft.com/office/drawing/2014/main" id="{F522EA14-49C8-095A-5BF4-FAA926947A6A}"/>
              </a:ext>
            </a:extLst>
          </p:cNvPr>
          <p:cNvGraphicFramePr>
            <a:graphicFrameLocks noChangeAspect="1"/>
          </p:cNvGraphicFramePr>
          <p:nvPr/>
        </p:nvGraphicFramePr>
        <p:xfrm>
          <a:off x="2351089" y="1857375"/>
          <a:ext cx="401637" cy="374650"/>
        </p:xfrm>
        <a:graphic>
          <a:graphicData uri="http://schemas.openxmlformats.org/presentationml/2006/ole">
            <mc:AlternateContent xmlns:mc="http://schemas.openxmlformats.org/markup-compatibility/2006">
              <mc:Choice xmlns:v="urn:schemas-microsoft-com:vml" Requires="v">
                <p:oleObj name="Equation" r:id="rId6" imgW="190335" imgH="177646" progId="Equation.DSMT4">
                  <p:embed/>
                </p:oleObj>
              </mc:Choice>
              <mc:Fallback>
                <p:oleObj name="Equation" r:id="rId6" imgW="190335" imgH="177646" progId="Equation.DSMT4">
                  <p:embed/>
                  <p:pic>
                    <p:nvPicPr>
                      <p:cNvPr id="31749" name="Object 3">
                        <a:extLst>
                          <a:ext uri="{FF2B5EF4-FFF2-40B4-BE49-F238E27FC236}">
                            <a16:creationId xmlns:a16="http://schemas.microsoft.com/office/drawing/2014/main" id="{F522EA14-49C8-095A-5BF4-FAA926947A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089" y="1857375"/>
                        <a:ext cx="4016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4">
            <a:extLst>
              <a:ext uri="{FF2B5EF4-FFF2-40B4-BE49-F238E27FC236}">
                <a16:creationId xmlns:a16="http://schemas.microsoft.com/office/drawing/2014/main" id="{844032B0-98A2-342A-7291-02D0D87B7154}"/>
              </a:ext>
            </a:extLst>
          </p:cNvPr>
          <p:cNvGraphicFramePr>
            <a:graphicFrameLocks noChangeAspect="1"/>
          </p:cNvGraphicFramePr>
          <p:nvPr/>
        </p:nvGraphicFramePr>
        <p:xfrm>
          <a:off x="2854326" y="1870075"/>
          <a:ext cx="428625" cy="349250"/>
        </p:xfrm>
        <a:graphic>
          <a:graphicData uri="http://schemas.openxmlformats.org/presentationml/2006/ole">
            <mc:AlternateContent xmlns:mc="http://schemas.openxmlformats.org/markup-compatibility/2006">
              <mc:Choice xmlns:v="urn:schemas-microsoft-com:vml" Requires="v">
                <p:oleObj name="Equation" r:id="rId8" imgW="203024" imgH="164957" progId="Equation.DSMT4">
                  <p:embed/>
                </p:oleObj>
              </mc:Choice>
              <mc:Fallback>
                <p:oleObj name="Equation" r:id="rId8" imgW="203024" imgH="164957" progId="Equation.DSMT4">
                  <p:embed/>
                  <p:pic>
                    <p:nvPicPr>
                      <p:cNvPr id="31750" name="Object 4">
                        <a:extLst>
                          <a:ext uri="{FF2B5EF4-FFF2-40B4-BE49-F238E27FC236}">
                            <a16:creationId xmlns:a16="http://schemas.microsoft.com/office/drawing/2014/main" id="{844032B0-98A2-342A-7291-02D0D87B71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4326" y="1870075"/>
                        <a:ext cx="4286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5">
            <a:extLst>
              <a:ext uri="{FF2B5EF4-FFF2-40B4-BE49-F238E27FC236}">
                <a16:creationId xmlns:a16="http://schemas.microsoft.com/office/drawing/2014/main" id="{D270CB94-3290-6BA1-515E-23B693073672}"/>
              </a:ext>
            </a:extLst>
          </p:cNvPr>
          <p:cNvGraphicFramePr>
            <a:graphicFrameLocks noChangeAspect="1"/>
          </p:cNvGraphicFramePr>
          <p:nvPr/>
        </p:nvGraphicFramePr>
        <p:xfrm>
          <a:off x="3422650" y="1857375"/>
          <a:ext cx="401638" cy="374650"/>
        </p:xfrm>
        <a:graphic>
          <a:graphicData uri="http://schemas.openxmlformats.org/presentationml/2006/ole">
            <mc:AlternateContent xmlns:mc="http://schemas.openxmlformats.org/markup-compatibility/2006">
              <mc:Choice xmlns:v="urn:schemas-microsoft-com:vml" Requires="v">
                <p:oleObj name="Equation" r:id="rId10" imgW="190335" imgH="177646" progId="Equation.DSMT4">
                  <p:embed/>
                </p:oleObj>
              </mc:Choice>
              <mc:Fallback>
                <p:oleObj name="Equation" r:id="rId10" imgW="190335" imgH="177646" progId="Equation.DSMT4">
                  <p:embed/>
                  <p:pic>
                    <p:nvPicPr>
                      <p:cNvPr id="31751" name="Object 5">
                        <a:extLst>
                          <a:ext uri="{FF2B5EF4-FFF2-40B4-BE49-F238E27FC236}">
                            <a16:creationId xmlns:a16="http://schemas.microsoft.com/office/drawing/2014/main" id="{D270CB94-3290-6BA1-515E-23B6930736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2650" y="1857375"/>
                        <a:ext cx="401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2" name="Object 6">
            <a:extLst>
              <a:ext uri="{FF2B5EF4-FFF2-40B4-BE49-F238E27FC236}">
                <a16:creationId xmlns:a16="http://schemas.microsoft.com/office/drawing/2014/main" id="{A7F88B64-71C2-ACD1-0F41-C5B7F30F2457}"/>
              </a:ext>
            </a:extLst>
          </p:cNvPr>
          <p:cNvGraphicFramePr>
            <a:graphicFrameLocks noChangeAspect="1"/>
          </p:cNvGraphicFramePr>
          <p:nvPr/>
        </p:nvGraphicFramePr>
        <p:xfrm>
          <a:off x="3952875" y="1857375"/>
          <a:ext cx="374650" cy="374650"/>
        </p:xfrm>
        <a:graphic>
          <a:graphicData uri="http://schemas.openxmlformats.org/presentationml/2006/ole">
            <mc:AlternateContent xmlns:mc="http://schemas.openxmlformats.org/markup-compatibility/2006">
              <mc:Choice xmlns:v="urn:schemas-microsoft-com:vml" Requires="v">
                <p:oleObj name="Equation" r:id="rId12" imgW="177492" imgH="177492" progId="Equation.DSMT4">
                  <p:embed/>
                </p:oleObj>
              </mc:Choice>
              <mc:Fallback>
                <p:oleObj name="Equation" r:id="rId12" imgW="177492" imgH="177492" progId="Equation.DSMT4">
                  <p:embed/>
                  <p:pic>
                    <p:nvPicPr>
                      <p:cNvPr id="31752" name="Object 6">
                        <a:extLst>
                          <a:ext uri="{FF2B5EF4-FFF2-40B4-BE49-F238E27FC236}">
                            <a16:creationId xmlns:a16="http://schemas.microsoft.com/office/drawing/2014/main" id="{A7F88B64-71C2-ACD1-0F41-C5B7F30F24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875" y="1857375"/>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3" name="Object 7">
            <a:extLst>
              <a:ext uri="{FF2B5EF4-FFF2-40B4-BE49-F238E27FC236}">
                <a16:creationId xmlns:a16="http://schemas.microsoft.com/office/drawing/2014/main" id="{009BAA75-B12B-8473-C308-5EBCCA1A25F4}"/>
              </a:ext>
            </a:extLst>
          </p:cNvPr>
          <p:cNvGraphicFramePr>
            <a:graphicFrameLocks noChangeAspect="1"/>
          </p:cNvGraphicFramePr>
          <p:nvPr/>
        </p:nvGraphicFramePr>
        <p:xfrm>
          <a:off x="4479926" y="1870075"/>
          <a:ext cx="428625" cy="349250"/>
        </p:xfrm>
        <a:graphic>
          <a:graphicData uri="http://schemas.openxmlformats.org/presentationml/2006/ole">
            <mc:AlternateContent xmlns:mc="http://schemas.openxmlformats.org/markup-compatibility/2006">
              <mc:Choice xmlns:v="urn:schemas-microsoft-com:vml" Requires="v">
                <p:oleObj name="Equation" r:id="rId14" imgW="203024" imgH="164957" progId="Equation.DSMT4">
                  <p:embed/>
                </p:oleObj>
              </mc:Choice>
              <mc:Fallback>
                <p:oleObj name="Equation" r:id="rId14" imgW="203024" imgH="164957" progId="Equation.DSMT4">
                  <p:embed/>
                  <p:pic>
                    <p:nvPicPr>
                      <p:cNvPr id="31753" name="Object 7">
                        <a:extLst>
                          <a:ext uri="{FF2B5EF4-FFF2-40B4-BE49-F238E27FC236}">
                            <a16:creationId xmlns:a16="http://schemas.microsoft.com/office/drawing/2014/main" id="{009BAA75-B12B-8473-C308-5EBCCA1A25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9926" y="1870075"/>
                        <a:ext cx="4286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4" name="Object 8">
            <a:extLst>
              <a:ext uri="{FF2B5EF4-FFF2-40B4-BE49-F238E27FC236}">
                <a16:creationId xmlns:a16="http://schemas.microsoft.com/office/drawing/2014/main" id="{1EFC1E99-D6B2-0020-93F0-F78A42C8D4FD}"/>
              </a:ext>
            </a:extLst>
          </p:cNvPr>
          <p:cNvGraphicFramePr>
            <a:graphicFrameLocks noChangeAspect="1"/>
          </p:cNvGraphicFramePr>
          <p:nvPr/>
        </p:nvGraphicFramePr>
        <p:xfrm>
          <a:off x="5024438" y="1857375"/>
          <a:ext cx="374650" cy="374650"/>
        </p:xfrm>
        <a:graphic>
          <a:graphicData uri="http://schemas.openxmlformats.org/presentationml/2006/ole">
            <mc:AlternateContent xmlns:mc="http://schemas.openxmlformats.org/markup-compatibility/2006">
              <mc:Choice xmlns:v="urn:schemas-microsoft-com:vml" Requires="v">
                <p:oleObj name="Equation" r:id="rId16" imgW="177492" imgH="177492" progId="Equation.DSMT4">
                  <p:embed/>
                </p:oleObj>
              </mc:Choice>
              <mc:Fallback>
                <p:oleObj name="Equation" r:id="rId16" imgW="177492" imgH="177492" progId="Equation.DSMT4">
                  <p:embed/>
                  <p:pic>
                    <p:nvPicPr>
                      <p:cNvPr id="31754" name="Object 8">
                        <a:extLst>
                          <a:ext uri="{FF2B5EF4-FFF2-40B4-BE49-F238E27FC236}">
                            <a16:creationId xmlns:a16="http://schemas.microsoft.com/office/drawing/2014/main" id="{1EFC1E99-D6B2-0020-93F0-F78A42C8D4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4438" y="1857375"/>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5" name="Object 9">
            <a:extLst>
              <a:ext uri="{FF2B5EF4-FFF2-40B4-BE49-F238E27FC236}">
                <a16:creationId xmlns:a16="http://schemas.microsoft.com/office/drawing/2014/main" id="{F2745D0A-98D6-7EC4-AB27-7037F0F04AC8}"/>
              </a:ext>
            </a:extLst>
          </p:cNvPr>
          <p:cNvGraphicFramePr>
            <a:graphicFrameLocks noChangeAspect="1"/>
          </p:cNvGraphicFramePr>
          <p:nvPr/>
        </p:nvGraphicFramePr>
        <p:xfrm>
          <a:off x="5551489" y="1870075"/>
          <a:ext cx="428625" cy="349250"/>
        </p:xfrm>
        <a:graphic>
          <a:graphicData uri="http://schemas.openxmlformats.org/presentationml/2006/ole">
            <mc:AlternateContent xmlns:mc="http://schemas.openxmlformats.org/markup-compatibility/2006">
              <mc:Choice xmlns:v="urn:schemas-microsoft-com:vml" Requires="v">
                <p:oleObj name="Equation" r:id="rId18" imgW="203024" imgH="164957" progId="Equation.DSMT4">
                  <p:embed/>
                </p:oleObj>
              </mc:Choice>
              <mc:Fallback>
                <p:oleObj name="Equation" r:id="rId18" imgW="203024" imgH="164957" progId="Equation.DSMT4">
                  <p:embed/>
                  <p:pic>
                    <p:nvPicPr>
                      <p:cNvPr id="31755" name="Object 9">
                        <a:extLst>
                          <a:ext uri="{FF2B5EF4-FFF2-40B4-BE49-F238E27FC236}">
                            <a16:creationId xmlns:a16="http://schemas.microsoft.com/office/drawing/2014/main" id="{F2745D0A-98D6-7EC4-AB27-7037F0F04A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1489" y="1870075"/>
                        <a:ext cx="4286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6" name="Object 10">
            <a:extLst>
              <a:ext uri="{FF2B5EF4-FFF2-40B4-BE49-F238E27FC236}">
                <a16:creationId xmlns:a16="http://schemas.microsoft.com/office/drawing/2014/main" id="{508359D5-9507-24B8-7B68-E9751C418172}"/>
              </a:ext>
            </a:extLst>
          </p:cNvPr>
          <p:cNvGraphicFramePr>
            <a:graphicFrameLocks noChangeAspect="1"/>
          </p:cNvGraphicFramePr>
          <p:nvPr/>
        </p:nvGraphicFramePr>
        <p:xfrm>
          <a:off x="6069014" y="1857375"/>
          <a:ext cx="428625" cy="374650"/>
        </p:xfrm>
        <a:graphic>
          <a:graphicData uri="http://schemas.openxmlformats.org/presentationml/2006/ole">
            <mc:AlternateContent xmlns:mc="http://schemas.openxmlformats.org/markup-compatibility/2006">
              <mc:Choice xmlns:v="urn:schemas-microsoft-com:vml" Requires="v">
                <p:oleObj name="Equation" r:id="rId20" imgW="202936" imgH="177569" progId="Equation.DSMT4">
                  <p:embed/>
                </p:oleObj>
              </mc:Choice>
              <mc:Fallback>
                <p:oleObj name="Equation" r:id="rId20" imgW="202936" imgH="177569" progId="Equation.DSMT4">
                  <p:embed/>
                  <p:pic>
                    <p:nvPicPr>
                      <p:cNvPr id="31756" name="Object 10">
                        <a:extLst>
                          <a:ext uri="{FF2B5EF4-FFF2-40B4-BE49-F238E27FC236}">
                            <a16:creationId xmlns:a16="http://schemas.microsoft.com/office/drawing/2014/main" id="{508359D5-9507-24B8-7B68-E9751C4181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9014" y="1857375"/>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7" name="Object 11">
            <a:extLst>
              <a:ext uri="{FF2B5EF4-FFF2-40B4-BE49-F238E27FC236}">
                <a16:creationId xmlns:a16="http://schemas.microsoft.com/office/drawing/2014/main" id="{11DCDE6F-5504-07CD-BE6E-733F2A512F30}"/>
              </a:ext>
            </a:extLst>
          </p:cNvPr>
          <p:cNvGraphicFramePr>
            <a:graphicFrameLocks noChangeAspect="1"/>
          </p:cNvGraphicFramePr>
          <p:nvPr/>
        </p:nvGraphicFramePr>
        <p:xfrm>
          <a:off x="6637339" y="1857375"/>
          <a:ext cx="401637" cy="374650"/>
        </p:xfrm>
        <a:graphic>
          <a:graphicData uri="http://schemas.openxmlformats.org/presentationml/2006/ole">
            <mc:AlternateContent xmlns:mc="http://schemas.openxmlformats.org/markup-compatibility/2006">
              <mc:Choice xmlns:v="urn:schemas-microsoft-com:vml" Requires="v">
                <p:oleObj name="Equation" r:id="rId22" imgW="190335" imgH="177646" progId="Equation.DSMT4">
                  <p:embed/>
                </p:oleObj>
              </mc:Choice>
              <mc:Fallback>
                <p:oleObj name="Equation" r:id="rId22" imgW="190335" imgH="177646" progId="Equation.DSMT4">
                  <p:embed/>
                  <p:pic>
                    <p:nvPicPr>
                      <p:cNvPr id="31757" name="Object 11">
                        <a:extLst>
                          <a:ext uri="{FF2B5EF4-FFF2-40B4-BE49-F238E27FC236}">
                            <a16:creationId xmlns:a16="http://schemas.microsoft.com/office/drawing/2014/main" id="{11DCDE6F-5504-07CD-BE6E-733F2A512F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37339" y="1857375"/>
                        <a:ext cx="4016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8" name="Object 12">
            <a:extLst>
              <a:ext uri="{FF2B5EF4-FFF2-40B4-BE49-F238E27FC236}">
                <a16:creationId xmlns:a16="http://schemas.microsoft.com/office/drawing/2014/main" id="{18770F52-79CE-339F-1C1E-2142CDCFB2FD}"/>
              </a:ext>
            </a:extLst>
          </p:cNvPr>
          <p:cNvGraphicFramePr>
            <a:graphicFrameLocks noChangeAspect="1"/>
          </p:cNvGraphicFramePr>
          <p:nvPr/>
        </p:nvGraphicFramePr>
        <p:xfrm>
          <a:off x="7140576" y="1857375"/>
          <a:ext cx="428625" cy="374650"/>
        </p:xfrm>
        <a:graphic>
          <a:graphicData uri="http://schemas.openxmlformats.org/presentationml/2006/ole">
            <mc:AlternateContent xmlns:mc="http://schemas.openxmlformats.org/markup-compatibility/2006">
              <mc:Choice xmlns:v="urn:schemas-microsoft-com:vml" Requires="v">
                <p:oleObj name="Equation" r:id="rId24" imgW="202936" imgH="177569" progId="Equation.DSMT4">
                  <p:embed/>
                </p:oleObj>
              </mc:Choice>
              <mc:Fallback>
                <p:oleObj name="Equation" r:id="rId24" imgW="202936" imgH="177569" progId="Equation.DSMT4">
                  <p:embed/>
                  <p:pic>
                    <p:nvPicPr>
                      <p:cNvPr id="31758" name="Object 12">
                        <a:extLst>
                          <a:ext uri="{FF2B5EF4-FFF2-40B4-BE49-F238E27FC236}">
                            <a16:creationId xmlns:a16="http://schemas.microsoft.com/office/drawing/2014/main" id="{18770F52-79CE-339F-1C1E-2142CDCFB2F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40576" y="1857375"/>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9" name="Object 13">
            <a:extLst>
              <a:ext uri="{FF2B5EF4-FFF2-40B4-BE49-F238E27FC236}">
                <a16:creationId xmlns:a16="http://schemas.microsoft.com/office/drawing/2014/main" id="{F87B88E4-0A2D-CA43-2C5E-5A3480207138}"/>
              </a:ext>
            </a:extLst>
          </p:cNvPr>
          <p:cNvGraphicFramePr>
            <a:graphicFrameLocks noChangeAspect="1"/>
          </p:cNvGraphicFramePr>
          <p:nvPr/>
        </p:nvGraphicFramePr>
        <p:xfrm>
          <a:off x="7708900" y="1857375"/>
          <a:ext cx="401638" cy="374650"/>
        </p:xfrm>
        <a:graphic>
          <a:graphicData uri="http://schemas.openxmlformats.org/presentationml/2006/ole">
            <mc:AlternateContent xmlns:mc="http://schemas.openxmlformats.org/markup-compatibility/2006">
              <mc:Choice xmlns:v="urn:schemas-microsoft-com:vml" Requires="v">
                <p:oleObj name="Equation" r:id="rId26" imgW="190335" imgH="177646" progId="Equation.DSMT4">
                  <p:embed/>
                </p:oleObj>
              </mc:Choice>
              <mc:Fallback>
                <p:oleObj name="Equation" r:id="rId26" imgW="190335" imgH="177646" progId="Equation.DSMT4">
                  <p:embed/>
                  <p:pic>
                    <p:nvPicPr>
                      <p:cNvPr id="31759" name="Object 13">
                        <a:extLst>
                          <a:ext uri="{FF2B5EF4-FFF2-40B4-BE49-F238E27FC236}">
                            <a16:creationId xmlns:a16="http://schemas.microsoft.com/office/drawing/2014/main" id="{F87B88E4-0A2D-CA43-2C5E-5A348020713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08900" y="1857375"/>
                        <a:ext cx="401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0" name="Object 14">
            <a:extLst>
              <a:ext uri="{FF2B5EF4-FFF2-40B4-BE49-F238E27FC236}">
                <a16:creationId xmlns:a16="http://schemas.microsoft.com/office/drawing/2014/main" id="{C723A08D-C5E8-20CC-FD32-BB7ECC9E8DB2}"/>
              </a:ext>
            </a:extLst>
          </p:cNvPr>
          <p:cNvGraphicFramePr>
            <a:graphicFrameLocks noChangeAspect="1"/>
          </p:cNvGraphicFramePr>
          <p:nvPr/>
        </p:nvGraphicFramePr>
        <p:xfrm>
          <a:off x="8212139" y="1857375"/>
          <a:ext cx="428625" cy="374650"/>
        </p:xfrm>
        <a:graphic>
          <a:graphicData uri="http://schemas.openxmlformats.org/presentationml/2006/ole">
            <mc:AlternateContent xmlns:mc="http://schemas.openxmlformats.org/markup-compatibility/2006">
              <mc:Choice xmlns:v="urn:schemas-microsoft-com:vml" Requires="v">
                <p:oleObj name="Equation" r:id="rId28" imgW="202936" imgH="177569" progId="Equation.DSMT4">
                  <p:embed/>
                </p:oleObj>
              </mc:Choice>
              <mc:Fallback>
                <p:oleObj name="Equation" r:id="rId28" imgW="202936" imgH="177569" progId="Equation.DSMT4">
                  <p:embed/>
                  <p:pic>
                    <p:nvPicPr>
                      <p:cNvPr id="31760" name="Object 14">
                        <a:extLst>
                          <a:ext uri="{FF2B5EF4-FFF2-40B4-BE49-F238E27FC236}">
                            <a16:creationId xmlns:a16="http://schemas.microsoft.com/office/drawing/2014/main" id="{C723A08D-C5E8-20CC-FD32-BB7ECC9E8DB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212139" y="1857375"/>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1" name="Object 15">
            <a:extLst>
              <a:ext uri="{FF2B5EF4-FFF2-40B4-BE49-F238E27FC236}">
                <a16:creationId xmlns:a16="http://schemas.microsoft.com/office/drawing/2014/main" id="{06954B77-6203-8694-CA38-A66146FB56F7}"/>
              </a:ext>
            </a:extLst>
          </p:cNvPr>
          <p:cNvGraphicFramePr>
            <a:graphicFrameLocks noChangeAspect="1"/>
          </p:cNvGraphicFramePr>
          <p:nvPr/>
        </p:nvGraphicFramePr>
        <p:xfrm>
          <a:off x="8780464" y="1870075"/>
          <a:ext cx="401637" cy="349250"/>
        </p:xfrm>
        <a:graphic>
          <a:graphicData uri="http://schemas.openxmlformats.org/presentationml/2006/ole">
            <mc:AlternateContent xmlns:mc="http://schemas.openxmlformats.org/markup-compatibility/2006">
              <mc:Choice xmlns:v="urn:schemas-microsoft-com:vml" Requires="v">
                <p:oleObj name="Equation" r:id="rId30" imgW="190335" imgH="164957" progId="Equation.DSMT4">
                  <p:embed/>
                </p:oleObj>
              </mc:Choice>
              <mc:Fallback>
                <p:oleObj name="Equation" r:id="rId30" imgW="190335" imgH="164957" progId="Equation.DSMT4">
                  <p:embed/>
                  <p:pic>
                    <p:nvPicPr>
                      <p:cNvPr id="31761" name="Object 15">
                        <a:extLst>
                          <a:ext uri="{FF2B5EF4-FFF2-40B4-BE49-F238E27FC236}">
                            <a16:creationId xmlns:a16="http://schemas.microsoft.com/office/drawing/2014/main" id="{06954B77-6203-8694-CA38-A66146FB56F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80464" y="1870075"/>
                        <a:ext cx="4016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2" name="Object 16">
            <a:extLst>
              <a:ext uri="{FF2B5EF4-FFF2-40B4-BE49-F238E27FC236}">
                <a16:creationId xmlns:a16="http://schemas.microsoft.com/office/drawing/2014/main" id="{525AAF15-B0EA-9630-FC4F-E4913434BB80}"/>
              </a:ext>
            </a:extLst>
          </p:cNvPr>
          <p:cNvGraphicFramePr>
            <a:graphicFrameLocks noChangeAspect="1"/>
          </p:cNvGraphicFramePr>
          <p:nvPr/>
        </p:nvGraphicFramePr>
        <p:xfrm>
          <a:off x="9297989" y="1857375"/>
          <a:ext cx="401637" cy="374650"/>
        </p:xfrm>
        <a:graphic>
          <a:graphicData uri="http://schemas.openxmlformats.org/presentationml/2006/ole">
            <mc:AlternateContent xmlns:mc="http://schemas.openxmlformats.org/markup-compatibility/2006">
              <mc:Choice xmlns:v="urn:schemas-microsoft-com:vml" Requires="v">
                <p:oleObj name="Equation" r:id="rId32" imgW="190335" imgH="177646" progId="Equation.DSMT4">
                  <p:embed/>
                </p:oleObj>
              </mc:Choice>
              <mc:Fallback>
                <p:oleObj name="Equation" r:id="rId32" imgW="190335" imgH="177646" progId="Equation.DSMT4">
                  <p:embed/>
                  <p:pic>
                    <p:nvPicPr>
                      <p:cNvPr id="31762" name="Object 16">
                        <a:extLst>
                          <a:ext uri="{FF2B5EF4-FFF2-40B4-BE49-F238E27FC236}">
                            <a16:creationId xmlns:a16="http://schemas.microsoft.com/office/drawing/2014/main" id="{525AAF15-B0EA-9630-FC4F-E4913434BB8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297989" y="1857375"/>
                        <a:ext cx="4016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3" name="Object 17">
            <a:extLst>
              <a:ext uri="{FF2B5EF4-FFF2-40B4-BE49-F238E27FC236}">
                <a16:creationId xmlns:a16="http://schemas.microsoft.com/office/drawing/2014/main" id="{22BFEFC0-8ADC-592D-2D3A-470FB87C0CA6}"/>
              </a:ext>
            </a:extLst>
          </p:cNvPr>
          <p:cNvGraphicFramePr>
            <a:graphicFrameLocks noChangeAspect="1"/>
          </p:cNvGraphicFramePr>
          <p:nvPr/>
        </p:nvGraphicFramePr>
        <p:xfrm>
          <a:off x="9852025" y="1857375"/>
          <a:ext cx="401638" cy="374650"/>
        </p:xfrm>
        <a:graphic>
          <a:graphicData uri="http://schemas.openxmlformats.org/presentationml/2006/ole">
            <mc:AlternateContent xmlns:mc="http://schemas.openxmlformats.org/markup-compatibility/2006">
              <mc:Choice xmlns:v="urn:schemas-microsoft-com:vml" Requires="v">
                <p:oleObj name="Equation" r:id="rId34" imgW="190335" imgH="177646" progId="Equation.DSMT4">
                  <p:embed/>
                </p:oleObj>
              </mc:Choice>
              <mc:Fallback>
                <p:oleObj name="Equation" r:id="rId34" imgW="190335" imgH="177646" progId="Equation.DSMT4">
                  <p:embed/>
                  <p:pic>
                    <p:nvPicPr>
                      <p:cNvPr id="31763" name="Object 17">
                        <a:extLst>
                          <a:ext uri="{FF2B5EF4-FFF2-40B4-BE49-F238E27FC236}">
                            <a16:creationId xmlns:a16="http://schemas.microsoft.com/office/drawing/2014/main" id="{22BFEFC0-8ADC-592D-2D3A-470FB87C0CA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852025" y="1857375"/>
                        <a:ext cx="401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4" name="Object 18">
            <a:extLst>
              <a:ext uri="{FF2B5EF4-FFF2-40B4-BE49-F238E27FC236}">
                <a16:creationId xmlns:a16="http://schemas.microsoft.com/office/drawing/2014/main" id="{B1D9B510-B31D-D00B-5E31-4B1ED734A192}"/>
              </a:ext>
            </a:extLst>
          </p:cNvPr>
          <p:cNvGraphicFramePr>
            <a:graphicFrameLocks noChangeAspect="1"/>
          </p:cNvGraphicFramePr>
          <p:nvPr/>
        </p:nvGraphicFramePr>
        <p:xfrm>
          <a:off x="1797050" y="2286000"/>
          <a:ext cx="401638" cy="374650"/>
        </p:xfrm>
        <a:graphic>
          <a:graphicData uri="http://schemas.openxmlformats.org/presentationml/2006/ole">
            <mc:AlternateContent xmlns:mc="http://schemas.openxmlformats.org/markup-compatibility/2006">
              <mc:Choice xmlns:v="urn:schemas-microsoft-com:vml" Requires="v">
                <p:oleObj name="Equation" r:id="rId36" imgW="190335" imgH="177646" progId="Equation.DSMT4">
                  <p:embed/>
                </p:oleObj>
              </mc:Choice>
              <mc:Fallback>
                <p:oleObj name="Equation" r:id="rId36" imgW="190335" imgH="177646" progId="Equation.DSMT4">
                  <p:embed/>
                  <p:pic>
                    <p:nvPicPr>
                      <p:cNvPr id="31764" name="Object 18">
                        <a:extLst>
                          <a:ext uri="{FF2B5EF4-FFF2-40B4-BE49-F238E27FC236}">
                            <a16:creationId xmlns:a16="http://schemas.microsoft.com/office/drawing/2014/main" id="{B1D9B510-B31D-D00B-5E31-4B1ED734A19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97050" y="2286000"/>
                        <a:ext cx="401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5" name="Object 19">
            <a:extLst>
              <a:ext uri="{FF2B5EF4-FFF2-40B4-BE49-F238E27FC236}">
                <a16:creationId xmlns:a16="http://schemas.microsoft.com/office/drawing/2014/main" id="{526D7F4F-885A-1C5C-6062-5728A1B54F75}"/>
              </a:ext>
            </a:extLst>
          </p:cNvPr>
          <p:cNvGraphicFramePr>
            <a:graphicFrameLocks noChangeAspect="1"/>
          </p:cNvGraphicFramePr>
          <p:nvPr/>
        </p:nvGraphicFramePr>
        <p:xfrm>
          <a:off x="2351089" y="2286000"/>
          <a:ext cx="401637" cy="374650"/>
        </p:xfrm>
        <a:graphic>
          <a:graphicData uri="http://schemas.openxmlformats.org/presentationml/2006/ole">
            <mc:AlternateContent xmlns:mc="http://schemas.openxmlformats.org/markup-compatibility/2006">
              <mc:Choice xmlns:v="urn:schemas-microsoft-com:vml" Requires="v">
                <p:oleObj name="Equation" r:id="rId38" imgW="190335" imgH="177646" progId="Equation.DSMT4">
                  <p:embed/>
                </p:oleObj>
              </mc:Choice>
              <mc:Fallback>
                <p:oleObj name="Equation" r:id="rId38" imgW="190335" imgH="177646" progId="Equation.DSMT4">
                  <p:embed/>
                  <p:pic>
                    <p:nvPicPr>
                      <p:cNvPr id="31765" name="Object 19">
                        <a:extLst>
                          <a:ext uri="{FF2B5EF4-FFF2-40B4-BE49-F238E27FC236}">
                            <a16:creationId xmlns:a16="http://schemas.microsoft.com/office/drawing/2014/main" id="{526D7F4F-885A-1C5C-6062-5728A1B54F7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351089" y="2286000"/>
                        <a:ext cx="4016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6" name="Object 20">
            <a:extLst>
              <a:ext uri="{FF2B5EF4-FFF2-40B4-BE49-F238E27FC236}">
                <a16:creationId xmlns:a16="http://schemas.microsoft.com/office/drawing/2014/main" id="{E2DE015C-B830-F180-F21A-77A296B012D0}"/>
              </a:ext>
            </a:extLst>
          </p:cNvPr>
          <p:cNvGraphicFramePr>
            <a:graphicFrameLocks noChangeAspect="1"/>
          </p:cNvGraphicFramePr>
          <p:nvPr/>
        </p:nvGraphicFramePr>
        <p:xfrm>
          <a:off x="2854326" y="2286000"/>
          <a:ext cx="428625" cy="374650"/>
        </p:xfrm>
        <a:graphic>
          <a:graphicData uri="http://schemas.openxmlformats.org/presentationml/2006/ole">
            <mc:AlternateContent xmlns:mc="http://schemas.openxmlformats.org/markup-compatibility/2006">
              <mc:Choice xmlns:v="urn:schemas-microsoft-com:vml" Requires="v">
                <p:oleObj name="Equation" r:id="rId40" imgW="202936" imgH="177569" progId="Equation.DSMT4">
                  <p:embed/>
                </p:oleObj>
              </mc:Choice>
              <mc:Fallback>
                <p:oleObj name="Equation" r:id="rId40" imgW="202936" imgH="177569" progId="Equation.DSMT4">
                  <p:embed/>
                  <p:pic>
                    <p:nvPicPr>
                      <p:cNvPr id="31766" name="Object 20">
                        <a:extLst>
                          <a:ext uri="{FF2B5EF4-FFF2-40B4-BE49-F238E27FC236}">
                            <a16:creationId xmlns:a16="http://schemas.microsoft.com/office/drawing/2014/main" id="{E2DE015C-B830-F180-F21A-77A296B012D0}"/>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54326"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7" name="Object 21">
            <a:extLst>
              <a:ext uri="{FF2B5EF4-FFF2-40B4-BE49-F238E27FC236}">
                <a16:creationId xmlns:a16="http://schemas.microsoft.com/office/drawing/2014/main" id="{18649749-F154-2186-6404-2AA907FA40BF}"/>
              </a:ext>
            </a:extLst>
          </p:cNvPr>
          <p:cNvGraphicFramePr>
            <a:graphicFrameLocks noChangeAspect="1"/>
          </p:cNvGraphicFramePr>
          <p:nvPr/>
        </p:nvGraphicFramePr>
        <p:xfrm>
          <a:off x="3435350" y="2286000"/>
          <a:ext cx="374650" cy="374650"/>
        </p:xfrm>
        <a:graphic>
          <a:graphicData uri="http://schemas.openxmlformats.org/presentationml/2006/ole">
            <mc:AlternateContent xmlns:mc="http://schemas.openxmlformats.org/markup-compatibility/2006">
              <mc:Choice xmlns:v="urn:schemas-microsoft-com:vml" Requires="v">
                <p:oleObj name="Equation" r:id="rId42" imgW="177492" imgH="177492" progId="Equation.DSMT4">
                  <p:embed/>
                </p:oleObj>
              </mc:Choice>
              <mc:Fallback>
                <p:oleObj name="Equation" r:id="rId42" imgW="177492" imgH="177492" progId="Equation.DSMT4">
                  <p:embed/>
                  <p:pic>
                    <p:nvPicPr>
                      <p:cNvPr id="31767" name="Object 21">
                        <a:extLst>
                          <a:ext uri="{FF2B5EF4-FFF2-40B4-BE49-F238E27FC236}">
                            <a16:creationId xmlns:a16="http://schemas.microsoft.com/office/drawing/2014/main" id="{18649749-F154-2186-6404-2AA907FA40B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35350" y="2286000"/>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8" name="Object 22">
            <a:extLst>
              <a:ext uri="{FF2B5EF4-FFF2-40B4-BE49-F238E27FC236}">
                <a16:creationId xmlns:a16="http://schemas.microsoft.com/office/drawing/2014/main" id="{06AD8932-09DB-2ECC-8C8B-A0497C895331}"/>
              </a:ext>
            </a:extLst>
          </p:cNvPr>
          <p:cNvGraphicFramePr>
            <a:graphicFrameLocks noChangeAspect="1"/>
          </p:cNvGraphicFramePr>
          <p:nvPr/>
        </p:nvGraphicFramePr>
        <p:xfrm>
          <a:off x="3927475" y="2286000"/>
          <a:ext cx="427038" cy="374650"/>
        </p:xfrm>
        <a:graphic>
          <a:graphicData uri="http://schemas.openxmlformats.org/presentationml/2006/ole">
            <mc:AlternateContent xmlns:mc="http://schemas.openxmlformats.org/markup-compatibility/2006">
              <mc:Choice xmlns:v="urn:schemas-microsoft-com:vml" Requires="v">
                <p:oleObj name="Equation" r:id="rId44" imgW="202936" imgH="177569" progId="Equation.DSMT4">
                  <p:embed/>
                </p:oleObj>
              </mc:Choice>
              <mc:Fallback>
                <p:oleObj name="Equation" r:id="rId44" imgW="202936" imgH="177569" progId="Equation.DSMT4">
                  <p:embed/>
                  <p:pic>
                    <p:nvPicPr>
                      <p:cNvPr id="31768" name="Object 22">
                        <a:extLst>
                          <a:ext uri="{FF2B5EF4-FFF2-40B4-BE49-F238E27FC236}">
                            <a16:creationId xmlns:a16="http://schemas.microsoft.com/office/drawing/2014/main" id="{06AD8932-09DB-2ECC-8C8B-A0497C895331}"/>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27475" y="2286000"/>
                        <a:ext cx="4270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69" name="Object 23">
            <a:extLst>
              <a:ext uri="{FF2B5EF4-FFF2-40B4-BE49-F238E27FC236}">
                <a16:creationId xmlns:a16="http://schemas.microsoft.com/office/drawing/2014/main" id="{1FD1139D-C350-AE90-73A2-56F043CBADF9}"/>
              </a:ext>
            </a:extLst>
          </p:cNvPr>
          <p:cNvGraphicFramePr>
            <a:graphicFrameLocks noChangeAspect="1"/>
          </p:cNvGraphicFramePr>
          <p:nvPr/>
        </p:nvGraphicFramePr>
        <p:xfrm>
          <a:off x="4479926" y="2286000"/>
          <a:ext cx="428625" cy="374650"/>
        </p:xfrm>
        <a:graphic>
          <a:graphicData uri="http://schemas.openxmlformats.org/presentationml/2006/ole">
            <mc:AlternateContent xmlns:mc="http://schemas.openxmlformats.org/markup-compatibility/2006">
              <mc:Choice xmlns:v="urn:schemas-microsoft-com:vml" Requires="v">
                <p:oleObj name="Equation" r:id="rId46" imgW="202936" imgH="177569" progId="Equation.DSMT4">
                  <p:embed/>
                </p:oleObj>
              </mc:Choice>
              <mc:Fallback>
                <p:oleObj name="Equation" r:id="rId46" imgW="202936" imgH="177569" progId="Equation.DSMT4">
                  <p:embed/>
                  <p:pic>
                    <p:nvPicPr>
                      <p:cNvPr id="31769" name="Object 23">
                        <a:extLst>
                          <a:ext uri="{FF2B5EF4-FFF2-40B4-BE49-F238E27FC236}">
                            <a16:creationId xmlns:a16="http://schemas.microsoft.com/office/drawing/2014/main" id="{1FD1139D-C350-AE90-73A2-56F043CBADF9}"/>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479926"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0" name="Object 24">
            <a:extLst>
              <a:ext uri="{FF2B5EF4-FFF2-40B4-BE49-F238E27FC236}">
                <a16:creationId xmlns:a16="http://schemas.microsoft.com/office/drawing/2014/main" id="{0EB84A21-1A3C-0CDD-76C3-BDAEA217EB5F}"/>
              </a:ext>
            </a:extLst>
          </p:cNvPr>
          <p:cNvGraphicFramePr>
            <a:graphicFrameLocks noChangeAspect="1"/>
          </p:cNvGraphicFramePr>
          <p:nvPr/>
        </p:nvGraphicFramePr>
        <p:xfrm>
          <a:off x="5024438" y="2286000"/>
          <a:ext cx="374650" cy="374650"/>
        </p:xfrm>
        <a:graphic>
          <a:graphicData uri="http://schemas.openxmlformats.org/presentationml/2006/ole">
            <mc:AlternateContent xmlns:mc="http://schemas.openxmlformats.org/markup-compatibility/2006">
              <mc:Choice xmlns:v="urn:schemas-microsoft-com:vml" Requires="v">
                <p:oleObj name="Equation" r:id="rId48" imgW="177492" imgH="177492" progId="Equation.DSMT4">
                  <p:embed/>
                </p:oleObj>
              </mc:Choice>
              <mc:Fallback>
                <p:oleObj name="Equation" r:id="rId48" imgW="177492" imgH="177492" progId="Equation.DSMT4">
                  <p:embed/>
                  <p:pic>
                    <p:nvPicPr>
                      <p:cNvPr id="31770" name="Object 24">
                        <a:extLst>
                          <a:ext uri="{FF2B5EF4-FFF2-40B4-BE49-F238E27FC236}">
                            <a16:creationId xmlns:a16="http://schemas.microsoft.com/office/drawing/2014/main" id="{0EB84A21-1A3C-0CDD-76C3-BDAEA217E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2286000"/>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1" name="Object 25">
            <a:extLst>
              <a:ext uri="{FF2B5EF4-FFF2-40B4-BE49-F238E27FC236}">
                <a16:creationId xmlns:a16="http://schemas.microsoft.com/office/drawing/2014/main" id="{64F0146D-4FBA-DC6D-63B5-843C382A7A1E}"/>
              </a:ext>
            </a:extLst>
          </p:cNvPr>
          <p:cNvGraphicFramePr>
            <a:graphicFrameLocks noChangeAspect="1"/>
          </p:cNvGraphicFramePr>
          <p:nvPr/>
        </p:nvGraphicFramePr>
        <p:xfrm>
          <a:off x="5551489" y="2286000"/>
          <a:ext cx="428625" cy="374650"/>
        </p:xfrm>
        <a:graphic>
          <a:graphicData uri="http://schemas.openxmlformats.org/presentationml/2006/ole">
            <mc:AlternateContent xmlns:mc="http://schemas.openxmlformats.org/markup-compatibility/2006">
              <mc:Choice xmlns:v="urn:schemas-microsoft-com:vml" Requires="v">
                <p:oleObj name="Equation" r:id="rId49" imgW="202936" imgH="177569" progId="Equation.DSMT4">
                  <p:embed/>
                </p:oleObj>
              </mc:Choice>
              <mc:Fallback>
                <p:oleObj name="Equation" r:id="rId49" imgW="202936" imgH="177569" progId="Equation.DSMT4">
                  <p:embed/>
                  <p:pic>
                    <p:nvPicPr>
                      <p:cNvPr id="31771" name="Object 25">
                        <a:extLst>
                          <a:ext uri="{FF2B5EF4-FFF2-40B4-BE49-F238E27FC236}">
                            <a16:creationId xmlns:a16="http://schemas.microsoft.com/office/drawing/2014/main" id="{64F0146D-4FBA-DC6D-63B5-843C382A7A1E}"/>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551489"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2" name="Object 26">
            <a:extLst>
              <a:ext uri="{FF2B5EF4-FFF2-40B4-BE49-F238E27FC236}">
                <a16:creationId xmlns:a16="http://schemas.microsoft.com/office/drawing/2014/main" id="{B4AE0D67-8A16-F78C-7B86-12E65DF8B9B6}"/>
              </a:ext>
            </a:extLst>
          </p:cNvPr>
          <p:cNvGraphicFramePr>
            <a:graphicFrameLocks noChangeAspect="1"/>
          </p:cNvGraphicFramePr>
          <p:nvPr/>
        </p:nvGraphicFramePr>
        <p:xfrm>
          <a:off x="6069014" y="2286000"/>
          <a:ext cx="428625" cy="374650"/>
        </p:xfrm>
        <a:graphic>
          <a:graphicData uri="http://schemas.openxmlformats.org/presentationml/2006/ole">
            <mc:AlternateContent xmlns:mc="http://schemas.openxmlformats.org/markup-compatibility/2006">
              <mc:Choice xmlns:v="urn:schemas-microsoft-com:vml" Requires="v">
                <p:oleObj name="Equation" r:id="rId51" imgW="202936" imgH="177569" progId="Equation.DSMT4">
                  <p:embed/>
                </p:oleObj>
              </mc:Choice>
              <mc:Fallback>
                <p:oleObj name="Equation" r:id="rId51" imgW="202936" imgH="177569" progId="Equation.DSMT4">
                  <p:embed/>
                  <p:pic>
                    <p:nvPicPr>
                      <p:cNvPr id="31772" name="Object 26">
                        <a:extLst>
                          <a:ext uri="{FF2B5EF4-FFF2-40B4-BE49-F238E27FC236}">
                            <a16:creationId xmlns:a16="http://schemas.microsoft.com/office/drawing/2014/main" id="{B4AE0D67-8A16-F78C-7B86-12E65DF8B9B6}"/>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069014"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3" name="Object 27">
            <a:extLst>
              <a:ext uri="{FF2B5EF4-FFF2-40B4-BE49-F238E27FC236}">
                <a16:creationId xmlns:a16="http://schemas.microsoft.com/office/drawing/2014/main" id="{881A71FE-9D78-0987-66BC-1DF5B96BBAC6}"/>
              </a:ext>
            </a:extLst>
          </p:cNvPr>
          <p:cNvGraphicFramePr>
            <a:graphicFrameLocks noChangeAspect="1"/>
          </p:cNvGraphicFramePr>
          <p:nvPr/>
        </p:nvGraphicFramePr>
        <p:xfrm>
          <a:off x="6650038" y="2286000"/>
          <a:ext cx="374650" cy="374650"/>
        </p:xfrm>
        <a:graphic>
          <a:graphicData uri="http://schemas.openxmlformats.org/presentationml/2006/ole">
            <mc:AlternateContent xmlns:mc="http://schemas.openxmlformats.org/markup-compatibility/2006">
              <mc:Choice xmlns:v="urn:schemas-microsoft-com:vml" Requires="v">
                <p:oleObj name="Equation" r:id="rId53" imgW="177492" imgH="177492" progId="Equation.DSMT4">
                  <p:embed/>
                </p:oleObj>
              </mc:Choice>
              <mc:Fallback>
                <p:oleObj name="Equation" r:id="rId53" imgW="177492" imgH="177492" progId="Equation.DSMT4">
                  <p:embed/>
                  <p:pic>
                    <p:nvPicPr>
                      <p:cNvPr id="31773" name="Object 27">
                        <a:extLst>
                          <a:ext uri="{FF2B5EF4-FFF2-40B4-BE49-F238E27FC236}">
                            <a16:creationId xmlns:a16="http://schemas.microsoft.com/office/drawing/2014/main" id="{881A71FE-9D78-0987-66BC-1DF5B96BBAC6}"/>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650038" y="2286000"/>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4" name="Object 28">
            <a:extLst>
              <a:ext uri="{FF2B5EF4-FFF2-40B4-BE49-F238E27FC236}">
                <a16:creationId xmlns:a16="http://schemas.microsoft.com/office/drawing/2014/main" id="{DD636828-B1A4-4C51-E691-01716BB93107}"/>
              </a:ext>
            </a:extLst>
          </p:cNvPr>
          <p:cNvGraphicFramePr>
            <a:graphicFrameLocks noChangeAspect="1"/>
          </p:cNvGraphicFramePr>
          <p:nvPr/>
        </p:nvGraphicFramePr>
        <p:xfrm>
          <a:off x="7140576" y="2286000"/>
          <a:ext cx="428625" cy="374650"/>
        </p:xfrm>
        <a:graphic>
          <a:graphicData uri="http://schemas.openxmlformats.org/presentationml/2006/ole">
            <mc:AlternateContent xmlns:mc="http://schemas.openxmlformats.org/markup-compatibility/2006">
              <mc:Choice xmlns:v="urn:schemas-microsoft-com:vml" Requires="v">
                <p:oleObj name="Equation" r:id="rId55" imgW="202936" imgH="177569" progId="Equation.DSMT4">
                  <p:embed/>
                </p:oleObj>
              </mc:Choice>
              <mc:Fallback>
                <p:oleObj name="Equation" r:id="rId55" imgW="202936" imgH="177569" progId="Equation.DSMT4">
                  <p:embed/>
                  <p:pic>
                    <p:nvPicPr>
                      <p:cNvPr id="31774" name="Object 28">
                        <a:extLst>
                          <a:ext uri="{FF2B5EF4-FFF2-40B4-BE49-F238E27FC236}">
                            <a16:creationId xmlns:a16="http://schemas.microsoft.com/office/drawing/2014/main" id="{DD636828-B1A4-4C51-E691-01716BB93107}"/>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140576"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5" name="Object 29">
            <a:extLst>
              <a:ext uri="{FF2B5EF4-FFF2-40B4-BE49-F238E27FC236}">
                <a16:creationId xmlns:a16="http://schemas.microsoft.com/office/drawing/2014/main" id="{93915C2D-59B5-BC78-A2A0-685FD55DBE46}"/>
              </a:ext>
            </a:extLst>
          </p:cNvPr>
          <p:cNvGraphicFramePr>
            <a:graphicFrameLocks noChangeAspect="1"/>
          </p:cNvGraphicFramePr>
          <p:nvPr/>
        </p:nvGraphicFramePr>
        <p:xfrm>
          <a:off x="7708900" y="2298701"/>
          <a:ext cx="401638" cy="347663"/>
        </p:xfrm>
        <a:graphic>
          <a:graphicData uri="http://schemas.openxmlformats.org/presentationml/2006/ole">
            <mc:AlternateContent xmlns:mc="http://schemas.openxmlformats.org/markup-compatibility/2006">
              <mc:Choice xmlns:v="urn:schemas-microsoft-com:vml" Requires="v">
                <p:oleObj name="Equation" r:id="rId57" imgW="190335" imgH="164957" progId="Equation.DSMT4">
                  <p:embed/>
                </p:oleObj>
              </mc:Choice>
              <mc:Fallback>
                <p:oleObj name="Equation" r:id="rId57" imgW="190335" imgH="164957" progId="Equation.DSMT4">
                  <p:embed/>
                  <p:pic>
                    <p:nvPicPr>
                      <p:cNvPr id="31775" name="Object 29">
                        <a:extLst>
                          <a:ext uri="{FF2B5EF4-FFF2-40B4-BE49-F238E27FC236}">
                            <a16:creationId xmlns:a16="http://schemas.microsoft.com/office/drawing/2014/main" id="{93915C2D-59B5-BC78-A2A0-685FD55DBE46}"/>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708900" y="2298701"/>
                        <a:ext cx="40163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6" name="Object 30">
            <a:extLst>
              <a:ext uri="{FF2B5EF4-FFF2-40B4-BE49-F238E27FC236}">
                <a16:creationId xmlns:a16="http://schemas.microsoft.com/office/drawing/2014/main" id="{08632CFC-2C9B-BD18-242F-EFC0E6285430}"/>
              </a:ext>
            </a:extLst>
          </p:cNvPr>
          <p:cNvGraphicFramePr>
            <a:graphicFrameLocks noChangeAspect="1"/>
          </p:cNvGraphicFramePr>
          <p:nvPr/>
        </p:nvGraphicFramePr>
        <p:xfrm>
          <a:off x="8212139" y="2286000"/>
          <a:ext cx="428625" cy="374650"/>
        </p:xfrm>
        <a:graphic>
          <a:graphicData uri="http://schemas.openxmlformats.org/presentationml/2006/ole">
            <mc:AlternateContent xmlns:mc="http://schemas.openxmlformats.org/markup-compatibility/2006">
              <mc:Choice xmlns:v="urn:schemas-microsoft-com:vml" Requires="v">
                <p:oleObj name="Equation" r:id="rId59" imgW="202936" imgH="177569" progId="Equation.DSMT4">
                  <p:embed/>
                </p:oleObj>
              </mc:Choice>
              <mc:Fallback>
                <p:oleObj name="Equation" r:id="rId59" imgW="202936" imgH="177569" progId="Equation.DSMT4">
                  <p:embed/>
                  <p:pic>
                    <p:nvPicPr>
                      <p:cNvPr id="31776" name="Object 30">
                        <a:extLst>
                          <a:ext uri="{FF2B5EF4-FFF2-40B4-BE49-F238E27FC236}">
                            <a16:creationId xmlns:a16="http://schemas.microsoft.com/office/drawing/2014/main" id="{08632CFC-2C9B-BD18-242F-EFC0E6285430}"/>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212139" y="2286000"/>
                        <a:ext cx="4286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7" name="Object 31">
            <a:extLst>
              <a:ext uri="{FF2B5EF4-FFF2-40B4-BE49-F238E27FC236}">
                <a16:creationId xmlns:a16="http://schemas.microsoft.com/office/drawing/2014/main" id="{A08A9D62-6FC9-26CB-5EE6-98D6CB352A4C}"/>
              </a:ext>
            </a:extLst>
          </p:cNvPr>
          <p:cNvGraphicFramePr>
            <a:graphicFrameLocks noChangeAspect="1"/>
          </p:cNvGraphicFramePr>
          <p:nvPr/>
        </p:nvGraphicFramePr>
        <p:xfrm>
          <a:off x="8780464" y="2286000"/>
          <a:ext cx="401637" cy="374650"/>
        </p:xfrm>
        <a:graphic>
          <a:graphicData uri="http://schemas.openxmlformats.org/presentationml/2006/ole">
            <mc:AlternateContent xmlns:mc="http://schemas.openxmlformats.org/markup-compatibility/2006">
              <mc:Choice xmlns:v="urn:schemas-microsoft-com:vml" Requires="v">
                <p:oleObj name="Equation" r:id="rId61" imgW="190335" imgH="177646" progId="Equation.DSMT4">
                  <p:embed/>
                </p:oleObj>
              </mc:Choice>
              <mc:Fallback>
                <p:oleObj name="Equation" r:id="rId61" imgW="190335" imgH="177646" progId="Equation.DSMT4">
                  <p:embed/>
                  <p:pic>
                    <p:nvPicPr>
                      <p:cNvPr id="31777" name="Object 31">
                        <a:extLst>
                          <a:ext uri="{FF2B5EF4-FFF2-40B4-BE49-F238E27FC236}">
                            <a16:creationId xmlns:a16="http://schemas.microsoft.com/office/drawing/2014/main" id="{A08A9D62-6FC9-26CB-5EE6-98D6CB352A4C}"/>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780464" y="2286000"/>
                        <a:ext cx="401637"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8" name="Object 32">
            <a:extLst>
              <a:ext uri="{FF2B5EF4-FFF2-40B4-BE49-F238E27FC236}">
                <a16:creationId xmlns:a16="http://schemas.microsoft.com/office/drawing/2014/main" id="{2BF158BC-42B2-030A-6939-CF65FFE41020}"/>
              </a:ext>
            </a:extLst>
          </p:cNvPr>
          <p:cNvGraphicFramePr>
            <a:graphicFrameLocks noChangeAspect="1"/>
          </p:cNvGraphicFramePr>
          <p:nvPr/>
        </p:nvGraphicFramePr>
        <p:xfrm>
          <a:off x="9310688" y="2286000"/>
          <a:ext cx="374650" cy="374650"/>
        </p:xfrm>
        <a:graphic>
          <a:graphicData uri="http://schemas.openxmlformats.org/presentationml/2006/ole">
            <mc:AlternateContent xmlns:mc="http://schemas.openxmlformats.org/markup-compatibility/2006">
              <mc:Choice xmlns:v="urn:schemas-microsoft-com:vml" Requires="v">
                <p:oleObj name="Equation" r:id="rId63" imgW="177492" imgH="177492" progId="Equation.DSMT4">
                  <p:embed/>
                </p:oleObj>
              </mc:Choice>
              <mc:Fallback>
                <p:oleObj name="Equation" r:id="rId63" imgW="177492" imgH="177492" progId="Equation.DSMT4">
                  <p:embed/>
                  <p:pic>
                    <p:nvPicPr>
                      <p:cNvPr id="31778" name="Object 32">
                        <a:extLst>
                          <a:ext uri="{FF2B5EF4-FFF2-40B4-BE49-F238E27FC236}">
                            <a16:creationId xmlns:a16="http://schemas.microsoft.com/office/drawing/2014/main" id="{2BF158BC-42B2-030A-6939-CF65FFE41020}"/>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310688" y="2286000"/>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79" name="Object 33">
            <a:extLst>
              <a:ext uri="{FF2B5EF4-FFF2-40B4-BE49-F238E27FC236}">
                <a16:creationId xmlns:a16="http://schemas.microsoft.com/office/drawing/2014/main" id="{7E23F594-F73B-DE88-800F-782DF1BA6A22}"/>
              </a:ext>
            </a:extLst>
          </p:cNvPr>
          <p:cNvGraphicFramePr>
            <a:graphicFrameLocks noChangeAspect="1"/>
          </p:cNvGraphicFramePr>
          <p:nvPr/>
        </p:nvGraphicFramePr>
        <p:xfrm>
          <a:off x="9852025" y="2286000"/>
          <a:ext cx="401638" cy="374650"/>
        </p:xfrm>
        <a:graphic>
          <a:graphicData uri="http://schemas.openxmlformats.org/presentationml/2006/ole">
            <mc:AlternateContent xmlns:mc="http://schemas.openxmlformats.org/markup-compatibility/2006">
              <mc:Choice xmlns:v="urn:schemas-microsoft-com:vml" Requires="v">
                <p:oleObj name="Equation" r:id="rId65" imgW="190335" imgH="177646" progId="Equation.DSMT4">
                  <p:embed/>
                </p:oleObj>
              </mc:Choice>
              <mc:Fallback>
                <p:oleObj name="Equation" r:id="rId65" imgW="190335" imgH="177646" progId="Equation.DSMT4">
                  <p:embed/>
                  <p:pic>
                    <p:nvPicPr>
                      <p:cNvPr id="31779" name="Object 33">
                        <a:extLst>
                          <a:ext uri="{FF2B5EF4-FFF2-40B4-BE49-F238E27FC236}">
                            <a16:creationId xmlns:a16="http://schemas.microsoft.com/office/drawing/2014/main" id="{7E23F594-F73B-DE88-800F-782DF1BA6A22}"/>
                          </a:ext>
                        </a:extLst>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9852025" y="2286000"/>
                        <a:ext cx="401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Box 35">
            <a:extLst>
              <a:ext uri="{FF2B5EF4-FFF2-40B4-BE49-F238E27FC236}">
                <a16:creationId xmlns:a16="http://schemas.microsoft.com/office/drawing/2014/main" id="{974B3C14-C54B-49EA-A678-460AC2A69A71}"/>
              </a:ext>
            </a:extLst>
          </p:cNvPr>
          <p:cNvSpPr txBox="1">
            <a:spLocks noChangeArrowheads="1"/>
          </p:cNvSpPr>
          <p:nvPr/>
        </p:nvSpPr>
        <p:spPr bwMode="auto">
          <a:xfrm>
            <a:off x="1738314" y="2894013"/>
            <a:ext cx="26304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Take the tens digit </a:t>
            </a:r>
            <a:br>
              <a:rPr lang="en-CA" altLang="en-US" sz="1900" b="1">
                <a:solidFill>
                  <a:srgbClr val="FF0000"/>
                </a:solidFill>
              </a:rPr>
            </a:br>
            <a:r>
              <a:rPr lang="en-CA" altLang="en-US" sz="1900" b="1">
                <a:solidFill>
                  <a:srgbClr val="FF0000"/>
                </a:solidFill>
              </a:rPr>
              <a:t>to form the stem</a:t>
            </a:r>
          </a:p>
        </p:txBody>
      </p:sp>
      <p:graphicFrame>
        <p:nvGraphicFramePr>
          <p:cNvPr id="37" name="Object 34">
            <a:extLst>
              <a:ext uri="{FF2B5EF4-FFF2-40B4-BE49-F238E27FC236}">
                <a16:creationId xmlns:a16="http://schemas.microsoft.com/office/drawing/2014/main" id="{102944B8-36A9-4A1A-1305-8BC7682B634A}"/>
              </a:ext>
            </a:extLst>
          </p:cNvPr>
          <p:cNvGraphicFramePr>
            <a:graphicFrameLocks noChangeAspect="1"/>
          </p:cNvGraphicFramePr>
          <p:nvPr/>
        </p:nvGraphicFramePr>
        <p:xfrm>
          <a:off x="5118100" y="3230564"/>
          <a:ext cx="298450" cy="555625"/>
        </p:xfrm>
        <a:graphic>
          <a:graphicData uri="http://schemas.openxmlformats.org/presentationml/2006/ole">
            <mc:AlternateContent xmlns:mc="http://schemas.openxmlformats.org/markup-compatibility/2006">
              <mc:Choice xmlns:v="urn:schemas-microsoft-com:vml" Requires="v">
                <p:oleObj name="Equation" r:id="rId67" imgW="88707" imgH="164742" progId="Equation.DSMT4">
                  <p:embed/>
                </p:oleObj>
              </mc:Choice>
              <mc:Fallback>
                <p:oleObj name="Equation" r:id="rId67" imgW="88707" imgH="164742" progId="Equation.DSMT4">
                  <p:embed/>
                  <p:pic>
                    <p:nvPicPr>
                      <p:cNvPr id="37" name="Object 34">
                        <a:extLst>
                          <a:ext uri="{FF2B5EF4-FFF2-40B4-BE49-F238E27FC236}">
                            <a16:creationId xmlns:a16="http://schemas.microsoft.com/office/drawing/2014/main" id="{102944B8-36A9-4A1A-1305-8BC7682B634A}"/>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118100" y="3230564"/>
                        <a:ext cx="29845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5">
            <a:extLst>
              <a:ext uri="{FF2B5EF4-FFF2-40B4-BE49-F238E27FC236}">
                <a16:creationId xmlns:a16="http://schemas.microsoft.com/office/drawing/2014/main" id="{CA22B06F-612C-C73D-4323-68EDA750E208}"/>
              </a:ext>
            </a:extLst>
          </p:cNvPr>
          <p:cNvGraphicFramePr>
            <a:graphicFrameLocks noChangeAspect="1"/>
          </p:cNvGraphicFramePr>
          <p:nvPr/>
        </p:nvGraphicFramePr>
        <p:xfrm>
          <a:off x="5064125" y="3857626"/>
          <a:ext cx="427038" cy="555625"/>
        </p:xfrm>
        <a:graphic>
          <a:graphicData uri="http://schemas.openxmlformats.org/presentationml/2006/ole">
            <mc:AlternateContent xmlns:mc="http://schemas.openxmlformats.org/markup-compatibility/2006">
              <mc:Choice xmlns:v="urn:schemas-microsoft-com:vml" Requires="v">
                <p:oleObj name="Equation" r:id="rId69" imgW="126780" imgH="164814" progId="Equation.DSMT4">
                  <p:embed/>
                </p:oleObj>
              </mc:Choice>
              <mc:Fallback>
                <p:oleObj name="Equation" r:id="rId69" imgW="126780" imgH="164814" progId="Equation.DSMT4">
                  <p:embed/>
                  <p:pic>
                    <p:nvPicPr>
                      <p:cNvPr id="38" name="Object 35">
                        <a:extLst>
                          <a:ext uri="{FF2B5EF4-FFF2-40B4-BE49-F238E27FC236}">
                            <a16:creationId xmlns:a16="http://schemas.microsoft.com/office/drawing/2014/main" id="{CA22B06F-612C-C73D-4323-68EDA750E208}"/>
                          </a:ext>
                        </a:extLst>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5064125" y="3857626"/>
                        <a:ext cx="427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6">
            <a:extLst>
              <a:ext uri="{FF2B5EF4-FFF2-40B4-BE49-F238E27FC236}">
                <a16:creationId xmlns:a16="http://schemas.microsoft.com/office/drawing/2014/main" id="{EC2A43F0-C932-7F69-1AF6-8C8084C0653B}"/>
              </a:ext>
            </a:extLst>
          </p:cNvPr>
          <p:cNvGraphicFramePr>
            <a:graphicFrameLocks noChangeAspect="1"/>
          </p:cNvGraphicFramePr>
          <p:nvPr/>
        </p:nvGraphicFramePr>
        <p:xfrm>
          <a:off x="5091114" y="4567239"/>
          <a:ext cx="384175" cy="598487"/>
        </p:xfrm>
        <a:graphic>
          <a:graphicData uri="http://schemas.openxmlformats.org/presentationml/2006/ole">
            <mc:AlternateContent xmlns:mc="http://schemas.openxmlformats.org/markup-compatibility/2006">
              <mc:Choice xmlns:v="urn:schemas-microsoft-com:vml" Requires="v">
                <p:oleObj name="Equation" r:id="rId71" imgW="114102" imgH="177492" progId="Equation.DSMT4">
                  <p:embed/>
                </p:oleObj>
              </mc:Choice>
              <mc:Fallback>
                <p:oleObj name="Equation" r:id="rId71" imgW="114102" imgH="177492" progId="Equation.DSMT4">
                  <p:embed/>
                  <p:pic>
                    <p:nvPicPr>
                      <p:cNvPr id="39" name="Object 36">
                        <a:extLst>
                          <a:ext uri="{FF2B5EF4-FFF2-40B4-BE49-F238E27FC236}">
                            <a16:creationId xmlns:a16="http://schemas.microsoft.com/office/drawing/2014/main" id="{EC2A43F0-C932-7F69-1AF6-8C8084C0653B}"/>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091114" y="4567239"/>
                        <a:ext cx="38417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7">
            <a:extLst>
              <a:ext uri="{FF2B5EF4-FFF2-40B4-BE49-F238E27FC236}">
                <a16:creationId xmlns:a16="http://schemas.microsoft.com/office/drawing/2014/main" id="{ED1FE90F-C1B3-39B8-B654-3EFDC4D24C5F}"/>
              </a:ext>
            </a:extLst>
          </p:cNvPr>
          <p:cNvGraphicFramePr>
            <a:graphicFrameLocks noChangeAspect="1"/>
          </p:cNvGraphicFramePr>
          <p:nvPr/>
        </p:nvGraphicFramePr>
        <p:xfrm>
          <a:off x="5064125" y="5302251"/>
          <a:ext cx="427038" cy="555625"/>
        </p:xfrm>
        <a:graphic>
          <a:graphicData uri="http://schemas.openxmlformats.org/presentationml/2006/ole">
            <mc:AlternateContent xmlns:mc="http://schemas.openxmlformats.org/markup-compatibility/2006">
              <mc:Choice xmlns:v="urn:schemas-microsoft-com:vml" Requires="v">
                <p:oleObj name="Equation" r:id="rId73" imgW="126780" imgH="164814" progId="Equation.DSMT4">
                  <p:embed/>
                </p:oleObj>
              </mc:Choice>
              <mc:Fallback>
                <p:oleObj name="Equation" r:id="rId73" imgW="126780" imgH="164814" progId="Equation.DSMT4">
                  <p:embed/>
                  <p:pic>
                    <p:nvPicPr>
                      <p:cNvPr id="40" name="Object 37">
                        <a:extLst>
                          <a:ext uri="{FF2B5EF4-FFF2-40B4-BE49-F238E27FC236}">
                            <a16:creationId xmlns:a16="http://schemas.microsoft.com/office/drawing/2014/main" id="{ED1FE90F-C1B3-39B8-B654-3EFDC4D24C5F}"/>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064125" y="5302251"/>
                        <a:ext cx="427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38">
            <a:extLst>
              <a:ext uri="{FF2B5EF4-FFF2-40B4-BE49-F238E27FC236}">
                <a16:creationId xmlns:a16="http://schemas.microsoft.com/office/drawing/2014/main" id="{B8FBEF48-3543-A010-3FE1-91C31EBC16A0}"/>
              </a:ext>
            </a:extLst>
          </p:cNvPr>
          <p:cNvGraphicFramePr>
            <a:graphicFrameLocks noChangeAspect="1"/>
          </p:cNvGraphicFramePr>
          <p:nvPr/>
        </p:nvGraphicFramePr>
        <p:xfrm>
          <a:off x="5091114" y="5973764"/>
          <a:ext cx="384175" cy="598487"/>
        </p:xfrm>
        <a:graphic>
          <a:graphicData uri="http://schemas.openxmlformats.org/presentationml/2006/ole">
            <mc:AlternateContent xmlns:mc="http://schemas.openxmlformats.org/markup-compatibility/2006">
              <mc:Choice xmlns:v="urn:schemas-microsoft-com:vml" Requires="v">
                <p:oleObj name="Equation" r:id="rId75" imgW="114102" imgH="177492" progId="Equation.DSMT4">
                  <p:embed/>
                </p:oleObj>
              </mc:Choice>
              <mc:Fallback>
                <p:oleObj name="Equation" r:id="rId75" imgW="114102" imgH="177492" progId="Equation.DSMT4">
                  <p:embed/>
                  <p:pic>
                    <p:nvPicPr>
                      <p:cNvPr id="41" name="Object 38">
                        <a:extLst>
                          <a:ext uri="{FF2B5EF4-FFF2-40B4-BE49-F238E27FC236}">
                            <a16:creationId xmlns:a16="http://schemas.microsoft.com/office/drawing/2014/main" id="{B8FBEF48-3543-A010-3FE1-91C31EBC16A0}"/>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5091114" y="5973764"/>
                        <a:ext cx="38417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TextBox 41">
            <a:extLst>
              <a:ext uri="{FF2B5EF4-FFF2-40B4-BE49-F238E27FC236}">
                <a16:creationId xmlns:a16="http://schemas.microsoft.com/office/drawing/2014/main" id="{9F18BD7F-8810-6B67-1C78-E506909D7A5B}"/>
              </a:ext>
            </a:extLst>
          </p:cNvPr>
          <p:cNvSpPr txBox="1">
            <a:spLocks noChangeArrowheads="1"/>
          </p:cNvSpPr>
          <p:nvPr/>
        </p:nvSpPr>
        <p:spPr bwMode="auto">
          <a:xfrm>
            <a:off x="1738313" y="3608388"/>
            <a:ext cx="27051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The “ONES” digit</a:t>
            </a:r>
          </a:p>
          <a:p>
            <a:pPr eaLnBrk="1" hangingPunct="1">
              <a:spcBef>
                <a:spcPct val="0"/>
              </a:spcBef>
              <a:buClrTx/>
              <a:buSzTx/>
              <a:buFontTx/>
              <a:buNone/>
            </a:pPr>
            <a:r>
              <a:rPr lang="en-CA" altLang="en-US" sz="1900" b="1">
                <a:solidFill>
                  <a:srgbClr val="FF0000"/>
                </a:solidFill>
              </a:rPr>
              <a:t>is used to fill in the </a:t>
            </a:r>
            <a:br>
              <a:rPr lang="en-CA" altLang="en-US" sz="1900" b="1">
                <a:solidFill>
                  <a:srgbClr val="FF0000"/>
                </a:solidFill>
              </a:rPr>
            </a:br>
            <a:r>
              <a:rPr lang="en-CA" altLang="en-US" sz="1900" b="1">
                <a:solidFill>
                  <a:srgbClr val="FF0000"/>
                </a:solidFill>
              </a:rPr>
              <a:t>plot</a:t>
            </a:r>
          </a:p>
        </p:txBody>
      </p:sp>
      <p:graphicFrame>
        <p:nvGraphicFramePr>
          <p:cNvPr id="43" name="Object 39">
            <a:extLst>
              <a:ext uri="{FF2B5EF4-FFF2-40B4-BE49-F238E27FC236}">
                <a16:creationId xmlns:a16="http://schemas.microsoft.com/office/drawing/2014/main" id="{0C98496F-4F12-E565-9911-5D4CD44A6970}"/>
              </a:ext>
            </a:extLst>
          </p:cNvPr>
          <p:cNvGraphicFramePr>
            <a:graphicFrameLocks noChangeAspect="1"/>
          </p:cNvGraphicFramePr>
          <p:nvPr/>
        </p:nvGraphicFramePr>
        <p:xfrm>
          <a:off x="1952625" y="1857375"/>
          <a:ext cx="266700" cy="374650"/>
        </p:xfrm>
        <a:graphic>
          <a:graphicData uri="http://schemas.openxmlformats.org/presentationml/2006/ole">
            <mc:AlternateContent xmlns:mc="http://schemas.openxmlformats.org/markup-compatibility/2006">
              <mc:Choice xmlns:v="urn:schemas-microsoft-com:vml" Requires="v">
                <p:oleObj name="Equation" r:id="rId77" imgW="126725" imgH="177415" progId="Equation.DSMT4">
                  <p:embed/>
                </p:oleObj>
              </mc:Choice>
              <mc:Fallback>
                <p:oleObj name="Equation" r:id="rId77" imgW="126725" imgH="177415" progId="Equation.DSMT4">
                  <p:embed/>
                  <p:pic>
                    <p:nvPicPr>
                      <p:cNvPr id="43" name="Object 39">
                        <a:extLst>
                          <a:ext uri="{FF2B5EF4-FFF2-40B4-BE49-F238E27FC236}">
                            <a16:creationId xmlns:a16="http://schemas.microsoft.com/office/drawing/2014/main" id="{0C98496F-4F12-E565-9911-5D4CD44A6970}"/>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952625" y="1857375"/>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Box 46">
            <a:extLst>
              <a:ext uri="{FF2B5EF4-FFF2-40B4-BE49-F238E27FC236}">
                <a16:creationId xmlns:a16="http://schemas.microsoft.com/office/drawing/2014/main" id="{17FDFCE9-643E-36C3-C6BB-77558C8648E8}"/>
              </a:ext>
            </a:extLst>
          </p:cNvPr>
          <p:cNvSpPr txBox="1">
            <a:spLocks noChangeArrowheads="1"/>
          </p:cNvSpPr>
          <p:nvPr/>
        </p:nvSpPr>
        <p:spPr bwMode="auto">
          <a:xfrm>
            <a:off x="1738313" y="4714876"/>
            <a:ext cx="260191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The smaller digit</a:t>
            </a:r>
          </a:p>
          <a:p>
            <a:pPr eaLnBrk="1" hangingPunct="1">
              <a:spcBef>
                <a:spcPct val="0"/>
              </a:spcBef>
              <a:buClrTx/>
              <a:buSzTx/>
              <a:buFontTx/>
              <a:buNone/>
            </a:pPr>
            <a:r>
              <a:rPr lang="en-CA" altLang="en-US" sz="1900" b="1">
                <a:solidFill>
                  <a:srgbClr val="FF0000"/>
                </a:solidFill>
              </a:rPr>
              <a:t>on the left and the</a:t>
            </a:r>
          </a:p>
          <a:p>
            <a:pPr eaLnBrk="1" hangingPunct="1">
              <a:spcBef>
                <a:spcPct val="0"/>
              </a:spcBef>
              <a:buClrTx/>
              <a:buSzTx/>
              <a:buFontTx/>
              <a:buNone/>
            </a:pPr>
            <a:r>
              <a:rPr lang="en-CA" altLang="en-US" sz="1900" b="1">
                <a:solidFill>
                  <a:srgbClr val="FF0000"/>
                </a:solidFill>
              </a:rPr>
              <a:t>bigger on the right</a:t>
            </a:r>
          </a:p>
        </p:txBody>
      </p:sp>
      <p:graphicFrame>
        <p:nvGraphicFramePr>
          <p:cNvPr id="48" name="Object 40">
            <a:extLst>
              <a:ext uri="{FF2B5EF4-FFF2-40B4-BE49-F238E27FC236}">
                <a16:creationId xmlns:a16="http://schemas.microsoft.com/office/drawing/2014/main" id="{9669CBA2-D250-E52A-8AD6-7E43D26D1311}"/>
              </a:ext>
            </a:extLst>
          </p:cNvPr>
          <p:cNvGraphicFramePr>
            <a:graphicFrameLocks noChangeAspect="1"/>
          </p:cNvGraphicFramePr>
          <p:nvPr/>
        </p:nvGraphicFramePr>
        <p:xfrm>
          <a:off x="5422900" y="3357563"/>
          <a:ext cx="266700" cy="374650"/>
        </p:xfrm>
        <a:graphic>
          <a:graphicData uri="http://schemas.openxmlformats.org/presentationml/2006/ole">
            <mc:AlternateContent xmlns:mc="http://schemas.openxmlformats.org/markup-compatibility/2006">
              <mc:Choice xmlns:v="urn:schemas-microsoft-com:vml" Requires="v">
                <p:oleObj name="Equation" r:id="rId79" imgW="126725" imgH="177415" progId="Equation.DSMT4">
                  <p:embed/>
                </p:oleObj>
              </mc:Choice>
              <mc:Fallback>
                <p:oleObj name="Equation" r:id="rId79" imgW="126725" imgH="177415" progId="Equation.DSMT4">
                  <p:embed/>
                  <p:pic>
                    <p:nvPicPr>
                      <p:cNvPr id="48" name="Object 40">
                        <a:extLst>
                          <a:ext uri="{FF2B5EF4-FFF2-40B4-BE49-F238E27FC236}">
                            <a16:creationId xmlns:a16="http://schemas.microsoft.com/office/drawing/2014/main" id="{9669CBA2-D250-E52A-8AD6-7E43D26D1311}"/>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422900" y="3357563"/>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41">
            <a:extLst>
              <a:ext uri="{FF2B5EF4-FFF2-40B4-BE49-F238E27FC236}">
                <a16:creationId xmlns:a16="http://schemas.microsoft.com/office/drawing/2014/main" id="{844B02AA-6DAA-1EDE-5AFF-79FB17157321}"/>
              </a:ext>
            </a:extLst>
          </p:cNvPr>
          <p:cNvGraphicFramePr>
            <a:graphicFrameLocks noChangeAspect="1"/>
          </p:cNvGraphicFramePr>
          <p:nvPr/>
        </p:nvGraphicFramePr>
        <p:xfrm>
          <a:off x="2524126" y="1857375"/>
          <a:ext cx="239713" cy="374650"/>
        </p:xfrm>
        <a:graphic>
          <a:graphicData uri="http://schemas.openxmlformats.org/presentationml/2006/ole">
            <mc:AlternateContent xmlns:mc="http://schemas.openxmlformats.org/markup-compatibility/2006">
              <mc:Choice xmlns:v="urn:schemas-microsoft-com:vml" Requires="v">
                <p:oleObj name="Equation" r:id="rId80" imgW="114102" imgH="177492" progId="Equation.DSMT4">
                  <p:embed/>
                </p:oleObj>
              </mc:Choice>
              <mc:Fallback>
                <p:oleObj name="Equation" r:id="rId80" imgW="114102" imgH="177492" progId="Equation.DSMT4">
                  <p:embed/>
                  <p:pic>
                    <p:nvPicPr>
                      <p:cNvPr id="51" name="Object 41">
                        <a:extLst>
                          <a:ext uri="{FF2B5EF4-FFF2-40B4-BE49-F238E27FC236}">
                            <a16:creationId xmlns:a16="http://schemas.microsoft.com/office/drawing/2014/main" id="{844B02AA-6DAA-1EDE-5AFF-79FB17157321}"/>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524126" y="1857375"/>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42">
            <a:extLst>
              <a:ext uri="{FF2B5EF4-FFF2-40B4-BE49-F238E27FC236}">
                <a16:creationId xmlns:a16="http://schemas.microsoft.com/office/drawing/2014/main" id="{0876B975-7C1C-45CA-CD36-4808A460D627}"/>
              </a:ext>
            </a:extLst>
          </p:cNvPr>
          <p:cNvGraphicFramePr>
            <a:graphicFrameLocks noChangeAspect="1"/>
          </p:cNvGraphicFramePr>
          <p:nvPr/>
        </p:nvGraphicFramePr>
        <p:xfrm>
          <a:off x="5403851" y="4643438"/>
          <a:ext cx="239713" cy="374650"/>
        </p:xfrm>
        <a:graphic>
          <a:graphicData uri="http://schemas.openxmlformats.org/presentationml/2006/ole">
            <mc:AlternateContent xmlns:mc="http://schemas.openxmlformats.org/markup-compatibility/2006">
              <mc:Choice xmlns:v="urn:schemas-microsoft-com:vml" Requires="v">
                <p:oleObj name="Equation" r:id="rId82" imgW="114102" imgH="177492" progId="Equation.DSMT4">
                  <p:embed/>
                </p:oleObj>
              </mc:Choice>
              <mc:Fallback>
                <p:oleObj name="Equation" r:id="rId82" imgW="114102" imgH="177492" progId="Equation.DSMT4">
                  <p:embed/>
                  <p:pic>
                    <p:nvPicPr>
                      <p:cNvPr id="52" name="Object 42">
                        <a:extLst>
                          <a:ext uri="{FF2B5EF4-FFF2-40B4-BE49-F238E27FC236}">
                            <a16:creationId xmlns:a16="http://schemas.microsoft.com/office/drawing/2014/main" id="{0876B975-7C1C-45CA-CD36-4808A460D627}"/>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403851" y="4643438"/>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43">
            <a:extLst>
              <a:ext uri="{FF2B5EF4-FFF2-40B4-BE49-F238E27FC236}">
                <a16:creationId xmlns:a16="http://schemas.microsoft.com/office/drawing/2014/main" id="{B8A92B3F-C21A-8E79-4845-561F04EC8DAA}"/>
              </a:ext>
            </a:extLst>
          </p:cNvPr>
          <p:cNvGraphicFramePr>
            <a:graphicFrameLocks noChangeAspect="1"/>
          </p:cNvGraphicFramePr>
          <p:nvPr/>
        </p:nvGraphicFramePr>
        <p:xfrm>
          <a:off x="3024188" y="1857375"/>
          <a:ext cx="266700" cy="349250"/>
        </p:xfrm>
        <a:graphic>
          <a:graphicData uri="http://schemas.openxmlformats.org/presentationml/2006/ole">
            <mc:AlternateContent xmlns:mc="http://schemas.openxmlformats.org/markup-compatibility/2006">
              <mc:Choice xmlns:v="urn:schemas-microsoft-com:vml" Requires="v">
                <p:oleObj name="Equation" r:id="rId84" imgW="126780" imgH="164814" progId="Equation.DSMT4">
                  <p:embed/>
                </p:oleObj>
              </mc:Choice>
              <mc:Fallback>
                <p:oleObj name="Equation" r:id="rId84" imgW="126780" imgH="164814" progId="Equation.DSMT4">
                  <p:embed/>
                  <p:pic>
                    <p:nvPicPr>
                      <p:cNvPr id="53" name="Object 43">
                        <a:extLst>
                          <a:ext uri="{FF2B5EF4-FFF2-40B4-BE49-F238E27FC236}">
                            <a16:creationId xmlns:a16="http://schemas.microsoft.com/office/drawing/2014/main" id="{B8A92B3F-C21A-8E79-4845-561F04EC8DAA}"/>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024188" y="1857375"/>
                        <a:ext cx="2667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44">
            <a:extLst>
              <a:ext uri="{FF2B5EF4-FFF2-40B4-BE49-F238E27FC236}">
                <a16:creationId xmlns:a16="http://schemas.microsoft.com/office/drawing/2014/main" id="{393171D3-59B5-35F6-63BD-D993820983C7}"/>
              </a:ext>
            </a:extLst>
          </p:cNvPr>
          <p:cNvGraphicFramePr>
            <a:graphicFrameLocks noChangeAspect="1"/>
          </p:cNvGraphicFramePr>
          <p:nvPr/>
        </p:nvGraphicFramePr>
        <p:xfrm>
          <a:off x="5403850" y="4000501"/>
          <a:ext cx="266700" cy="347663"/>
        </p:xfrm>
        <a:graphic>
          <a:graphicData uri="http://schemas.openxmlformats.org/presentationml/2006/ole">
            <mc:AlternateContent xmlns:mc="http://schemas.openxmlformats.org/markup-compatibility/2006">
              <mc:Choice xmlns:v="urn:schemas-microsoft-com:vml" Requires="v">
                <p:oleObj name="Equation" r:id="rId86" imgW="126780" imgH="164814" progId="Equation.DSMT4">
                  <p:embed/>
                </p:oleObj>
              </mc:Choice>
              <mc:Fallback>
                <p:oleObj name="Equation" r:id="rId86" imgW="126780" imgH="164814" progId="Equation.DSMT4">
                  <p:embed/>
                  <p:pic>
                    <p:nvPicPr>
                      <p:cNvPr id="54" name="Object 44">
                        <a:extLst>
                          <a:ext uri="{FF2B5EF4-FFF2-40B4-BE49-F238E27FC236}">
                            <a16:creationId xmlns:a16="http://schemas.microsoft.com/office/drawing/2014/main" id="{393171D3-59B5-35F6-63BD-D993820983C7}"/>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5403850" y="4000501"/>
                        <a:ext cx="2667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45">
            <a:extLst>
              <a:ext uri="{FF2B5EF4-FFF2-40B4-BE49-F238E27FC236}">
                <a16:creationId xmlns:a16="http://schemas.microsoft.com/office/drawing/2014/main" id="{505712FB-D6E3-356E-F2FC-D3D4A6A26B03}"/>
              </a:ext>
            </a:extLst>
          </p:cNvPr>
          <p:cNvGraphicFramePr>
            <a:graphicFrameLocks noChangeAspect="1"/>
          </p:cNvGraphicFramePr>
          <p:nvPr/>
        </p:nvGraphicFramePr>
        <p:xfrm>
          <a:off x="3595688" y="1857375"/>
          <a:ext cx="266700" cy="349250"/>
        </p:xfrm>
        <a:graphic>
          <a:graphicData uri="http://schemas.openxmlformats.org/presentationml/2006/ole">
            <mc:AlternateContent xmlns:mc="http://schemas.openxmlformats.org/markup-compatibility/2006">
              <mc:Choice xmlns:v="urn:schemas-microsoft-com:vml" Requires="v">
                <p:oleObj name="Equation" r:id="rId88" imgW="126780" imgH="164814" progId="Equation.DSMT4">
                  <p:embed/>
                </p:oleObj>
              </mc:Choice>
              <mc:Fallback>
                <p:oleObj name="Equation" r:id="rId88" imgW="126780" imgH="164814" progId="Equation.DSMT4">
                  <p:embed/>
                  <p:pic>
                    <p:nvPicPr>
                      <p:cNvPr id="55" name="Object 45">
                        <a:extLst>
                          <a:ext uri="{FF2B5EF4-FFF2-40B4-BE49-F238E27FC236}">
                            <a16:creationId xmlns:a16="http://schemas.microsoft.com/office/drawing/2014/main" id="{505712FB-D6E3-356E-F2FC-D3D4A6A26B03}"/>
                          </a:ext>
                        </a:extLst>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595688" y="1857375"/>
                        <a:ext cx="2667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46">
            <a:extLst>
              <a:ext uri="{FF2B5EF4-FFF2-40B4-BE49-F238E27FC236}">
                <a16:creationId xmlns:a16="http://schemas.microsoft.com/office/drawing/2014/main" id="{D445A592-D0A0-C78F-167E-DB2220F907CB}"/>
              </a:ext>
            </a:extLst>
          </p:cNvPr>
          <p:cNvGraphicFramePr>
            <a:graphicFrameLocks noChangeAspect="1"/>
          </p:cNvGraphicFramePr>
          <p:nvPr/>
        </p:nvGraphicFramePr>
        <p:xfrm>
          <a:off x="5403851" y="4643438"/>
          <a:ext cx="506413" cy="374650"/>
        </p:xfrm>
        <a:graphic>
          <a:graphicData uri="http://schemas.openxmlformats.org/presentationml/2006/ole">
            <mc:AlternateContent xmlns:mc="http://schemas.openxmlformats.org/markup-compatibility/2006">
              <mc:Choice xmlns:v="urn:schemas-microsoft-com:vml" Requires="v">
                <p:oleObj name="Equation" r:id="rId89" imgW="241091" imgH="177646" progId="Equation.DSMT4">
                  <p:embed/>
                </p:oleObj>
              </mc:Choice>
              <mc:Fallback>
                <p:oleObj name="Equation" r:id="rId89" imgW="241091" imgH="177646" progId="Equation.DSMT4">
                  <p:embed/>
                  <p:pic>
                    <p:nvPicPr>
                      <p:cNvPr id="56" name="Object 46">
                        <a:extLst>
                          <a:ext uri="{FF2B5EF4-FFF2-40B4-BE49-F238E27FC236}">
                            <a16:creationId xmlns:a16="http://schemas.microsoft.com/office/drawing/2014/main" id="{D445A592-D0A0-C78F-167E-DB2220F907CB}"/>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5403851" y="4643438"/>
                        <a:ext cx="5064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47">
            <a:extLst>
              <a:ext uri="{FF2B5EF4-FFF2-40B4-BE49-F238E27FC236}">
                <a16:creationId xmlns:a16="http://schemas.microsoft.com/office/drawing/2014/main" id="{CC41409D-E746-73CF-FFB5-D84AE3E9BBF4}"/>
              </a:ext>
            </a:extLst>
          </p:cNvPr>
          <p:cNvGraphicFramePr>
            <a:graphicFrameLocks noChangeAspect="1"/>
          </p:cNvGraphicFramePr>
          <p:nvPr/>
        </p:nvGraphicFramePr>
        <p:xfrm>
          <a:off x="4108451" y="1857375"/>
          <a:ext cx="239713" cy="376238"/>
        </p:xfrm>
        <a:graphic>
          <a:graphicData uri="http://schemas.openxmlformats.org/presentationml/2006/ole">
            <mc:AlternateContent xmlns:mc="http://schemas.openxmlformats.org/markup-compatibility/2006">
              <mc:Choice xmlns:v="urn:schemas-microsoft-com:vml" Requires="v">
                <p:oleObj name="Equation" r:id="rId91" imgW="114102" imgH="177492" progId="Equation.DSMT4">
                  <p:embed/>
                </p:oleObj>
              </mc:Choice>
              <mc:Fallback>
                <p:oleObj name="Equation" r:id="rId91" imgW="114102" imgH="177492" progId="Equation.DSMT4">
                  <p:embed/>
                  <p:pic>
                    <p:nvPicPr>
                      <p:cNvPr id="57" name="Object 47">
                        <a:extLst>
                          <a:ext uri="{FF2B5EF4-FFF2-40B4-BE49-F238E27FC236}">
                            <a16:creationId xmlns:a16="http://schemas.microsoft.com/office/drawing/2014/main" id="{CC41409D-E746-73CF-FFB5-D84AE3E9BBF4}"/>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108451" y="1857375"/>
                        <a:ext cx="239713"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48">
            <a:extLst>
              <a:ext uri="{FF2B5EF4-FFF2-40B4-BE49-F238E27FC236}">
                <a16:creationId xmlns:a16="http://schemas.microsoft.com/office/drawing/2014/main" id="{CFE995F3-7E3E-D3D9-0BD2-180AD0E22F5E}"/>
              </a:ext>
            </a:extLst>
          </p:cNvPr>
          <p:cNvGraphicFramePr>
            <a:graphicFrameLocks noChangeAspect="1"/>
          </p:cNvGraphicFramePr>
          <p:nvPr/>
        </p:nvGraphicFramePr>
        <p:xfrm>
          <a:off x="5664201" y="3357563"/>
          <a:ext cx="239713" cy="374650"/>
        </p:xfrm>
        <a:graphic>
          <a:graphicData uri="http://schemas.openxmlformats.org/presentationml/2006/ole">
            <mc:AlternateContent xmlns:mc="http://schemas.openxmlformats.org/markup-compatibility/2006">
              <mc:Choice xmlns:v="urn:schemas-microsoft-com:vml" Requires="v">
                <p:oleObj name="Equation" r:id="rId93" imgW="114102" imgH="177492" progId="Equation.DSMT4">
                  <p:embed/>
                </p:oleObj>
              </mc:Choice>
              <mc:Fallback>
                <p:oleObj name="Equation" r:id="rId93" imgW="114102" imgH="177492" progId="Equation.DSMT4">
                  <p:embed/>
                  <p:pic>
                    <p:nvPicPr>
                      <p:cNvPr id="58" name="Object 48">
                        <a:extLst>
                          <a:ext uri="{FF2B5EF4-FFF2-40B4-BE49-F238E27FC236}">
                            <a16:creationId xmlns:a16="http://schemas.microsoft.com/office/drawing/2014/main" id="{CFE995F3-7E3E-D3D9-0BD2-180AD0E22F5E}"/>
                          </a:ext>
                        </a:extLst>
                      </p:cNvPr>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5664201" y="3357563"/>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49">
            <a:extLst>
              <a:ext uri="{FF2B5EF4-FFF2-40B4-BE49-F238E27FC236}">
                <a16:creationId xmlns:a16="http://schemas.microsoft.com/office/drawing/2014/main" id="{26236BB0-BB9B-6835-F539-988569F1041B}"/>
              </a:ext>
            </a:extLst>
          </p:cNvPr>
          <p:cNvGraphicFramePr>
            <a:graphicFrameLocks noChangeAspect="1"/>
          </p:cNvGraphicFramePr>
          <p:nvPr/>
        </p:nvGraphicFramePr>
        <p:xfrm>
          <a:off x="4641850" y="1863725"/>
          <a:ext cx="266700" cy="350838"/>
        </p:xfrm>
        <a:graphic>
          <a:graphicData uri="http://schemas.openxmlformats.org/presentationml/2006/ole">
            <mc:AlternateContent xmlns:mc="http://schemas.openxmlformats.org/markup-compatibility/2006">
              <mc:Choice xmlns:v="urn:schemas-microsoft-com:vml" Requires="v">
                <p:oleObj name="Equation" r:id="rId95" imgW="126780" imgH="164814" progId="Equation.DSMT4">
                  <p:embed/>
                </p:oleObj>
              </mc:Choice>
              <mc:Fallback>
                <p:oleObj name="Equation" r:id="rId95" imgW="126780" imgH="164814" progId="Equation.DSMT4">
                  <p:embed/>
                  <p:pic>
                    <p:nvPicPr>
                      <p:cNvPr id="59" name="Object 49">
                        <a:extLst>
                          <a:ext uri="{FF2B5EF4-FFF2-40B4-BE49-F238E27FC236}">
                            <a16:creationId xmlns:a16="http://schemas.microsoft.com/office/drawing/2014/main" id="{26236BB0-BB9B-6835-F539-988569F1041B}"/>
                          </a:ext>
                        </a:extLst>
                      </p:cNvPr>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641850" y="1863725"/>
                        <a:ext cx="2667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50">
            <a:extLst>
              <a:ext uri="{FF2B5EF4-FFF2-40B4-BE49-F238E27FC236}">
                <a16:creationId xmlns:a16="http://schemas.microsoft.com/office/drawing/2014/main" id="{560E79A3-2FB0-55AF-951C-98058170E629}"/>
              </a:ext>
            </a:extLst>
          </p:cNvPr>
          <p:cNvGraphicFramePr>
            <a:graphicFrameLocks noChangeAspect="1"/>
          </p:cNvGraphicFramePr>
          <p:nvPr/>
        </p:nvGraphicFramePr>
        <p:xfrm>
          <a:off x="5422900" y="5432426"/>
          <a:ext cx="266700" cy="347663"/>
        </p:xfrm>
        <a:graphic>
          <a:graphicData uri="http://schemas.openxmlformats.org/presentationml/2006/ole">
            <mc:AlternateContent xmlns:mc="http://schemas.openxmlformats.org/markup-compatibility/2006">
              <mc:Choice xmlns:v="urn:schemas-microsoft-com:vml" Requires="v">
                <p:oleObj name="Equation" r:id="rId97" imgW="126780" imgH="164814" progId="Equation.DSMT4">
                  <p:embed/>
                </p:oleObj>
              </mc:Choice>
              <mc:Fallback>
                <p:oleObj name="Equation" r:id="rId97" imgW="126780" imgH="164814" progId="Equation.DSMT4">
                  <p:embed/>
                  <p:pic>
                    <p:nvPicPr>
                      <p:cNvPr id="60" name="Object 50">
                        <a:extLst>
                          <a:ext uri="{FF2B5EF4-FFF2-40B4-BE49-F238E27FC236}">
                            <a16:creationId xmlns:a16="http://schemas.microsoft.com/office/drawing/2014/main" id="{560E79A3-2FB0-55AF-951C-98058170E629}"/>
                          </a:ext>
                        </a:extLst>
                      </p:cNvPr>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5422900" y="5432426"/>
                        <a:ext cx="2667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51">
            <a:extLst>
              <a:ext uri="{FF2B5EF4-FFF2-40B4-BE49-F238E27FC236}">
                <a16:creationId xmlns:a16="http://schemas.microsoft.com/office/drawing/2014/main" id="{40D952CC-A443-94B9-4BE8-F44D6A115736}"/>
              </a:ext>
            </a:extLst>
          </p:cNvPr>
          <p:cNvGraphicFramePr>
            <a:graphicFrameLocks noChangeAspect="1"/>
          </p:cNvGraphicFramePr>
          <p:nvPr/>
        </p:nvGraphicFramePr>
        <p:xfrm>
          <a:off x="5149851" y="1862139"/>
          <a:ext cx="239713" cy="376237"/>
        </p:xfrm>
        <a:graphic>
          <a:graphicData uri="http://schemas.openxmlformats.org/presentationml/2006/ole">
            <mc:AlternateContent xmlns:mc="http://schemas.openxmlformats.org/markup-compatibility/2006">
              <mc:Choice xmlns:v="urn:schemas-microsoft-com:vml" Requires="v">
                <p:oleObj name="Equation" r:id="rId99" imgW="114102" imgH="177492" progId="Equation.DSMT4">
                  <p:embed/>
                </p:oleObj>
              </mc:Choice>
              <mc:Fallback>
                <p:oleObj name="Equation" r:id="rId99" imgW="114102" imgH="177492" progId="Equation.DSMT4">
                  <p:embed/>
                  <p:pic>
                    <p:nvPicPr>
                      <p:cNvPr id="62" name="Object 51">
                        <a:extLst>
                          <a:ext uri="{FF2B5EF4-FFF2-40B4-BE49-F238E27FC236}">
                            <a16:creationId xmlns:a16="http://schemas.microsoft.com/office/drawing/2014/main" id="{40D952CC-A443-94B9-4BE8-F44D6A115736}"/>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149851" y="1862139"/>
                        <a:ext cx="239713"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52">
            <a:extLst>
              <a:ext uri="{FF2B5EF4-FFF2-40B4-BE49-F238E27FC236}">
                <a16:creationId xmlns:a16="http://schemas.microsoft.com/office/drawing/2014/main" id="{39E29D5C-EE4C-8055-699A-2A428DB9FCDE}"/>
              </a:ext>
            </a:extLst>
          </p:cNvPr>
          <p:cNvGraphicFramePr>
            <a:graphicFrameLocks noChangeAspect="1"/>
          </p:cNvGraphicFramePr>
          <p:nvPr/>
        </p:nvGraphicFramePr>
        <p:xfrm>
          <a:off x="5937251" y="3362325"/>
          <a:ext cx="239713" cy="374650"/>
        </p:xfrm>
        <a:graphic>
          <a:graphicData uri="http://schemas.openxmlformats.org/presentationml/2006/ole">
            <mc:AlternateContent xmlns:mc="http://schemas.openxmlformats.org/markup-compatibility/2006">
              <mc:Choice xmlns:v="urn:schemas-microsoft-com:vml" Requires="v">
                <p:oleObj name="Equation" r:id="rId100" imgW="114102" imgH="177492" progId="Equation.DSMT4">
                  <p:embed/>
                </p:oleObj>
              </mc:Choice>
              <mc:Fallback>
                <p:oleObj name="Equation" r:id="rId100" imgW="114102" imgH="177492" progId="Equation.DSMT4">
                  <p:embed/>
                  <p:pic>
                    <p:nvPicPr>
                      <p:cNvPr id="63" name="Object 52">
                        <a:extLst>
                          <a:ext uri="{FF2B5EF4-FFF2-40B4-BE49-F238E27FC236}">
                            <a16:creationId xmlns:a16="http://schemas.microsoft.com/office/drawing/2014/main" id="{39E29D5C-EE4C-8055-699A-2A428DB9FCDE}"/>
                          </a:ext>
                        </a:extLst>
                      </p:cNvPr>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5937251" y="3362325"/>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53">
            <a:extLst>
              <a:ext uri="{FF2B5EF4-FFF2-40B4-BE49-F238E27FC236}">
                <a16:creationId xmlns:a16="http://schemas.microsoft.com/office/drawing/2014/main" id="{BDB06FB0-9995-3EAE-3183-940AD6C2F0D8}"/>
              </a:ext>
            </a:extLst>
          </p:cNvPr>
          <p:cNvGraphicFramePr>
            <a:graphicFrameLocks noChangeAspect="1"/>
          </p:cNvGraphicFramePr>
          <p:nvPr/>
        </p:nvGraphicFramePr>
        <p:xfrm>
          <a:off x="5708650" y="1868489"/>
          <a:ext cx="266700" cy="350837"/>
        </p:xfrm>
        <a:graphic>
          <a:graphicData uri="http://schemas.openxmlformats.org/presentationml/2006/ole">
            <mc:AlternateContent xmlns:mc="http://schemas.openxmlformats.org/markup-compatibility/2006">
              <mc:Choice xmlns:v="urn:schemas-microsoft-com:vml" Requires="v">
                <p:oleObj name="Equation" r:id="rId101" imgW="126780" imgH="164814" progId="Equation.DSMT4">
                  <p:embed/>
                </p:oleObj>
              </mc:Choice>
              <mc:Fallback>
                <p:oleObj name="Equation" r:id="rId101" imgW="126780" imgH="164814" progId="Equation.DSMT4">
                  <p:embed/>
                  <p:pic>
                    <p:nvPicPr>
                      <p:cNvPr id="64" name="Object 53">
                        <a:extLst>
                          <a:ext uri="{FF2B5EF4-FFF2-40B4-BE49-F238E27FC236}">
                            <a16:creationId xmlns:a16="http://schemas.microsoft.com/office/drawing/2014/main" id="{BDB06FB0-9995-3EAE-3183-940AD6C2F0D8}"/>
                          </a:ext>
                        </a:extLst>
                      </p:cNvPr>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5708650" y="1868489"/>
                        <a:ext cx="26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54">
            <a:extLst>
              <a:ext uri="{FF2B5EF4-FFF2-40B4-BE49-F238E27FC236}">
                <a16:creationId xmlns:a16="http://schemas.microsoft.com/office/drawing/2014/main" id="{2752A98F-D31F-89CA-C5D6-59E4146446BD}"/>
              </a:ext>
            </a:extLst>
          </p:cNvPr>
          <p:cNvGraphicFramePr>
            <a:graphicFrameLocks noChangeAspect="1"/>
          </p:cNvGraphicFramePr>
          <p:nvPr/>
        </p:nvGraphicFramePr>
        <p:xfrm>
          <a:off x="5622925" y="3990976"/>
          <a:ext cx="266700" cy="347663"/>
        </p:xfrm>
        <a:graphic>
          <a:graphicData uri="http://schemas.openxmlformats.org/presentationml/2006/ole">
            <mc:AlternateContent xmlns:mc="http://schemas.openxmlformats.org/markup-compatibility/2006">
              <mc:Choice xmlns:v="urn:schemas-microsoft-com:vml" Requires="v">
                <p:oleObj name="Equation" r:id="rId102" imgW="126780" imgH="164814" progId="Equation.DSMT4">
                  <p:embed/>
                </p:oleObj>
              </mc:Choice>
              <mc:Fallback>
                <p:oleObj name="Equation" r:id="rId102" imgW="126780" imgH="164814" progId="Equation.DSMT4">
                  <p:embed/>
                  <p:pic>
                    <p:nvPicPr>
                      <p:cNvPr id="65" name="Object 54">
                        <a:extLst>
                          <a:ext uri="{FF2B5EF4-FFF2-40B4-BE49-F238E27FC236}">
                            <a16:creationId xmlns:a16="http://schemas.microsoft.com/office/drawing/2014/main" id="{2752A98F-D31F-89CA-C5D6-59E4146446BD}"/>
                          </a:ext>
                        </a:extLst>
                      </p:cNvPr>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5622925" y="3990976"/>
                        <a:ext cx="2667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55">
            <a:extLst>
              <a:ext uri="{FF2B5EF4-FFF2-40B4-BE49-F238E27FC236}">
                <a16:creationId xmlns:a16="http://schemas.microsoft.com/office/drawing/2014/main" id="{9A4D100D-31A8-53E6-8FB6-C97CBD9A7D3B}"/>
              </a:ext>
            </a:extLst>
          </p:cNvPr>
          <p:cNvGraphicFramePr>
            <a:graphicFrameLocks noChangeAspect="1"/>
          </p:cNvGraphicFramePr>
          <p:nvPr/>
        </p:nvGraphicFramePr>
        <p:xfrm>
          <a:off x="6249988" y="1860551"/>
          <a:ext cx="239712" cy="377825"/>
        </p:xfrm>
        <a:graphic>
          <a:graphicData uri="http://schemas.openxmlformats.org/presentationml/2006/ole">
            <mc:AlternateContent xmlns:mc="http://schemas.openxmlformats.org/markup-compatibility/2006">
              <mc:Choice xmlns:v="urn:schemas-microsoft-com:vml" Requires="v">
                <p:oleObj name="Equation" r:id="rId104" imgW="114102" imgH="177492" progId="Equation.DSMT4">
                  <p:embed/>
                </p:oleObj>
              </mc:Choice>
              <mc:Fallback>
                <p:oleObj name="Equation" r:id="rId104" imgW="114102" imgH="177492" progId="Equation.DSMT4">
                  <p:embed/>
                  <p:pic>
                    <p:nvPicPr>
                      <p:cNvPr id="66" name="Object 55">
                        <a:extLst>
                          <a:ext uri="{FF2B5EF4-FFF2-40B4-BE49-F238E27FC236}">
                            <a16:creationId xmlns:a16="http://schemas.microsoft.com/office/drawing/2014/main" id="{9A4D100D-31A8-53E6-8FB6-C97CBD9A7D3B}"/>
                          </a:ext>
                        </a:extLst>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6249988" y="1860551"/>
                        <a:ext cx="239712"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56">
            <a:extLst>
              <a:ext uri="{FF2B5EF4-FFF2-40B4-BE49-F238E27FC236}">
                <a16:creationId xmlns:a16="http://schemas.microsoft.com/office/drawing/2014/main" id="{838F50DF-9575-DEC5-94A3-0123A73CF4A3}"/>
              </a:ext>
            </a:extLst>
          </p:cNvPr>
          <p:cNvGraphicFramePr>
            <a:graphicFrameLocks noChangeAspect="1"/>
          </p:cNvGraphicFramePr>
          <p:nvPr/>
        </p:nvGraphicFramePr>
        <p:xfrm>
          <a:off x="5935663" y="4010025"/>
          <a:ext cx="239712" cy="374650"/>
        </p:xfrm>
        <a:graphic>
          <a:graphicData uri="http://schemas.openxmlformats.org/presentationml/2006/ole">
            <mc:AlternateContent xmlns:mc="http://schemas.openxmlformats.org/markup-compatibility/2006">
              <mc:Choice xmlns:v="urn:schemas-microsoft-com:vml" Requires="v">
                <p:oleObj name="Equation" r:id="rId106" imgW="114102" imgH="177492" progId="Equation.DSMT4">
                  <p:embed/>
                </p:oleObj>
              </mc:Choice>
              <mc:Fallback>
                <p:oleObj name="Equation" r:id="rId106" imgW="114102" imgH="177492" progId="Equation.DSMT4">
                  <p:embed/>
                  <p:pic>
                    <p:nvPicPr>
                      <p:cNvPr id="67" name="Object 56">
                        <a:extLst>
                          <a:ext uri="{FF2B5EF4-FFF2-40B4-BE49-F238E27FC236}">
                            <a16:creationId xmlns:a16="http://schemas.microsoft.com/office/drawing/2014/main" id="{838F50DF-9575-DEC5-94A3-0123A73CF4A3}"/>
                          </a:ext>
                        </a:extLst>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35663" y="4010025"/>
                        <a:ext cx="2397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57">
            <a:extLst>
              <a:ext uri="{FF2B5EF4-FFF2-40B4-BE49-F238E27FC236}">
                <a16:creationId xmlns:a16="http://schemas.microsoft.com/office/drawing/2014/main" id="{4DBD0647-1668-699D-635F-896E2B755B37}"/>
              </a:ext>
            </a:extLst>
          </p:cNvPr>
          <p:cNvGraphicFramePr>
            <a:graphicFrameLocks noChangeAspect="1"/>
          </p:cNvGraphicFramePr>
          <p:nvPr/>
        </p:nvGraphicFramePr>
        <p:xfrm>
          <a:off x="6788150" y="1858964"/>
          <a:ext cx="266700" cy="350837"/>
        </p:xfrm>
        <a:graphic>
          <a:graphicData uri="http://schemas.openxmlformats.org/presentationml/2006/ole">
            <mc:AlternateContent xmlns:mc="http://schemas.openxmlformats.org/markup-compatibility/2006">
              <mc:Choice xmlns:v="urn:schemas-microsoft-com:vml" Requires="v">
                <p:oleObj name="Equation" r:id="rId108" imgW="126780" imgH="164814" progId="Equation.DSMT4">
                  <p:embed/>
                </p:oleObj>
              </mc:Choice>
              <mc:Fallback>
                <p:oleObj name="Equation" r:id="rId108" imgW="126780" imgH="164814" progId="Equation.DSMT4">
                  <p:embed/>
                  <p:pic>
                    <p:nvPicPr>
                      <p:cNvPr id="68" name="Object 57">
                        <a:extLst>
                          <a:ext uri="{FF2B5EF4-FFF2-40B4-BE49-F238E27FC236}">
                            <a16:creationId xmlns:a16="http://schemas.microsoft.com/office/drawing/2014/main" id="{4DBD0647-1668-699D-635F-896E2B755B37}"/>
                          </a:ext>
                        </a:extLst>
                      </p:cNvPr>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788150" y="1858964"/>
                        <a:ext cx="26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58">
            <a:extLst>
              <a:ext uri="{FF2B5EF4-FFF2-40B4-BE49-F238E27FC236}">
                <a16:creationId xmlns:a16="http://schemas.microsoft.com/office/drawing/2014/main" id="{DE5E26AE-0A30-7009-37CD-E3CEBEDF74C3}"/>
              </a:ext>
            </a:extLst>
          </p:cNvPr>
          <p:cNvGraphicFramePr>
            <a:graphicFrameLocks noChangeAspect="1"/>
          </p:cNvGraphicFramePr>
          <p:nvPr/>
        </p:nvGraphicFramePr>
        <p:xfrm>
          <a:off x="5927726" y="4645026"/>
          <a:ext cx="265113" cy="347663"/>
        </p:xfrm>
        <a:graphic>
          <a:graphicData uri="http://schemas.openxmlformats.org/presentationml/2006/ole">
            <mc:AlternateContent xmlns:mc="http://schemas.openxmlformats.org/markup-compatibility/2006">
              <mc:Choice xmlns:v="urn:schemas-microsoft-com:vml" Requires="v">
                <p:oleObj name="Equation" r:id="rId109" imgW="126780" imgH="164814" progId="Equation.DSMT4">
                  <p:embed/>
                </p:oleObj>
              </mc:Choice>
              <mc:Fallback>
                <p:oleObj name="Equation" r:id="rId109" imgW="126780" imgH="164814" progId="Equation.DSMT4">
                  <p:embed/>
                  <p:pic>
                    <p:nvPicPr>
                      <p:cNvPr id="69" name="Object 58">
                        <a:extLst>
                          <a:ext uri="{FF2B5EF4-FFF2-40B4-BE49-F238E27FC236}">
                            <a16:creationId xmlns:a16="http://schemas.microsoft.com/office/drawing/2014/main" id="{DE5E26AE-0A30-7009-37CD-E3CEBEDF74C3}"/>
                          </a:ext>
                        </a:extLst>
                      </p:cNvPr>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5927726" y="4645026"/>
                        <a:ext cx="265113"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59">
            <a:extLst>
              <a:ext uri="{FF2B5EF4-FFF2-40B4-BE49-F238E27FC236}">
                <a16:creationId xmlns:a16="http://schemas.microsoft.com/office/drawing/2014/main" id="{66796F15-C35B-A005-D3EF-7B098CC054EE}"/>
              </a:ext>
            </a:extLst>
          </p:cNvPr>
          <p:cNvGraphicFramePr>
            <a:graphicFrameLocks noChangeAspect="1"/>
          </p:cNvGraphicFramePr>
          <p:nvPr/>
        </p:nvGraphicFramePr>
        <p:xfrm>
          <a:off x="7316788" y="1851026"/>
          <a:ext cx="239712" cy="377825"/>
        </p:xfrm>
        <a:graphic>
          <a:graphicData uri="http://schemas.openxmlformats.org/presentationml/2006/ole">
            <mc:AlternateContent xmlns:mc="http://schemas.openxmlformats.org/markup-compatibility/2006">
              <mc:Choice xmlns:v="urn:schemas-microsoft-com:vml" Requires="v">
                <p:oleObj name="Equation" r:id="rId111" imgW="114102" imgH="177492" progId="Equation.DSMT4">
                  <p:embed/>
                </p:oleObj>
              </mc:Choice>
              <mc:Fallback>
                <p:oleObj name="Equation" r:id="rId111" imgW="114102" imgH="177492" progId="Equation.DSMT4">
                  <p:embed/>
                  <p:pic>
                    <p:nvPicPr>
                      <p:cNvPr id="70" name="Object 59">
                        <a:extLst>
                          <a:ext uri="{FF2B5EF4-FFF2-40B4-BE49-F238E27FC236}">
                            <a16:creationId xmlns:a16="http://schemas.microsoft.com/office/drawing/2014/main" id="{66796F15-C35B-A005-D3EF-7B098CC054EE}"/>
                          </a:ext>
                        </a:extLst>
                      </p:cNvPr>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7316788" y="1851026"/>
                        <a:ext cx="239712"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60">
            <a:extLst>
              <a:ext uri="{FF2B5EF4-FFF2-40B4-BE49-F238E27FC236}">
                <a16:creationId xmlns:a16="http://schemas.microsoft.com/office/drawing/2014/main" id="{0194DCE5-5269-51F2-DE8E-7597C2CD3A23}"/>
              </a:ext>
            </a:extLst>
          </p:cNvPr>
          <p:cNvGraphicFramePr>
            <a:graphicFrameLocks noChangeAspect="1"/>
          </p:cNvGraphicFramePr>
          <p:nvPr/>
        </p:nvGraphicFramePr>
        <p:xfrm>
          <a:off x="6249988" y="4000500"/>
          <a:ext cx="239712" cy="374650"/>
        </p:xfrm>
        <a:graphic>
          <a:graphicData uri="http://schemas.openxmlformats.org/presentationml/2006/ole">
            <mc:AlternateContent xmlns:mc="http://schemas.openxmlformats.org/markup-compatibility/2006">
              <mc:Choice xmlns:v="urn:schemas-microsoft-com:vml" Requires="v">
                <p:oleObj name="Equation" r:id="rId113" imgW="114102" imgH="177492" progId="Equation.DSMT4">
                  <p:embed/>
                </p:oleObj>
              </mc:Choice>
              <mc:Fallback>
                <p:oleObj name="Equation" r:id="rId113" imgW="114102" imgH="177492" progId="Equation.DSMT4">
                  <p:embed/>
                  <p:pic>
                    <p:nvPicPr>
                      <p:cNvPr id="71" name="Object 60">
                        <a:extLst>
                          <a:ext uri="{FF2B5EF4-FFF2-40B4-BE49-F238E27FC236}">
                            <a16:creationId xmlns:a16="http://schemas.microsoft.com/office/drawing/2014/main" id="{0194DCE5-5269-51F2-DE8E-7597C2CD3A23}"/>
                          </a:ext>
                        </a:extLst>
                      </p:cNvPr>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6249988" y="4000500"/>
                        <a:ext cx="2397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 name="Object 61">
            <a:extLst>
              <a:ext uri="{FF2B5EF4-FFF2-40B4-BE49-F238E27FC236}">
                <a16:creationId xmlns:a16="http://schemas.microsoft.com/office/drawing/2014/main" id="{B95E79B4-D101-AD7C-5B83-3A1E1A53F8E5}"/>
              </a:ext>
            </a:extLst>
          </p:cNvPr>
          <p:cNvGraphicFramePr>
            <a:graphicFrameLocks noChangeAspect="1"/>
          </p:cNvGraphicFramePr>
          <p:nvPr/>
        </p:nvGraphicFramePr>
        <p:xfrm>
          <a:off x="7880351" y="1862138"/>
          <a:ext cx="239713" cy="374650"/>
        </p:xfrm>
        <a:graphic>
          <a:graphicData uri="http://schemas.openxmlformats.org/presentationml/2006/ole">
            <mc:AlternateContent xmlns:mc="http://schemas.openxmlformats.org/markup-compatibility/2006">
              <mc:Choice xmlns:v="urn:schemas-microsoft-com:vml" Requires="v">
                <p:oleObj name="Equation" r:id="rId115" imgW="114102" imgH="177492" progId="Equation.DSMT4">
                  <p:embed/>
                </p:oleObj>
              </mc:Choice>
              <mc:Fallback>
                <p:oleObj name="Equation" r:id="rId115" imgW="114102" imgH="177492" progId="Equation.DSMT4">
                  <p:embed/>
                  <p:pic>
                    <p:nvPicPr>
                      <p:cNvPr id="74" name="Object 61">
                        <a:extLst>
                          <a:ext uri="{FF2B5EF4-FFF2-40B4-BE49-F238E27FC236}">
                            <a16:creationId xmlns:a16="http://schemas.microsoft.com/office/drawing/2014/main" id="{B95E79B4-D101-AD7C-5B83-3A1E1A53F8E5}"/>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7880351" y="1862138"/>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 name="Object 62">
            <a:extLst>
              <a:ext uri="{FF2B5EF4-FFF2-40B4-BE49-F238E27FC236}">
                <a16:creationId xmlns:a16="http://schemas.microsoft.com/office/drawing/2014/main" id="{8755768D-C666-7C48-C9BE-595CAD1864B4}"/>
              </a:ext>
            </a:extLst>
          </p:cNvPr>
          <p:cNvGraphicFramePr>
            <a:graphicFrameLocks noChangeAspect="1"/>
          </p:cNvGraphicFramePr>
          <p:nvPr/>
        </p:nvGraphicFramePr>
        <p:xfrm>
          <a:off x="5653088" y="3992563"/>
          <a:ext cx="1014412" cy="374650"/>
        </p:xfrm>
        <a:graphic>
          <a:graphicData uri="http://schemas.openxmlformats.org/presentationml/2006/ole">
            <mc:AlternateContent xmlns:mc="http://schemas.openxmlformats.org/markup-compatibility/2006">
              <mc:Choice xmlns:v="urn:schemas-microsoft-com:vml" Requires="v">
                <p:oleObj name="Equation" r:id="rId116" imgW="482181" imgH="177646" progId="Equation.DSMT4">
                  <p:embed/>
                </p:oleObj>
              </mc:Choice>
              <mc:Fallback>
                <p:oleObj name="Equation" r:id="rId116" imgW="482181" imgH="177646" progId="Equation.DSMT4">
                  <p:embed/>
                  <p:pic>
                    <p:nvPicPr>
                      <p:cNvPr id="75" name="Object 62">
                        <a:extLst>
                          <a:ext uri="{FF2B5EF4-FFF2-40B4-BE49-F238E27FC236}">
                            <a16:creationId xmlns:a16="http://schemas.microsoft.com/office/drawing/2014/main" id="{8755768D-C666-7C48-C9BE-595CAD1864B4}"/>
                          </a:ext>
                        </a:extLst>
                      </p:cNvPr>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5653088" y="3992563"/>
                        <a:ext cx="10144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63">
            <a:extLst>
              <a:ext uri="{FF2B5EF4-FFF2-40B4-BE49-F238E27FC236}">
                <a16:creationId xmlns:a16="http://schemas.microsoft.com/office/drawing/2014/main" id="{E92C8B9B-661B-F657-57BD-6157DB23076A}"/>
              </a:ext>
            </a:extLst>
          </p:cNvPr>
          <p:cNvGraphicFramePr>
            <a:graphicFrameLocks noChangeAspect="1"/>
          </p:cNvGraphicFramePr>
          <p:nvPr/>
        </p:nvGraphicFramePr>
        <p:xfrm>
          <a:off x="8383588" y="1852613"/>
          <a:ext cx="266700" cy="374650"/>
        </p:xfrm>
        <a:graphic>
          <a:graphicData uri="http://schemas.openxmlformats.org/presentationml/2006/ole">
            <mc:AlternateContent xmlns:mc="http://schemas.openxmlformats.org/markup-compatibility/2006">
              <mc:Choice xmlns:v="urn:schemas-microsoft-com:vml" Requires="v">
                <p:oleObj name="Equation" r:id="rId118" imgW="126725" imgH="177415" progId="Equation.DSMT4">
                  <p:embed/>
                </p:oleObj>
              </mc:Choice>
              <mc:Fallback>
                <p:oleObj name="Equation" r:id="rId118" imgW="126725" imgH="177415" progId="Equation.DSMT4">
                  <p:embed/>
                  <p:pic>
                    <p:nvPicPr>
                      <p:cNvPr id="76" name="Object 63">
                        <a:extLst>
                          <a:ext uri="{FF2B5EF4-FFF2-40B4-BE49-F238E27FC236}">
                            <a16:creationId xmlns:a16="http://schemas.microsoft.com/office/drawing/2014/main" id="{E92C8B9B-661B-F657-57BD-6157DB23076A}"/>
                          </a:ext>
                        </a:extLst>
                      </p:cNvPr>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8383588" y="1852613"/>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 name="Object 64">
            <a:extLst>
              <a:ext uri="{FF2B5EF4-FFF2-40B4-BE49-F238E27FC236}">
                <a16:creationId xmlns:a16="http://schemas.microsoft.com/office/drawing/2014/main" id="{05E2DC76-8F77-D7B3-E034-E616B32A8955}"/>
              </a:ext>
            </a:extLst>
          </p:cNvPr>
          <p:cNvGraphicFramePr>
            <a:graphicFrameLocks noChangeAspect="1"/>
          </p:cNvGraphicFramePr>
          <p:nvPr/>
        </p:nvGraphicFramePr>
        <p:xfrm>
          <a:off x="5643563" y="3997325"/>
          <a:ext cx="1255712" cy="374650"/>
        </p:xfrm>
        <a:graphic>
          <a:graphicData uri="http://schemas.openxmlformats.org/presentationml/2006/ole">
            <mc:AlternateContent xmlns:mc="http://schemas.openxmlformats.org/markup-compatibility/2006">
              <mc:Choice xmlns:v="urn:schemas-microsoft-com:vml" Requires="v">
                <p:oleObj name="Equation" r:id="rId120" imgW="596641" imgH="177723" progId="Equation.DSMT4">
                  <p:embed/>
                </p:oleObj>
              </mc:Choice>
              <mc:Fallback>
                <p:oleObj name="Equation" r:id="rId120" imgW="596641" imgH="177723" progId="Equation.DSMT4">
                  <p:embed/>
                  <p:pic>
                    <p:nvPicPr>
                      <p:cNvPr id="77" name="Object 64">
                        <a:extLst>
                          <a:ext uri="{FF2B5EF4-FFF2-40B4-BE49-F238E27FC236}">
                            <a16:creationId xmlns:a16="http://schemas.microsoft.com/office/drawing/2014/main" id="{05E2DC76-8F77-D7B3-E034-E616B32A8955}"/>
                          </a:ext>
                        </a:extLst>
                      </p:cNvPr>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643563" y="3997325"/>
                        <a:ext cx="12557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 name="Object 65">
            <a:extLst>
              <a:ext uri="{FF2B5EF4-FFF2-40B4-BE49-F238E27FC236}">
                <a16:creationId xmlns:a16="http://schemas.microsoft.com/office/drawing/2014/main" id="{B4872D3F-866F-6CA6-E56F-8655EE28EFBC}"/>
              </a:ext>
            </a:extLst>
          </p:cNvPr>
          <p:cNvGraphicFramePr>
            <a:graphicFrameLocks noChangeAspect="1"/>
          </p:cNvGraphicFramePr>
          <p:nvPr/>
        </p:nvGraphicFramePr>
        <p:xfrm>
          <a:off x="8990014" y="1868489"/>
          <a:ext cx="185737" cy="350837"/>
        </p:xfrm>
        <a:graphic>
          <a:graphicData uri="http://schemas.openxmlformats.org/presentationml/2006/ole">
            <mc:AlternateContent xmlns:mc="http://schemas.openxmlformats.org/markup-compatibility/2006">
              <mc:Choice xmlns:v="urn:schemas-microsoft-com:vml" Requires="v">
                <p:oleObj name="Equation" r:id="rId122" imgW="88707" imgH="164742" progId="Equation.DSMT4">
                  <p:embed/>
                </p:oleObj>
              </mc:Choice>
              <mc:Fallback>
                <p:oleObj name="Equation" r:id="rId122" imgW="88707" imgH="164742" progId="Equation.DSMT4">
                  <p:embed/>
                  <p:pic>
                    <p:nvPicPr>
                      <p:cNvPr id="78" name="Object 65">
                        <a:extLst>
                          <a:ext uri="{FF2B5EF4-FFF2-40B4-BE49-F238E27FC236}">
                            <a16:creationId xmlns:a16="http://schemas.microsoft.com/office/drawing/2014/main" id="{B4872D3F-866F-6CA6-E56F-8655EE28EFBC}"/>
                          </a:ext>
                        </a:extLst>
                      </p:cNvPr>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8990014" y="1868489"/>
                        <a:ext cx="18573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 name="Object 66">
            <a:extLst>
              <a:ext uri="{FF2B5EF4-FFF2-40B4-BE49-F238E27FC236}">
                <a16:creationId xmlns:a16="http://schemas.microsoft.com/office/drawing/2014/main" id="{6BA27BCE-480B-C5FF-B52B-23FC3FA1C98B}"/>
              </a:ext>
            </a:extLst>
          </p:cNvPr>
          <p:cNvGraphicFramePr>
            <a:graphicFrameLocks noChangeAspect="1"/>
          </p:cNvGraphicFramePr>
          <p:nvPr/>
        </p:nvGraphicFramePr>
        <p:xfrm>
          <a:off x="5478463" y="5429251"/>
          <a:ext cx="476250" cy="347663"/>
        </p:xfrm>
        <a:graphic>
          <a:graphicData uri="http://schemas.openxmlformats.org/presentationml/2006/ole">
            <mc:AlternateContent xmlns:mc="http://schemas.openxmlformats.org/markup-compatibility/2006">
              <mc:Choice xmlns:v="urn:schemas-microsoft-com:vml" Requires="v">
                <p:oleObj name="Equation" r:id="rId124" imgW="228501" imgH="165028" progId="Equation.DSMT4">
                  <p:embed/>
                </p:oleObj>
              </mc:Choice>
              <mc:Fallback>
                <p:oleObj name="Equation" r:id="rId124" imgW="228501" imgH="165028" progId="Equation.DSMT4">
                  <p:embed/>
                  <p:pic>
                    <p:nvPicPr>
                      <p:cNvPr id="79" name="Object 66">
                        <a:extLst>
                          <a:ext uri="{FF2B5EF4-FFF2-40B4-BE49-F238E27FC236}">
                            <a16:creationId xmlns:a16="http://schemas.microsoft.com/office/drawing/2014/main" id="{6BA27BCE-480B-C5FF-B52B-23FC3FA1C98B}"/>
                          </a:ext>
                        </a:extLst>
                      </p:cNvPr>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5478463" y="5429251"/>
                        <a:ext cx="4762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 name="Object 67">
            <a:extLst>
              <a:ext uri="{FF2B5EF4-FFF2-40B4-BE49-F238E27FC236}">
                <a16:creationId xmlns:a16="http://schemas.microsoft.com/office/drawing/2014/main" id="{181AB0A3-5B9E-F590-F64E-DA10F2A39C4B}"/>
              </a:ext>
            </a:extLst>
          </p:cNvPr>
          <p:cNvGraphicFramePr>
            <a:graphicFrameLocks noChangeAspect="1"/>
          </p:cNvGraphicFramePr>
          <p:nvPr/>
        </p:nvGraphicFramePr>
        <p:xfrm>
          <a:off x="9455151" y="1851026"/>
          <a:ext cx="239713" cy="377825"/>
        </p:xfrm>
        <a:graphic>
          <a:graphicData uri="http://schemas.openxmlformats.org/presentationml/2006/ole">
            <mc:AlternateContent xmlns:mc="http://schemas.openxmlformats.org/markup-compatibility/2006">
              <mc:Choice xmlns:v="urn:schemas-microsoft-com:vml" Requires="v">
                <p:oleObj name="Equation" r:id="rId126" imgW="114102" imgH="177492" progId="Equation.DSMT4">
                  <p:embed/>
                </p:oleObj>
              </mc:Choice>
              <mc:Fallback>
                <p:oleObj name="Equation" r:id="rId126" imgW="114102" imgH="177492" progId="Equation.DSMT4">
                  <p:embed/>
                  <p:pic>
                    <p:nvPicPr>
                      <p:cNvPr id="80" name="Object 67">
                        <a:extLst>
                          <a:ext uri="{FF2B5EF4-FFF2-40B4-BE49-F238E27FC236}">
                            <a16:creationId xmlns:a16="http://schemas.microsoft.com/office/drawing/2014/main" id="{181AB0A3-5B9E-F590-F64E-DA10F2A39C4B}"/>
                          </a:ext>
                        </a:extLst>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9455151" y="1851026"/>
                        <a:ext cx="239713"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68">
            <a:extLst>
              <a:ext uri="{FF2B5EF4-FFF2-40B4-BE49-F238E27FC236}">
                <a16:creationId xmlns:a16="http://schemas.microsoft.com/office/drawing/2014/main" id="{D4505EA3-23F5-28C1-DC12-C935312AFBE7}"/>
              </a:ext>
            </a:extLst>
          </p:cNvPr>
          <p:cNvGraphicFramePr>
            <a:graphicFrameLocks noChangeAspect="1"/>
          </p:cNvGraphicFramePr>
          <p:nvPr/>
        </p:nvGraphicFramePr>
        <p:xfrm>
          <a:off x="6186489" y="4637088"/>
          <a:ext cx="238125" cy="374650"/>
        </p:xfrm>
        <a:graphic>
          <a:graphicData uri="http://schemas.openxmlformats.org/presentationml/2006/ole">
            <mc:AlternateContent xmlns:mc="http://schemas.openxmlformats.org/markup-compatibility/2006">
              <mc:Choice xmlns:v="urn:schemas-microsoft-com:vml" Requires="v">
                <p:oleObj name="Equation" r:id="rId127" imgW="114102" imgH="177492" progId="Equation.DSMT4">
                  <p:embed/>
                </p:oleObj>
              </mc:Choice>
              <mc:Fallback>
                <p:oleObj name="Equation" r:id="rId127" imgW="114102" imgH="177492" progId="Equation.DSMT4">
                  <p:embed/>
                  <p:pic>
                    <p:nvPicPr>
                      <p:cNvPr id="81" name="Object 68">
                        <a:extLst>
                          <a:ext uri="{FF2B5EF4-FFF2-40B4-BE49-F238E27FC236}">
                            <a16:creationId xmlns:a16="http://schemas.microsoft.com/office/drawing/2014/main" id="{D4505EA3-23F5-28C1-DC12-C935312AFBE7}"/>
                          </a:ext>
                        </a:extLst>
                      </p:cNvPr>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6186489" y="4637088"/>
                        <a:ext cx="2381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 name="Object 69">
            <a:extLst>
              <a:ext uri="{FF2B5EF4-FFF2-40B4-BE49-F238E27FC236}">
                <a16:creationId xmlns:a16="http://schemas.microsoft.com/office/drawing/2014/main" id="{E6412936-645A-F644-45EF-3C924FA4C464}"/>
              </a:ext>
            </a:extLst>
          </p:cNvPr>
          <p:cNvGraphicFramePr>
            <a:graphicFrameLocks noChangeAspect="1"/>
          </p:cNvGraphicFramePr>
          <p:nvPr/>
        </p:nvGraphicFramePr>
        <p:xfrm>
          <a:off x="10010775" y="1860550"/>
          <a:ext cx="266700" cy="374650"/>
        </p:xfrm>
        <a:graphic>
          <a:graphicData uri="http://schemas.openxmlformats.org/presentationml/2006/ole">
            <mc:AlternateContent xmlns:mc="http://schemas.openxmlformats.org/markup-compatibility/2006">
              <mc:Choice xmlns:v="urn:schemas-microsoft-com:vml" Requires="v">
                <p:oleObj name="Equation" r:id="rId129" imgW="126725" imgH="177415" progId="Equation.DSMT4">
                  <p:embed/>
                </p:oleObj>
              </mc:Choice>
              <mc:Fallback>
                <p:oleObj name="Equation" r:id="rId129" imgW="126725" imgH="177415" progId="Equation.DSMT4">
                  <p:embed/>
                  <p:pic>
                    <p:nvPicPr>
                      <p:cNvPr id="82" name="Object 69">
                        <a:extLst>
                          <a:ext uri="{FF2B5EF4-FFF2-40B4-BE49-F238E27FC236}">
                            <a16:creationId xmlns:a16="http://schemas.microsoft.com/office/drawing/2014/main" id="{E6412936-645A-F644-45EF-3C924FA4C464}"/>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0010775" y="18605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70">
            <a:extLst>
              <a:ext uri="{FF2B5EF4-FFF2-40B4-BE49-F238E27FC236}">
                <a16:creationId xmlns:a16="http://schemas.microsoft.com/office/drawing/2014/main" id="{4E9A0CD6-8BDD-FAC9-CE91-43A97776EAE3}"/>
              </a:ext>
            </a:extLst>
          </p:cNvPr>
          <p:cNvGraphicFramePr>
            <a:graphicFrameLocks noChangeAspect="1"/>
          </p:cNvGraphicFramePr>
          <p:nvPr/>
        </p:nvGraphicFramePr>
        <p:xfrm>
          <a:off x="6419851" y="4627563"/>
          <a:ext cx="265113" cy="374650"/>
        </p:xfrm>
        <a:graphic>
          <a:graphicData uri="http://schemas.openxmlformats.org/presentationml/2006/ole">
            <mc:AlternateContent xmlns:mc="http://schemas.openxmlformats.org/markup-compatibility/2006">
              <mc:Choice xmlns:v="urn:schemas-microsoft-com:vml" Requires="v">
                <p:oleObj name="Equation" r:id="rId130" imgW="126725" imgH="177415" progId="Equation.DSMT4">
                  <p:embed/>
                </p:oleObj>
              </mc:Choice>
              <mc:Fallback>
                <p:oleObj name="Equation" r:id="rId130" imgW="126725" imgH="177415" progId="Equation.DSMT4">
                  <p:embed/>
                  <p:pic>
                    <p:nvPicPr>
                      <p:cNvPr id="83" name="Object 70">
                        <a:extLst>
                          <a:ext uri="{FF2B5EF4-FFF2-40B4-BE49-F238E27FC236}">
                            <a16:creationId xmlns:a16="http://schemas.microsoft.com/office/drawing/2014/main" id="{4E9A0CD6-8BDD-FAC9-CE91-43A97776EAE3}"/>
                          </a:ext>
                        </a:extLst>
                      </p:cNvPr>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6419851" y="4627563"/>
                        <a:ext cx="2651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 name="Object 71">
            <a:extLst>
              <a:ext uri="{FF2B5EF4-FFF2-40B4-BE49-F238E27FC236}">
                <a16:creationId xmlns:a16="http://schemas.microsoft.com/office/drawing/2014/main" id="{01A615F2-F2C6-FFE9-1DA8-8901BD5BD6C0}"/>
              </a:ext>
            </a:extLst>
          </p:cNvPr>
          <p:cNvGraphicFramePr>
            <a:graphicFrameLocks noChangeAspect="1"/>
          </p:cNvGraphicFramePr>
          <p:nvPr/>
        </p:nvGraphicFramePr>
        <p:xfrm>
          <a:off x="1957388" y="2292350"/>
          <a:ext cx="266700" cy="374650"/>
        </p:xfrm>
        <a:graphic>
          <a:graphicData uri="http://schemas.openxmlformats.org/presentationml/2006/ole">
            <mc:AlternateContent xmlns:mc="http://schemas.openxmlformats.org/markup-compatibility/2006">
              <mc:Choice xmlns:v="urn:schemas-microsoft-com:vml" Requires="v">
                <p:oleObj name="Equation" r:id="rId132" imgW="126725" imgH="177415" progId="Equation.DSMT4">
                  <p:embed/>
                </p:oleObj>
              </mc:Choice>
              <mc:Fallback>
                <p:oleObj name="Equation" r:id="rId132" imgW="126725" imgH="177415" progId="Equation.DSMT4">
                  <p:embed/>
                  <p:pic>
                    <p:nvPicPr>
                      <p:cNvPr id="85" name="Object 71">
                        <a:extLst>
                          <a:ext uri="{FF2B5EF4-FFF2-40B4-BE49-F238E27FC236}">
                            <a16:creationId xmlns:a16="http://schemas.microsoft.com/office/drawing/2014/main" id="{01A615F2-F2C6-FFE9-1DA8-8901BD5BD6C0}"/>
                          </a:ext>
                        </a:extLst>
                      </p:cNvPr>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957388" y="22923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 name="Object 72">
            <a:extLst>
              <a:ext uri="{FF2B5EF4-FFF2-40B4-BE49-F238E27FC236}">
                <a16:creationId xmlns:a16="http://schemas.microsoft.com/office/drawing/2014/main" id="{6E270D69-083C-98BE-D0AE-90B102889711}"/>
              </a:ext>
            </a:extLst>
          </p:cNvPr>
          <p:cNvGraphicFramePr>
            <a:graphicFrameLocks noChangeAspect="1"/>
          </p:cNvGraphicFramePr>
          <p:nvPr/>
        </p:nvGraphicFramePr>
        <p:xfrm>
          <a:off x="6667501" y="4646613"/>
          <a:ext cx="265113" cy="374650"/>
        </p:xfrm>
        <a:graphic>
          <a:graphicData uri="http://schemas.openxmlformats.org/presentationml/2006/ole">
            <mc:AlternateContent xmlns:mc="http://schemas.openxmlformats.org/markup-compatibility/2006">
              <mc:Choice xmlns:v="urn:schemas-microsoft-com:vml" Requires="v">
                <p:oleObj name="Equation" r:id="rId133" imgW="126725" imgH="177415" progId="Equation.DSMT4">
                  <p:embed/>
                </p:oleObj>
              </mc:Choice>
              <mc:Fallback>
                <p:oleObj name="Equation" r:id="rId133" imgW="126725" imgH="177415" progId="Equation.DSMT4">
                  <p:embed/>
                  <p:pic>
                    <p:nvPicPr>
                      <p:cNvPr id="86" name="Object 72">
                        <a:extLst>
                          <a:ext uri="{FF2B5EF4-FFF2-40B4-BE49-F238E27FC236}">
                            <a16:creationId xmlns:a16="http://schemas.microsoft.com/office/drawing/2014/main" id="{6E270D69-083C-98BE-D0AE-90B102889711}"/>
                          </a:ext>
                        </a:extLst>
                      </p:cNvPr>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6667501" y="4646613"/>
                        <a:ext cx="2651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 name="Object 73">
            <a:extLst>
              <a:ext uri="{FF2B5EF4-FFF2-40B4-BE49-F238E27FC236}">
                <a16:creationId xmlns:a16="http://schemas.microsoft.com/office/drawing/2014/main" id="{2CDBFB36-0F45-A166-053A-4030F34A0562}"/>
              </a:ext>
            </a:extLst>
          </p:cNvPr>
          <p:cNvGraphicFramePr>
            <a:graphicFrameLocks noChangeAspect="1"/>
          </p:cNvGraphicFramePr>
          <p:nvPr/>
        </p:nvGraphicFramePr>
        <p:xfrm>
          <a:off x="2498726" y="2282825"/>
          <a:ext cx="239713" cy="374650"/>
        </p:xfrm>
        <a:graphic>
          <a:graphicData uri="http://schemas.openxmlformats.org/presentationml/2006/ole">
            <mc:AlternateContent xmlns:mc="http://schemas.openxmlformats.org/markup-compatibility/2006">
              <mc:Choice xmlns:v="urn:schemas-microsoft-com:vml" Requires="v">
                <p:oleObj name="Equation" r:id="rId134" imgW="114102" imgH="177492" progId="Equation.DSMT4">
                  <p:embed/>
                </p:oleObj>
              </mc:Choice>
              <mc:Fallback>
                <p:oleObj name="Equation" r:id="rId134" imgW="114102" imgH="177492" progId="Equation.DSMT4">
                  <p:embed/>
                  <p:pic>
                    <p:nvPicPr>
                      <p:cNvPr id="87" name="Object 73">
                        <a:extLst>
                          <a:ext uri="{FF2B5EF4-FFF2-40B4-BE49-F238E27FC236}">
                            <a16:creationId xmlns:a16="http://schemas.microsoft.com/office/drawing/2014/main" id="{2CDBFB36-0F45-A166-053A-4030F34A0562}"/>
                          </a:ext>
                        </a:extLst>
                      </p:cNvPr>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2498726" y="2282825"/>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 name="Object 74">
            <a:extLst>
              <a:ext uri="{FF2B5EF4-FFF2-40B4-BE49-F238E27FC236}">
                <a16:creationId xmlns:a16="http://schemas.microsoft.com/office/drawing/2014/main" id="{5603041F-ABA9-5BFD-7E64-AEE957053FEA}"/>
              </a:ext>
            </a:extLst>
          </p:cNvPr>
          <p:cNvGraphicFramePr>
            <a:graphicFrameLocks noChangeAspect="1"/>
          </p:cNvGraphicFramePr>
          <p:nvPr/>
        </p:nvGraphicFramePr>
        <p:xfrm>
          <a:off x="5399089" y="4640263"/>
          <a:ext cx="1800225" cy="374650"/>
        </p:xfrm>
        <a:graphic>
          <a:graphicData uri="http://schemas.openxmlformats.org/presentationml/2006/ole">
            <mc:AlternateContent xmlns:mc="http://schemas.openxmlformats.org/markup-compatibility/2006">
              <mc:Choice xmlns:v="urn:schemas-microsoft-com:vml" Requires="v">
                <p:oleObj name="Equation" r:id="rId136" imgW="863225" imgH="177723" progId="Equation.DSMT4">
                  <p:embed/>
                </p:oleObj>
              </mc:Choice>
              <mc:Fallback>
                <p:oleObj name="Equation" r:id="rId136" imgW="863225" imgH="177723" progId="Equation.DSMT4">
                  <p:embed/>
                  <p:pic>
                    <p:nvPicPr>
                      <p:cNvPr id="88" name="Object 74">
                        <a:extLst>
                          <a:ext uri="{FF2B5EF4-FFF2-40B4-BE49-F238E27FC236}">
                            <a16:creationId xmlns:a16="http://schemas.microsoft.com/office/drawing/2014/main" id="{5603041F-ABA9-5BFD-7E64-AEE957053FEA}"/>
                          </a:ext>
                        </a:extLst>
                      </p:cNvPr>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5399089" y="4640263"/>
                        <a:ext cx="18002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 name="Object 75">
            <a:extLst>
              <a:ext uri="{FF2B5EF4-FFF2-40B4-BE49-F238E27FC236}">
                <a16:creationId xmlns:a16="http://schemas.microsoft.com/office/drawing/2014/main" id="{4CD9EDFC-AE4C-0831-9735-D90ED1D44FCD}"/>
              </a:ext>
            </a:extLst>
          </p:cNvPr>
          <p:cNvGraphicFramePr>
            <a:graphicFrameLocks noChangeAspect="1"/>
          </p:cNvGraphicFramePr>
          <p:nvPr/>
        </p:nvGraphicFramePr>
        <p:xfrm>
          <a:off x="3038476" y="2287588"/>
          <a:ext cx="239713" cy="374650"/>
        </p:xfrm>
        <a:graphic>
          <a:graphicData uri="http://schemas.openxmlformats.org/presentationml/2006/ole">
            <mc:AlternateContent xmlns:mc="http://schemas.openxmlformats.org/markup-compatibility/2006">
              <mc:Choice xmlns:v="urn:schemas-microsoft-com:vml" Requires="v">
                <p:oleObj name="Equation" r:id="rId138" imgW="114102" imgH="177492" progId="Equation.DSMT4">
                  <p:embed/>
                </p:oleObj>
              </mc:Choice>
              <mc:Fallback>
                <p:oleObj name="Equation" r:id="rId138" imgW="114102" imgH="177492" progId="Equation.DSMT4">
                  <p:embed/>
                  <p:pic>
                    <p:nvPicPr>
                      <p:cNvPr id="89" name="Object 75">
                        <a:extLst>
                          <a:ext uri="{FF2B5EF4-FFF2-40B4-BE49-F238E27FC236}">
                            <a16:creationId xmlns:a16="http://schemas.microsoft.com/office/drawing/2014/main" id="{4CD9EDFC-AE4C-0831-9735-D90ED1D44FCD}"/>
                          </a:ext>
                        </a:extLst>
                      </p:cNvPr>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3038476" y="2287588"/>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 name="Object 76">
            <a:extLst>
              <a:ext uri="{FF2B5EF4-FFF2-40B4-BE49-F238E27FC236}">
                <a16:creationId xmlns:a16="http://schemas.microsoft.com/office/drawing/2014/main" id="{FFB746D7-5E43-F169-712B-FB805B570692}"/>
              </a:ext>
            </a:extLst>
          </p:cNvPr>
          <p:cNvGraphicFramePr>
            <a:graphicFrameLocks noChangeAspect="1"/>
          </p:cNvGraphicFramePr>
          <p:nvPr/>
        </p:nvGraphicFramePr>
        <p:xfrm>
          <a:off x="6908801" y="4003675"/>
          <a:ext cx="239713" cy="374650"/>
        </p:xfrm>
        <a:graphic>
          <a:graphicData uri="http://schemas.openxmlformats.org/presentationml/2006/ole">
            <mc:AlternateContent xmlns:mc="http://schemas.openxmlformats.org/markup-compatibility/2006">
              <mc:Choice xmlns:v="urn:schemas-microsoft-com:vml" Requires="v">
                <p:oleObj name="Equation" r:id="rId140" imgW="114102" imgH="177492" progId="Equation.DSMT4">
                  <p:embed/>
                </p:oleObj>
              </mc:Choice>
              <mc:Fallback>
                <p:oleObj name="Equation" r:id="rId140" imgW="114102" imgH="177492" progId="Equation.DSMT4">
                  <p:embed/>
                  <p:pic>
                    <p:nvPicPr>
                      <p:cNvPr id="90" name="Object 76">
                        <a:extLst>
                          <a:ext uri="{FF2B5EF4-FFF2-40B4-BE49-F238E27FC236}">
                            <a16:creationId xmlns:a16="http://schemas.microsoft.com/office/drawing/2014/main" id="{FFB746D7-5E43-F169-712B-FB805B570692}"/>
                          </a:ext>
                        </a:extLst>
                      </p:cNvPr>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6908801" y="4003675"/>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 name="Object 77">
            <a:extLst>
              <a:ext uri="{FF2B5EF4-FFF2-40B4-BE49-F238E27FC236}">
                <a16:creationId xmlns:a16="http://schemas.microsoft.com/office/drawing/2014/main" id="{A88615AE-C102-0A36-0A85-04A14C2621C8}"/>
              </a:ext>
            </a:extLst>
          </p:cNvPr>
          <p:cNvGraphicFramePr>
            <a:graphicFrameLocks noChangeAspect="1"/>
          </p:cNvGraphicFramePr>
          <p:nvPr/>
        </p:nvGraphicFramePr>
        <p:xfrm>
          <a:off x="3573463" y="2281238"/>
          <a:ext cx="239712" cy="374650"/>
        </p:xfrm>
        <a:graphic>
          <a:graphicData uri="http://schemas.openxmlformats.org/presentationml/2006/ole">
            <mc:AlternateContent xmlns:mc="http://schemas.openxmlformats.org/markup-compatibility/2006">
              <mc:Choice xmlns:v="urn:schemas-microsoft-com:vml" Requires="v">
                <p:oleObj name="Equation" r:id="rId142" imgW="114102" imgH="177492" progId="Equation.DSMT4">
                  <p:embed/>
                </p:oleObj>
              </mc:Choice>
              <mc:Fallback>
                <p:oleObj name="Equation" r:id="rId142" imgW="114102" imgH="177492" progId="Equation.DSMT4">
                  <p:embed/>
                  <p:pic>
                    <p:nvPicPr>
                      <p:cNvPr id="91" name="Object 77">
                        <a:extLst>
                          <a:ext uri="{FF2B5EF4-FFF2-40B4-BE49-F238E27FC236}">
                            <a16:creationId xmlns:a16="http://schemas.microsoft.com/office/drawing/2014/main" id="{A88615AE-C102-0A36-0A85-04A14C2621C8}"/>
                          </a:ext>
                        </a:extLst>
                      </p:cNvPr>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3573463" y="2281238"/>
                        <a:ext cx="239712"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 name="Object 78">
            <a:extLst>
              <a:ext uri="{FF2B5EF4-FFF2-40B4-BE49-F238E27FC236}">
                <a16:creationId xmlns:a16="http://schemas.microsoft.com/office/drawing/2014/main" id="{674E84F1-7355-7512-6110-E52A1F0787E4}"/>
              </a:ext>
            </a:extLst>
          </p:cNvPr>
          <p:cNvGraphicFramePr>
            <a:graphicFrameLocks noChangeAspect="1"/>
          </p:cNvGraphicFramePr>
          <p:nvPr/>
        </p:nvGraphicFramePr>
        <p:xfrm>
          <a:off x="5416551" y="3357563"/>
          <a:ext cx="1006475" cy="374650"/>
        </p:xfrm>
        <a:graphic>
          <a:graphicData uri="http://schemas.openxmlformats.org/presentationml/2006/ole">
            <mc:AlternateContent xmlns:mc="http://schemas.openxmlformats.org/markup-compatibility/2006">
              <mc:Choice xmlns:v="urn:schemas-microsoft-com:vml" Requires="v">
                <p:oleObj name="Equation" r:id="rId143" imgW="482181" imgH="177646" progId="Equation.DSMT4">
                  <p:embed/>
                </p:oleObj>
              </mc:Choice>
              <mc:Fallback>
                <p:oleObj name="Equation" r:id="rId143" imgW="482181" imgH="177646" progId="Equation.DSMT4">
                  <p:embed/>
                  <p:pic>
                    <p:nvPicPr>
                      <p:cNvPr id="92" name="Object 78">
                        <a:extLst>
                          <a:ext uri="{FF2B5EF4-FFF2-40B4-BE49-F238E27FC236}">
                            <a16:creationId xmlns:a16="http://schemas.microsoft.com/office/drawing/2014/main" id="{674E84F1-7355-7512-6110-E52A1F0787E4}"/>
                          </a:ext>
                        </a:extLst>
                      </p:cNvPr>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5416551" y="3357563"/>
                        <a:ext cx="100647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 name="Object 79">
            <a:extLst>
              <a:ext uri="{FF2B5EF4-FFF2-40B4-BE49-F238E27FC236}">
                <a16:creationId xmlns:a16="http://schemas.microsoft.com/office/drawing/2014/main" id="{C22278F7-FAF8-00CC-8741-E2C7185DB971}"/>
              </a:ext>
            </a:extLst>
          </p:cNvPr>
          <p:cNvGraphicFramePr>
            <a:graphicFrameLocks noChangeAspect="1"/>
          </p:cNvGraphicFramePr>
          <p:nvPr/>
        </p:nvGraphicFramePr>
        <p:xfrm>
          <a:off x="4095750" y="2284413"/>
          <a:ext cx="266700" cy="374650"/>
        </p:xfrm>
        <a:graphic>
          <a:graphicData uri="http://schemas.openxmlformats.org/presentationml/2006/ole">
            <mc:AlternateContent xmlns:mc="http://schemas.openxmlformats.org/markup-compatibility/2006">
              <mc:Choice xmlns:v="urn:schemas-microsoft-com:vml" Requires="v">
                <p:oleObj name="Equation" r:id="rId145" imgW="126725" imgH="177415" progId="Equation.DSMT4">
                  <p:embed/>
                </p:oleObj>
              </mc:Choice>
              <mc:Fallback>
                <p:oleObj name="Equation" r:id="rId145" imgW="126725" imgH="177415" progId="Equation.DSMT4">
                  <p:embed/>
                  <p:pic>
                    <p:nvPicPr>
                      <p:cNvPr id="94" name="Object 79">
                        <a:extLst>
                          <a:ext uri="{FF2B5EF4-FFF2-40B4-BE49-F238E27FC236}">
                            <a16:creationId xmlns:a16="http://schemas.microsoft.com/office/drawing/2014/main" id="{C22278F7-FAF8-00CC-8741-E2C7185DB971}"/>
                          </a:ext>
                        </a:extLst>
                      </p:cNvPr>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4095750" y="2284413"/>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 name="Object 80">
            <a:extLst>
              <a:ext uri="{FF2B5EF4-FFF2-40B4-BE49-F238E27FC236}">
                <a16:creationId xmlns:a16="http://schemas.microsoft.com/office/drawing/2014/main" id="{80359B13-AB30-7B02-1E8D-79F519BAF1E0}"/>
              </a:ext>
            </a:extLst>
          </p:cNvPr>
          <p:cNvGraphicFramePr>
            <a:graphicFrameLocks noChangeAspect="1"/>
          </p:cNvGraphicFramePr>
          <p:nvPr/>
        </p:nvGraphicFramePr>
        <p:xfrm>
          <a:off x="4654551" y="2287588"/>
          <a:ext cx="239713" cy="374650"/>
        </p:xfrm>
        <a:graphic>
          <a:graphicData uri="http://schemas.openxmlformats.org/presentationml/2006/ole">
            <mc:AlternateContent xmlns:mc="http://schemas.openxmlformats.org/markup-compatibility/2006">
              <mc:Choice xmlns:v="urn:schemas-microsoft-com:vml" Requires="v">
                <p:oleObj name="Equation" r:id="rId147" imgW="114102" imgH="177492" progId="Equation.DSMT4">
                  <p:embed/>
                </p:oleObj>
              </mc:Choice>
              <mc:Fallback>
                <p:oleObj name="Equation" r:id="rId147" imgW="114102" imgH="177492" progId="Equation.DSMT4">
                  <p:embed/>
                  <p:pic>
                    <p:nvPicPr>
                      <p:cNvPr id="95" name="Object 80">
                        <a:extLst>
                          <a:ext uri="{FF2B5EF4-FFF2-40B4-BE49-F238E27FC236}">
                            <a16:creationId xmlns:a16="http://schemas.microsoft.com/office/drawing/2014/main" id="{80359B13-AB30-7B02-1E8D-79F519BAF1E0}"/>
                          </a:ext>
                        </a:extLst>
                      </p:cNvPr>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4654551" y="2287588"/>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 name="Object 81">
            <a:extLst>
              <a:ext uri="{FF2B5EF4-FFF2-40B4-BE49-F238E27FC236}">
                <a16:creationId xmlns:a16="http://schemas.microsoft.com/office/drawing/2014/main" id="{AC18D441-0F55-D67F-0095-E8CD469BA4AC}"/>
              </a:ext>
            </a:extLst>
          </p:cNvPr>
          <p:cNvGraphicFramePr>
            <a:graphicFrameLocks noChangeAspect="1"/>
          </p:cNvGraphicFramePr>
          <p:nvPr/>
        </p:nvGraphicFramePr>
        <p:xfrm>
          <a:off x="5146675" y="2290763"/>
          <a:ext cx="266700" cy="374650"/>
        </p:xfrm>
        <a:graphic>
          <a:graphicData uri="http://schemas.openxmlformats.org/presentationml/2006/ole">
            <mc:AlternateContent xmlns:mc="http://schemas.openxmlformats.org/markup-compatibility/2006">
              <mc:Choice xmlns:v="urn:schemas-microsoft-com:vml" Requires="v">
                <p:oleObj name="Equation" r:id="rId149" imgW="126725" imgH="177415" progId="Equation.DSMT4">
                  <p:embed/>
                </p:oleObj>
              </mc:Choice>
              <mc:Fallback>
                <p:oleObj name="Equation" r:id="rId149" imgW="126725" imgH="177415" progId="Equation.DSMT4">
                  <p:embed/>
                  <p:pic>
                    <p:nvPicPr>
                      <p:cNvPr id="96" name="Object 81">
                        <a:extLst>
                          <a:ext uri="{FF2B5EF4-FFF2-40B4-BE49-F238E27FC236}">
                            <a16:creationId xmlns:a16="http://schemas.microsoft.com/office/drawing/2014/main" id="{AC18D441-0F55-D67F-0095-E8CD469BA4AC}"/>
                          </a:ext>
                        </a:extLst>
                      </p:cNvPr>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5146675" y="2290763"/>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 name="Object 82">
            <a:extLst>
              <a:ext uri="{FF2B5EF4-FFF2-40B4-BE49-F238E27FC236}">
                <a16:creationId xmlns:a16="http://schemas.microsoft.com/office/drawing/2014/main" id="{E57A67F1-5DCC-26C7-8F96-ACB9B67F009B}"/>
              </a:ext>
            </a:extLst>
          </p:cNvPr>
          <p:cNvGraphicFramePr>
            <a:graphicFrameLocks noChangeAspect="1"/>
          </p:cNvGraphicFramePr>
          <p:nvPr/>
        </p:nvGraphicFramePr>
        <p:xfrm>
          <a:off x="5722938" y="2282825"/>
          <a:ext cx="266700" cy="374650"/>
        </p:xfrm>
        <a:graphic>
          <a:graphicData uri="http://schemas.openxmlformats.org/presentationml/2006/ole">
            <mc:AlternateContent xmlns:mc="http://schemas.openxmlformats.org/markup-compatibility/2006">
              <mc:Choice xmlns:v="urn:schemas-microsoft-com:vml" Requires="v">
                <p:oleObj name="Equation" r:id="rId151" imgW="126725" imgH="177415" progId="Equation.DSMT4">
                  <p:embed/>
                </p:oleObj>
              </mc:Choice>
              <mc:Fallback>
                <p:oleObj name="Equation" r:id="rId151" imgW="126725" imgH="177415" progId="Equation.DSMT4">
                  <p:embed/>
                  <p:pic>
                    <p:nvPicPr>
                      <p:cNvPr id="97" name="Object 82">
                        <a:extLst>
                          <a:ext uri="{FF2B5EF4-FFF2-40B4-BE49-F238E27FC236}">
                            <a16:creationId xmlns:a16="http://schemas.microsoft.com/office/drawing/2014/main" id="{E57A67F1-5DCC-26C7-8F96-ACB9B67F009B}"/>
                          </a:ext>
                        </a:extLst>
                      </p:cNvPr>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5722938" y="2282825"/>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 name="Object 83">
            <a:extLst>
              <a:ext uri="{FF2B5EF4-FFF2-40B4-BE49-F238E27FC236}">
                <a16:creationId xmlns:a16="http://schemas.microsoft.com/office/drawing/2014/main" id="{A0AC0022-E4E2-78EE-3EFB-F6DBE3C34A77}"/>
              </a:ext>
            </a:extLst>
          </p:cNvPr>
          <p:cNvGraphicFramePr>
            <a:graphicFrameLocks noChangeAspect="1"/>
          </p:cNvGraphicFramePr>
          <p:nvPr/>
        </p:nvGraphicFramePr>
        <p:xfrm>
          <a:off x="6238876" y="2284413"/>
          <a:ext cx="239713" cy="374650"/>
        </p:xfrm>
        <a:graphic>
          <a:graphicData uri="http://schemas.openxmlformats.org/presentationml/2006/ole">
            <mc:AlternateContent xmlns:mc="http://schemas.openxmlformats.org/markup-compatibility/2006">
              <mc:Choice xmlns:v="urn:schemas-microsoft-com:vml" Requires="v">
                <p:oleObj name="Equation" r:id="rId152" imgW="114102" imgH="177492" progId="Equation.DSMT4">
                  <p:embed/>
                </p:oleObj>
              </mc:Choice>
              <mc:Fallback>
                <p:oleObj name="Equation" r:id="rId152" imgW="114102" imgH="177492" progId="Equation.DSMT4">
                  <p:embed/>
                  <p:pic>
                    <p:nvPicPr>
                      <p:cNvPr id="98" name="Object 83">
                        <a:extLst>
                          <a:ext uri="{FF2B5EF4-FFF2-40B4-BE49-F238E27FC236}">
                            <a16:creationId xmlns:a16="http://schemas.microsoft.com/office/drawing/2014/main" id="{A0AC0022-E4E2-78EE-3EFB-F6DBE3C34A77}"/>
                          </a:ext>
                        </a:extLst>
                      </p:cNvPr>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6238876" y="2284413"/>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84">
            <a:extLst>
              <a:ext uri="{FF2B5EF4-FFF2-40B4-BE49-F238E27FC236}">
                <a16:creationId xmlns:a16="http://schemas.microsoft.com/office/drawing/2014/main" id="{74F7BE03-ECF2-65E0-D2BC-2DEBEC26AD43}"/>
              </a:ext>
            </a:extLst>
          </p:cNvPr>
          <p:cNvGraphicFramePr>
            <a:graphicFrameLocks noChangeAspect="1"/>
          </p:cNvGraphicFramePr>
          <p:nvPr/>
        </p:nvGraphicFramePr>
        <p:xfrm>
          <a:off x="6845300" y="2290763"/>
          <a:ext cx="185738" cy="347662"/>
        </p:xfrm>
        <a:graphic>
          <a:graphicData uri="http://schemas.openxmlformats.org/presentationml/2006/ole">
            <mc:AlternateContent xmlns:mc="http://schemas.openxmlformats.org/markup-compatibility/2006">
              <mc:Choice xmlns:v="urn:schemas-microsoft-com:vml" Requires="v">
                <p:oleObj name="Equation" r:id="rId154" imgW="88707" imgH="164742" progId="Equation.DSMT4">
                  <p:embed/>
                </p:oleObj>
              </mc:Choice>
              <mc:Fallback>
                <p:oleObj name="Equation" r:id="rId154" imgW="88707" imgH="164742" progId="Equation.DSMT4">
                  <p:embed/>
                  <p:pic>
                    <p:nvPicPr>
                      <p:cNvPr id="99" name="Object 84">
                        <a:extLst>
                          <a:ext uri="{FF2B5EF4-FFF2-40B4-BE49-F238E27FC236}">
                            <a16:creationId xmlns:a16="http://schemas.microsoft.com/office/drawing/2014/main" id="{74F7BE03-ECF2-65E0-D2BC-2DEBEC26AD43}"/>
                          </a:ext>
                        </a:extLst>
                      </p:cNvPr>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6845300" y="2290763"/>
                        <a:ext cx="185738"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 name="Object 85">
            <a:extLst>
              <a:ext uri="{FF2B5EF4-FFF2-40B4-BE49-F238E27FC236}">
                <a16:creationId xmlns:a16="http://schemas.microsoft.com/office/drawing/2014/main" id="{4E7118C6-DB92-F033-CE52-A179450B6F1C}"/>
              </a:ext>
            </a:extLst>
          </p:cNvPr>
          <p:cNvGraphicFramePr>
            <a:graphicFrameLocks noChangeAspect="1"/>
          </p:cNvGraphicFramePr>
          <p:nvPr/>
        </p:nvGraphicFramePr>
        <p:xfrm>
          <a:off x="7308851" y="2284413"/>
          <a:ext cx="238125" cy="374650"/>
        </p:xfrm>
        <a:graphic>
          <a:graphicData uri="http://schemas.openxmlformats.org/presentationml/2006/ole">
            <mc:AlternateContent xmlns:mc="http://schemas.openxmlformats.org/markup-compatibility/2006">
              <mc:Choice xmlns:v="urn:schemas-microsoft-com:vml" Requires="v">
                <p:oleObj name="Equation" r:id="rId156" imgW="114102" imgH="177492" progId="Equation.DSMT4">
                  <p:embed/>
                </p:oleObj>
              </mc:Choice>
              <mc:Fallback>
                <p:oleObj name="Equation" r:id="rId156" imgW="114102" imgH="177492" progId="Equation.DSMT4">
                  <p:embed/>
                  <p:pic>
                    <p:nvPicPr>
                      <p:cNvPr id="100" name="Object 85">
                        <a:extLst>
                          <a:ext uri="{FF2B5EF4-FFF2-40B4-BE49-F238E27FC236}">
                            <a16:creationId xmlns:a16="http://schemas.microsoft.com/office/drawing/2014/main" id="{4E7118C6-DB92-F033-CE52-A179450B6F1C}"/>
                          </a:ext>
                        </a:extLst>
                      </p:cNvPr>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7308851" y="2284413"/>
                        <a:ext cx="2381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86">
            <a:extLst>
              <a:ext uri="{FF2B5EF4-FFF2-40B4-BE49-F238E27FC236}">
                <a16:creationId xmlns:a16="http://schemas.microsoft.com/office/drawing/2014/main" id="{32DB40D5-1D02-D4D7-09FC-3FBA35A10047}"/>
              </a:ext>
            </a:extLst>
          </p:cNvPr>
          <p:cNvGraphicFramePr>
            <a:graphicFrameLocks noChangeAspect="1"/>
          </p:cNvGraphicFramePr>
          <p:nvPr/>
        </p:nvGraphicFramePr>
        <p:xfrm>
          <a:off x="7904164" y="2300288"/>
          <a:ext cx="185737" cy="347662"/>
        </p:xfrm>
        <a:graphic>
          <a:graphicData uri="http://schemas.openxmlformats.org/presentationml/2006/ole">
            <mc:AlternateContent xmlns:mc="http://schemas.openxmlformats.org/markup-compatibility/2006">
              <mc:Choice xmlns:v="urn:schemas-microsoft-com:vml" Requires="v">
                <p:oleObj name="Equation" r:id="rId158" imgW="88707" imgH="164742" progId="Equation.DSMT4">
                  <p:embed/>
                </p:oleObj>
              </mc:Choice>
              <mc:Fallback>
                <p:oleObj name="Equation" r:id="rId158" imgW="88707" imgH="164742" progId="Equation.DSMT4">
                  <p:embed/>
                  <p:pic>
                    <p:nvPicPr>
                      <p:cNvPr id="101" name="Object 86">
                        <a:extLst>
                          <a:ext uri="{FF2B5EF4-FFF2-40B4-BE49-F238E27FC236}">
                            <a16:creationId xmlns:a16="http://schemas.microsoft.com/office/drawing/2014/main" id="{32DB40D5-1D02-D4D7-09FC-3FBA35A10047}"/>
                          </a:ext>
                        </a:extLst>
                      </p:cNvPr>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7904164" y="2300288"/>
                        <a:ext cx="185737"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 name="Object 87">
            <a:extLst>
              <a:ext uri="{FF2B5EF4-FFF2-40B4-BE49-F238E27FC236}">
                <a16:creationId xmlns:a16="http://schemas.microsoft.com/office/drawing/2014/main" id="{FC913418-2CE1-B09D-88B5-289556BDDF98}"/>
              </a:ext>
            </a:extLst>
          </p:cNvPr>
          <p:cNvGraphicFramePr>
            <a:graphicFrameLocks noChangeAspect="1"/>
          </p:cNvGraphicFramePr>
          <p:nvPr/>
        </p:nvGraphicFramePr>
        <p:xfrm>
          <a:off x="8385175" y="2287588"/>
          <a:ext cx="266700" cy="374650"/>
        </p:xfrm>
        <a:graphic>
          <a:graphicData uri="http://schemas.openxmlformats.org/presentationml/2006/ole">
            <mc:AlternateContent xmlns:mc="http://schemas.openxmlformats.org/markup-compatibility/2006">
              <mc:Choice xmlns:v="urn:schemas-microsoft-com:vml" Requires="v">
                <p:oleObj name="Equation" r:id="rId160" imgW="126725" imgH="177415" progId="Equation.DSMT4">
                  <p:embed/>
                </p:oleObj>
              </mc:Choice>
              <mc:Fallback>
                <p:oleObj name="Equation" r:id="rId160" imgW="126725" imgH="177415" progId="Equation.DSMT4">
                  <p:embed/>
                  <p:pic>
                    <p:nvPicPr>
                      <p:cNvPr id="102" name="Object 87">
                        <a:extLst>
                          <a:ext uri="{FF2B5EF4-FFF2-40B4-BE49-F238E27FC236}">
                            <a16:creationId xmlns:a16="http://schemas.microsoft.com/office/drawing/2014/main" id="{FC913418-2CE1-B09D-88B5-289556BDDF98}"/>
                          </a:ext>
                        </a:extLst>
                      </p:cNvPr>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8385175" y="2287588"/>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 name="Object 88">
            <a:extLst>
              <a:ext uri="{FF2B5EF4-FFF2-40B4-BE49-F238E27FC236}">
                <a16:creationId xmlns:a16="http://schemas.microsoft.com/office/drawing/2014/main" id="{19F8A4B9-2CD2-5769-89AB-236386A26D6F}"/>
              </a:ext>
            </a:extLst>
          </p:cNvPr>
          <p:cNvGraphicFramePr>
            <a:graphicFrameLocks noChangeAspect="1"/>
          </p:cNvGraphicFramePr>
          <p:nvPr/>
        </p:nvGraphicFramePr>
        <p:xfrm>
          <a:off x="8943976" y="2289175"/>
          <a:ext cx="239713" cy="374650"/>
        </p:xfrm>
        <a:graphic>
          <a:graphicData uri="http://schemas.openxmlformats.org/presentationml/2006/ole">
            <mc:AlternateContent xmlns:mc="http://schemas.openxmlformats.org/markup-compatibility/2006">
              <mc:Choice xmlns:v="urn:schemas-microsoft-com:vml" Requires="v">
                <p:oleObj name="Equation" r:id="rId161" imgW="114102" imgH="177492" progId="Equation.DSMT4">
                  <p:embed/>
                </p:oleObj>
              </mc:Choice>
              <mc:Fallback>
                <p:oleObj name="Equation" r:id="rId161" imgW="114102" imgH="177492" progId="Equation.DSMT4">
                  <p:embed/>
                  <p:pic>
                    <p:nvPicPr>
                      <p:cNvPr id="103" name="Object 88">
                        <a:extLst>
                          <a:ext uri="{FF2B5EF4-FFF2-40B4-BE49-F238E27FC236}">
                            <a16:creationId xmlns:a16="http://schemas.microsoft.com/office/drawing/2014/main" id="{19F8A4B9-2CD2-5769-89AB-236386A26D6F}"/>
                          </a:ext>
                        </a:extLst>
                      </p:cNvPr>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8943976" y="2289175"/>
                        <a:ext cx="23971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 name="Object 89">
            <a:extLst>
              <a:ext uri="{FF2B5EF4-FFF2-40B4-BE49-F238E27FC236}">
                <a16:creationId xmlns:a16="http://schemas.microsoft.com/office/drawing/2014/main" id="{AA3DF9EE-039C-86BE-7B6D-90BEC1A450BC}"/>
              </a:ext>
            </a:extLst>
          </p:cNvPr>
          <p:cNvGraphicFramePr>
            <a:graphicFrameLocks noChangeAspect="1"/>
          </p:cNvGraphicFramePr>
          <p:nvPr/>
        </p:nvGraphicFramePr>
        <p:xfrm>
          <a:off x="9505950" y="2293938"/>
          <a:ext cx="185738" cy="347662"/>
        </p:xfrm>
        <a:graphic>
          <a:graphicData uri="http://schemas.openxmlformats.org/presentationml/2006/ole">
            <mc:AlternateContent xmlns:mc="http://schemas.openxmlformats.org/markup-compatibility/2006">
              <mc:Choice xmlns:v="urn:schemas-microsoft-com:vml" Requires="v">
                <p:oleObj name="Equation" r:id="rId162" imgW="88707" imgH="164742" progId="Equation.DSMT4">
                  <p:embed/>
                </p:oleObj>
              </mc:Choice>
              <mc:Fallback>
                <p:oleObj name="Equation" r:id="rId162" imgW="88707" imgH="164742" progId="Equation.DSMT4">
                  <p:embed/>
                  <p:pic>
                    <p:nvPicPr>
                      <p:cNvPr id="104" name="Object 89">
                        <a:extLst>
                          <a:ext uri="{FF2B5EF4-FFF2-40B4-BE49-F238E27FC236}">
                            <a16:creationId xmlns:a16="http://schemas.microsoft.com/office/drawing/2014/main" id="{AA3DF9EE-039C-86BE-7B6D-90BEC1A450BC}"/>
                          </a:ext>
                        </a:extLst>
                      </p:cNvPr>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9505950" y="2293938"/>
                        <a:ext cx="185738"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 name="Object 90">
            <a:extLst>
              <a:ext uri="{FF2B5EF4-FFF2-40B4-BE49-F238E27FC236}">
                <a16:creationId xmlns:a16="http://schemas.microsoft.com/office/drawing/2014/main" id="{968CD6E1-9D5C-711C-BDAA-125F9ABD4737}"/>
              </a:ext>
            </a:extLst>
          </p:cNvPr>
          <p:cNvGraphicFramePr>
            <a:graphicFrameLocks noChangeAspect="1"/>
          </p:cNvGraphicFramePr>
          <p:nvPr/>
        </p:nvGraphicFramePr>
        <p:xfrm>
          <a:off x="10006014" y="2284413"/>
          <a:ext cx="238125" cy="373062"/>
        </p:xfrm>
        <a:graphic>
          <a:graphicData uri="http://schemas.openxmlformats.org/presentationml/2006/ole">
            <mc:AlternateContent xmlns:mc="http://schemas.openxmlformats.org/markup-compatibility/2006">
              <mc:Choice xmlns:v="urn:schemas-microsoft-com:vml" Requires="v">
                <p:oleObj name="Equation" r:id="rId163" imgW="114102" imgH="177492" progId="Equation.DSMT4">
                  <p:embed/>
                </p:oleObj>
              </mc:Choice>
              <mc:Fallback>
                <p:oleObj name="Equation" r:id="rId163" imgW="114102" imgH="177492" progId="Equation.DSMT4">
                  <p:embed/>
                  <p:pic>
                    <p:nvPicPr>
                      <p:cNvPr id="105" name="Object 90">
                        <a:extLst>
                          <a:ext uri="{FF2B5EF4-FFF2-40B4-BE49-F238E27FC236}">
                            <a16:creationId xmlns:a16="http://schemas.microsoft.com/office/drawing/2014/main" id="{968CD6E1-9D5C-711C-BDAA-125F9ABD4737}"/>
                          </a:ext>
                        </a:extLst>
                      </p:cNvPr>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10006014" y="2284413"/>
                        <a:ext cx="2381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 name="Object 91">
            <a:extLst>
              <a:ext uri="{FF2B5EF4-FFF2-40B4-BE49-F238E27FC236}">
                <a16:creationId xmlns:a16="http://schemas.microsoft.com/office/drawing/2014/main" id="{8F749782-1E0F-301E-A9B0-C19B91D49C82}"/>
              </a:ext>
            </a:extLst>
          </p:cNvPr>
          <p:cNvGraphicFramePr>
            <a:graphicFrameLocks noChangeAspect="1"/>
          </p:cNvGraphicFramePr>
          <p:nvPr/>
        </p:nvGraphicFramePr>
        <p:xfrm>
          <a:off x="5426075" y="3360738"/>
          <a:ext cx="1271588" cy="374650"/>
        </p:xfrm>
        <a:graphic>
          <a:graphicData uri="http://schemas.openxmlformats.org/presentationml/2006/ole">
            <mc:AlternateContent xmlns:mc="http://schemas.openxmlformats.org/markup-compatibility/2006">
              <mc:Choice xmlns:v="urn:schemas-microsoft-com:vml" Requires="v">
                <p:oleObj name="Equation" r:id="rId165" imgW="609336" imgH="177723" progId="Equation.DSMT4">
                  <p:embed/>
                </p:oleObj>
              </mc:Choice>
              <mc:Fallback>
                <p:oleObj name="Equation" r:id="rId165" imgW="609336" imgH="177723" progId="Equation.DSMT4">
                  <p:embed/>
                  <p:pic>
                    <p:nvPicPr>
                      <p:cNvPr id="106" name="Object 91">
                        <a:extLst>
                          <a:ext uri="{FF2B5EF4-FFF2-40B4-BE49-F238E27FC236}">
                            <a16:creationId xmlns:a16="http://schemas.microsoft.com/office/drawing/2014/main" id="{8F749782-1E0F-301E-A9B0-C19B91D49C82}"/>
                          </a:ext>
                        </a:extLst>
                      </p:cNvPr>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5426075" y="3360738"/>
                        <a:ext cx="127158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 name="Object 92">
            <a:extLst>
              <a:ext uri="{FF2B5EF4-FFF2-40B4-BE49-F238E27FC236}">
                <a16:creationId xmlns:a16="http://schemas.microsoft.com/office/drawing/2014/main" id="{391AF304-1F8C-9C14-99AA-E3FC94CF9821}"/>
              </a:ext>
            </a:extLst>
          </p:cNvPr>
          <p:cNvGraphicFramePr>
            <a:graphicFrameLocks noChangeAspect="1"/>
          </p:cNvGraphicFramePr>
          <p:nvPr/>
        </p:nvGraphicFramePr>
        <p:xfrm>
          <a:off x="5435600" y="3990975"/>
          <a:ext cx="3576638" cy="374650"/>
        </p:xfrm>
        <a:graphic>
          <a:graphicData uri="http://schemas.openxmlformats.org/presentationml/2006/ole">
            <mc:AlternateContent xmlns:mc="http://schemas.openxmlformats.org/markup-compatibility/2006">
              <mc:Choice xmlns:v="urn:schemas-microsoft-com:vml" Requires="v">
                <p:oleObj name="Equation" r:id="rId167" imgW="1713756" imgH="177723" progId="Equation.DSMT4">
                  <p:embed/>
                </p:oleObj>
              </mc:Choice>
              <mc:Fallback>
                <p:oleObj name="Equation" r:id="rId167" imgW="1713756" imgH="177723" progId="Equation.DSMT4">
                  <p:embed/>
                  <p:pic>
                    <p:nvPicPr>
                      <p:cNvPr id="107" name="Object 92">
                        <a:extLst>
                          <a:ext uri="{FF2B5EF4-FFF2-40B4-BE49-F238E27FC236}">
                            <a16:creationId xmlns:a16="http://schemas.microsoft.com/office/drawing/2014/main" id="{391AF304-1F8C-9C14-99AA-E3FC94CF9821}"/>
                          </a:ext>
                        </a:extLst>
                      </p:cNvPr>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5435600" y="3990975"/>
                        <a:ext cx="35766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 name="Object 93">
            <a:extLst>
              <a:ext uri="{FF2B5EF4-FFF2-40B4-BE49-F238E27FC236}">
                <a16:creationId xmlns:a16="http://schemas.microsoft.com/office/drawing/2014/main" id="{DB240BD8-F650-9389-E9EE-ADA0922D19FC}"/>
              </a:ext>
            </a:extLst>
          </p:cNvPr>
          <p:cNvGraphicFramePr>
            <a:graphicFrameLocks noChangeAspect="1"/>
          </p:cNvGraphicFramePr>
          <p:nvPr/>
        </p:nvGraphicFramePr>
        <p:xfrm>
          <a:off x="5435600" y="4640263"/>
          <a:ext cx="2516188" cy="374650"/>
        </p:xfrm>
        <a:graphic>
          <a:graphicData uri="http://schemas.openxmlformats.org/presentationml/2006/ole">
            <mc:AlternateContent xmlns:mc="http://schemas.openxmlformats.org/markup-compatibility/2006">
              <mc:Choice xmlns:v="urn:schemas-microsoft-com:vml" Requires="v">
                <p:oleObj name="Equation" r:id="rId169" imgW="1205977" imgH="177723" progId="Equation.DSMT4">
                  <p:embed/>
                </p:oleObj>
              </mc:Choice>
              <mc:Fallback>
                <p:oleObj name="Equation" r:id="rId169" imgW="1205977" imgH="177723" progId="Equation.DSMT4">
                  <p:embed/>
                  <p:pic>
                    <p:nvPicPr>
                      <p:cNvPr id="108" name="Object 93">
                        <a:extLst>
                          <a:ext uri="{FF2B5EF4-FFF2-40B4-BE49-F238E27FC236}">
                            <a16:creationId xmlns:a16="http://schemas.microsoft.com/office/drawing/2014/main" id="{DB240BD8-F650-9389-E9EE-ADA0922D19FC}"/>
                          </a:ext>
                        </a:extLst>
                      </p:cNvPr>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5435600" y="4640263"/>
                        <a:ext cx="251618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 name="Object 94">
            <a:extLst>
              <a:ext uri="{FF2B5EF4-FFF2-40B4-BE49-F238E27FC236}">
                <a16:creationId xmlns:a16="http://schemas.microsoft.com/office/drawing/2014/main" id="{95902E10-6582-AB98-5997-9E633A514AC1}"/>
              </a:ext>
            </a:extLst>
          </p:cNvPr>
          <p:cNvGraphicFramePr>
            <a:graphicFrameLocks noChangeAspect="1"/>
          </p:cNvGraphicFramePr>
          <p:nvPr/>
        </p:nvGraphicFramePr>
        <p:xfrm>
          <a:off x="5497514" y="6061076"/>
          <a:ext cx="185737" cy="347663"/>
        </p:xfrm>
        <a:graphic>
          <a:graphicData uri="http://schemas.openxmlformats.org/presentationml/2006/ole">
            <mc:AlternateContent xmlns:mc="http://schemas.openxmlformats.org/markup-compatibility/2006">
              <mc:Choice xmlns:v="urn:schemas-microsoft-com:vml" Requires="v">
                <p:oleObj name="Equation" r:id="rId171" imgW="88707" imgH="164742" progId="Equation.DSMT4">
                  <p:embed/>
                </p:oleObj>
              </mc:Choice>
              <mc:Fallback>
                <p:oleObj name="Equation" r:id="rId171" imgW="88707" imgH="164742" progId="Equation.DSMT4">
                  <p:embed/>
                  <p:pic>
                    <p:nvPicPr>
                      <p:cNvPr id="110" name="Object 94">
                        <a:extLst>
                          <a:ext uri="{FF2B5EF4-FFF2-40B4-BE49-F238E27FC236}">
                            <a16:creationId xmlns:a16="http://schemas.microsoft.com/office/drawing/2014/main" id="{95902E10-6582-AB98-5997-9E633A514AC1}"/>
                          </a:ext>
                        </a:extLst>
                      </p:cNvPr>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5497514" y="6061076"/>
                        <a:ext cx="18573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844" name="Text Box 5">
            <a:extLst>
              <a:ext uri="{FF2B5EF4-FFF2-40B4-BE49-F238E27FC236}">
                <a16:creationId xmlns:a16="http://schemas.microsoft.com/office/drawing/2014/main" id="{051198D1-D913-54DD-6047-2D2108835027}"/>
              </a:ext>
            </a:extLst>
          </p:cNvPr>
          <p:cNvSpPr txBox="1">
            <a:spLocks noChangeArrowheads="1"/>
          </p:cNvSpPr>
          <p:nvPr/>
        </p:nvSpPr>
        <p:spPr bwMode="auto">
          <a:xfrm>
            <a:off x="6564314" y="6626226"/>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173"/>
              </a:rPr>
              <a:t>www.BCMath.ca</a:t>
            </a:r>
            <a:r>
              <a:rPr lang="en-US" altLang="en-US" sz="1000">
                <a:latin typeface="Arial" panose="020B0604020202020204" pitchFamily="34" charset="0"/>
              </a:rPr>
              <a:t> </a:t>
            </a:r>
          </a:p>
        </p:txBody>
      </p:sp>
      <p:sp>
        <p:nvSpPr>
          <p:cNvPr id="111" name="TextBox 110">
            <a:extLst>
              <a:ext uri="{FF2B5EF4-FFF2-40B4-BE49-F238E27FC236}">
                <a16:creationId xmlns:a16="http://schemas.microsoft.com/office/drawing/2014/main" id="{5D82CB80-0CEE-81A4-EF17-52B121BA7FE7}"/>
              </a:ext>
            </a:extLst>
          </p:cNvPr>
          <p:cNvSpPr txBox="1">
            <a:spLocks noChangeArrowheads="1"/>
          </p:cNvSpPr>
          <p:nvPr/>
        </p:nvSpPr>
        <p:spPr bwMode="auto">
          <a:xfrm>
            <a:off x="1778000" y="5829301"/>
            <a:ext cx="25352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On the left, we </a:t>
            </a:r>
            <a:br>
              <a:rPr lang="en-CA" altLang="en-US" sz="1900" b="1">
                <a:solidFill>
                  <a:srgbClr val="FF0000"/>
                </a:solidFill>
              </a:rPr>
            </a:br>
            <a:r>
              <a:rPr lang="en-CA" altLang="en-US" sz="1900" b="1">
                <a:solidFill>
                  <a:srgbClr val="FF0000"/>
                </a:solidFill>
              </a:rPr>
              <a:t>would include the </a:t>
            </a:r>
            <a:br>
              <a:rPr lang="en-CA" altLang="en-US" sz="1900" b="1">
                <a:solidFill>
                  <a:srgbClr val="FF0000"/>
                </a:solidFill>
              </a:rPr>
            </a:br>
            <a:r>
              <a:rPr lang="en-CA" altLang="en-US" sz="1900" b="1">
                <a:solidFill>
                  <a:srgbClr val="FF0000"/>
                </a:solidFill>
              </a:rPr>
              <a:t>cumulative total</a:t>
            </a:r>
          </a:p>
        </p:txBody>
      </p:sp>
      <p:cxnSp>
        <p:nvCxnSpPr>
          <p:cNvPr id="4" name="Straight Connector 3">
            <a:extLst>
              <a:ext uri="{FF2B5EF4-FFF2-40B4-BE49-F238E27FC236}">
                <a16:creationId xmlns:a16="http://schemas.microsoft.com/office/drawing/2014/main" id="{CE263AC1-9BC4-4F50-A78C-EE47D187DB00}"/>
              </a:ext>
            </a:extLst>
          </p:cNvPr>
          <p:cNvCxnSpPr>
            <a:cxnSpLocks/>
          </p:cNvCxnSpPr>
          <p:nvPr/>
        </p:nvCxnSpPr>
        <p:spPr>
          <a:xfrm flipH="1">
            <a:off x="5010150" y="3073400"/>
            <a:ext cx="14288" cy="3581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3" name="Object 38">
            <a:extLst>
              <a:ext uri="{FF2B5EF4-FFF2-40B4-BE49-F238E27FC236}">
                <a16:creationId xmlns:a16="http://schemas.microsoft.com/office/drawing/2014/main" id="{CE504E7B-C814-6337-E875-067F76F28E6E}"/>
              </a:ext>
            </a:extLst>
          </p:cNvPr>
          <p:cNvGraphicFramePr>
            <a:graphicFrameLocks noChangeAspect="1"/>
          </p:cNvGraphicFramePr>
          <p:nvPr/>
        </p:nvGraphicFramePr>
        <p:xfrm>
          <a:off x="4641851" y="6116638"/>
          <a:ext cx="187325" cy="347662"/>
        </p:xfrm>
        <a:graphic>
          <a:graphicData uri="http://schemas.openxmlformats.org/presentationml/2006/ole">
            <mc:AlternateContent xmlns:mc="http://schemas.openxmlformats.org/markup-compatibility/2006">
              <mc:Choice xmlns:v="urn:schemas-microsoft-com:vml" Requires="v">
                <p:oleObj name="Equation" r:id="rId174" imgW="88707" imgH="164742" progId="Equation.DSMT4">
                  <p:embed/>
                </p:oleObj>
              </mc:Choice>
              <mc:Fallback>
                <p:oleObj name="Equation" r:id="rId174" imgW="88707" imgH="164742" progId="Equation.DSMT4">
                  <p:embed/>
                  <p:pic>
                    <p:nvPicPr>
                      <p:cNvPr id="113" name="Object 38">
                        <a:extLst>
                          <a:ext uri="{FF2B5EF4-FFF2-40B4-BE49-F238E27FC236}">
                            <a16:creationId xmlns:a16="http://schemas.microsoft.com/office/drawing/2014/main" id="{CE504E7B-C814-6337-E875-067F76F28E6E}"/>
                          </a:ext>
                        </a:extLst>
                      </p:cNvPr>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4641851" y="6116638"/>
                        <a:ext cx="1873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 name="Object 38">
            <a:extLst>
              <a:ext uri="{FF2B5EF4-FFF2-40B4-BE49-F238E27FC236}">
                <a16:creationId xmlns:a16="http://schemas.microsoft.com/office/drawing/2014/main" id="{4AB690E2-B5BE-A9B5-2751-FCED4DBBE663}"/>
              </a:ext>
            </a:extLst>
          </p:cNvPr>
          <p:cNvGraphicFramePr>
            <a:graphicFrameLocks noChangeAspect="1"/>
          </p:cNvGraphicFramePr>
          <p:nvPr/>
        </p:nvGraphicFramePr>
        <p:xfrm>
          <a:off x="4635501" y="5416550"/>
          <a:ext cx="239713" cy="374650"/>
        </p:xfrm>
        <a:graphic>
          <a:graphicData uri="http://schemas.openxmlformats.org/presentationml/2006/ole">
            <mc:AlternateContent xmlns:mc="http://schemas.openxmlformats.org/markup-compatibility/2006">
              <mc:Choice xmlns:v="urn:schemas-microsoft-com:vml" Requires="v">
                <p:oleObj name="Equation" r:id="rId176" imgW="114102" imgH="177492" progId="Equation.DSMT4">
                  <p:embed/>
                </p:oleObj>
              </mc:Choice>
              <mc:Fallback>
                <p:oleObj name="Equation" r:id="rId176" imgW="114102" imgH="177492" progId="Equation.DSMT4">
                  <p:embed/>
                  <p:pic>
                    <p:nvPicPr>
                      <p:cNvPr id="114" name="Object 38">
                        <a:extLst>
                          <a:ext uri="{FF2B5EF4-FFF2-40B4-BE49-F238E27FC236}">
                            <a16:creationId xmlns:a16="http://schemas.microsoft.com/office/drawing/2014/main" id="{4AB690E2-B5BE-A9B5-2751-FCED4DBBE663}"/>
                          </a:ext>
                        </a:extLst>
                      </p:cNvPr>
                      <p:cNvPicPr>
                        <a:picLocks noChangeAspect="1" noChangeArrowheads="1"/>
                      </p:cNvPicPr>
                      <p:nvPr/>
                    </p:nvPicPr>
                    <p:blipFill>
                      <a:blip r:embed="rId177">
                        <a:extLst>
                          <a:ext uri="{28A0092B-C50C-407E-A947-70E740481C1C}">
                            <a14:useLocalDpi xmlns:a14="http://schemas.microsoft.com/office/drawing/2010/main" val="0"/>
                          </a:ext>
                        </a:extLst>
                      </a:blip>
                      <a:srcRect/>
                      <a:stretch>
                        <a:fillRect/>
                      </a:stretch>
                    </p:blipFill>
                    <p:spPr bwMode="auto">
                      <a:xfrm>
                        <a:off x="4635501" y="5416550"/>
                        <a:ext cx="2397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38">
            <a:extLst>
              <a:ext uri="{FF2B5EF4-FFF2-40B4-BE49-F238E27FC236}">
                <a16:creationId xmlns:a16="http://schemas.microsoft.com/office/drawing/2014/main" id="{4E8BE6EB-6133-D615-EC5B-72E58969F5DF}"/>
              </a:ext>
            </a:extLst>
          </p:cNvPr>
          <p:cNvGraphicFramePr>
            <a:graphicFrameLocks noChangeAspect="1"/>
          </p:cNvGraphicFramePr>
          <p:nvPr/>
        </p:nvGraphicFramePr>
        <p:xfrm>
          <a:off x="4572000" y="4691064"/>
          <a:ext cx="344488" cy="346075"/>
        </p:xfrm>
        <a:graphic>
          <a:graphicData uri="http://schemas.openxmlformats.org/presentationml/2006/ole">
            <mc:AlternateContent xmlns:mc="http://schemas.openxmlformats.org/markup-compatibility/2006">
              <mc:Choice xmlns:v="urn:schemas-microsoft-com:vml" Requires="v">
                <p:oleObj name="Equation" r:id="rId178" imgW="177492" imgH="177492" progId="Equation.DSMT4">
                  <p:embed/>
                </p:oleObj>
              </mc:Choice>
              <mc:Fallback>
                <p:oleObj name="Equation" r:id="rId178" imgW="177492" imgH="177492" progId="Equation.DSMT4">
                  <p:embed/>
                  <p:pic>
                    <p:nvPicPr>
                      <p:cNvPr id="115" name="Object 38">
                        <a:extLst>
                          <a:ext uri="{FF2B5EF4-FFF2-40B4-BE49-F238E27FC236}">
                            <a16:creationId xmlns:a16="http://schemas.microsoft.com/office/drawing/2014/main" id="{4E8BE6EB-6133-D615-EC5B-72E58969F5DF}"/>
                          </a:ext>
                        </a:extLst>
                      </p:cNvPr>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4572000" y="4691064"/>
                        <a:ext cx="3444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38">
            <a:extLst>
              <a:ext uri="{FF2B5EF4-FFF2-40B4-BE49-F238E27FC236}">
                <a16:creationId xmlns:a16="http://schemas.microsoft.com/office/drawing/2014/main" id="{FEC8AFB1-9F2C-C050-7732-054BDD6481C4}"/>
              </a:ext>
            </a:extLst>
          </p:cNvPr>
          <p:cNvGraphicFramePr>
            <a:graphicFrameLocks noChangeAspect="1"/>
          </p:cNvGraphicFramePr>
          <p:nvPr/>
        </p:nvGraphicFramePr>
        <p:xfrm>
          <a:off x="4679950" y="3359151"/>
          <a:ext cx="222250" cy="346075"/>
        </p:xfrm>
        <a:graphic>
          <a:graphicData uri="http://schemas.openxmlformats.org/presentationml/2006/ole">
            <mc:AlternateContent xmlns:mc="http://schemas.openxmlformats.org/markup-compatibility/2006">
              <mc:Choice xmlns:v="urn:schemas-microsoft-com:vml" Requires="v">
                <p:oleObj name="Equation" r:id="rId180" imgW="114102" imgH="177492" progId="Equation.DSMT4">
                  <p:embed/>
                </p:oleObj>
              </mc:Choice>
              <mc:Fallback>
                <p:oleObj name="Equation" r:id="rId180" imgW="114102" imgH="177492" progId="Equation.DSMT4">
                  <p:embed/>
                  <p:pic>
                    <p:nvPicPr>
                      <p:cNvPr id="116" name="Object 38">
                        <a:extLst>
                          <a:ext uri="{FF2B5EF4-FFF2-40B4-BE49-F238E27FC236}">
                            <a16:creationId xmlns:a16="http://schemas.microsoft.com/office/drawing/2014/main" id="{FEC8AFB1-9F2C-C050-7732-054BDD6481C4}"/>
                          </a:ext>
                        </a:extLst>
                      </p:cNvPr>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4679950" y="3359151"/>
                        <a:ext cx="2222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 name="Object 38">
            <a:extLst>
              <a:ext uri="{FF2B5EF4-FFF2-40B4-BE49-F238E27FC236}">
                <a16:creationId xmlns:a16="http://schemas.microsoft.com/office/drawing/2014/main" id="{7101EA2A-165F-F824-8304-0CBCF5DA8A3D}"/>
              </a:ext>
            </a:extLst>
          </p:cNvPr>
          <p:cNvGraphicFramePr>
            <a:graphicFrameLocks noChangeAspect="1"/>
          </p:cNvGraphicFramePr>
          <p:nvPr/>
        </p:nvGraphicFramePr>
        <p:xfrm>
          <a:off x="4443414" y="3927476"/>
          <a:ext cx="592137" cy="493713"/>
        </p:xfrm>
        <a:graphic>
          <a:graphicData uri="http://schemas.openxmlformats.org/presentationml/2006/ole">
            <mc:AlternateContent xmlns:mc="http://schemas.openxmlformats.org/markup-compatibility/2006">
              <mc:Choice xmlns:v="urn:schemas-microsoft-com:vml" Requires="v">
                <p:oleObj name="Equation" r:id="rId182" imgW="304536" imgH="253780" progId="Equation.DSMT4">
                  <p:embed/>
                </p:oleObj>
              </mc:Choice>
              <mc:Fallback>
                <p:oleObj name="Equation" r:id="rId182" imgW="304536" imgH="253780" progId="Equation.DSMT4">
                  <p:embed/>
                  <p:pic>
                    <p:nvPicPr>
                      <p:cNvPr id="117" name="Object 38">
                        <a:extLst>
                          <a:ext uri="{FF2B5EF4-FFF2-40B4-BE49-F238E27FC236}">
                            <a16:creationId xmlns:a16="http://schemas.microsoft.com/office/drawing/2014/main" id="{7101EA2A-165F-F824-8304-0CBCF5DA8A3D}"/>
                          </a:ext>
                        </a:extLst>
                      </p:cNvPr>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4443414" y="3927476"/>
                        <a:ext cx="5921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36E2CF93-566E-4860-94F4-5F549D614F0E}"/>
              </a:ext>
            </a:extLst>
          </p:cNvPr>
          <p:cNvSpPr/>
          <p:nvPr/>
        </p:nvSpPr>
        <p:spPr>
          <a:xfrm>
            <a:off x="1714501" y="2749550"/>
            <a:ext cx="8296275" cy="29352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18" name="TextBox 117">
            <a:extLst>
              <a:ext uri="{FF2B5EF4-FFF2-40B4-BE49-F238E27FC236}">
                <a16:creationId xmlns:a16="http://schemas.microsoft.com/office/drawing/2014/main" id="{5685FA96-58B3-A829-B0C4-AC8D20EA6240}"/>
              </a:ext>
            </a:extLst>
          </p:cNvPr>
          <p:cNvSpPr txBox="1">
            <a:spLocks noChangeArrowheads="1"/>
          </p:cNvSpPr>
          <p:nvPr/>
        </p:nvSpPr>
        <p:spPr bwMode="auto">
          <a:xfrm>
            <a:off x="1917701" y="2930526"/>
            <a:ext cx="371951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Q: Describe the distribution</a:t>
            </a:r>
          </a:p>
        </p:txBody>
      </p:sp>
      <p:sp>
        <p:nvSpPr>
          <p:cNvPr id="121" name="TextBox 120">
            <a:extLst>
              <a:ext uri="{FF2B5EF4-FFF2-40B4-BE49-F238E27FC236}">
                <a16:creationId xmlns:a16="http://schemas.microsoft.com/office/drawing/2014/main" id="{BFCD7F13-ED0D-AD82-D971-806BF1325F8D}"/>
              </a:ext>
            </a:extLst>
          </p:cNvPr>
          <p:cNvSpPr txBox="1">
            <a:spLocks noChangeArrowheads="1"/>
          </p:cNvSpPr>
          <p:nvPr/>
        </p:nvSpPr>
        <p:spPr bwMode="auto">
          <a:xfrm>
            <a:off x="1701800" y="3319463"/>
            <a:ext cx="7310438" cy="677862"/>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The distribution is relatively symmetrical and is slightly</a:t>
            </a:r>
            <a:br>
              <a:rPr lang="en-CA" altLang="en-US" sz="1900" b="1">
                <a:solidFill>
                  <a:srgbClr val="FF0000"/>
                </a:solidFill>
              </a:rPr>
            </a:br>
            <a:r>
              <a:rPr lang="en-CA" altLang="en-US" sz="1900" b="1">
                <a:solidFill>
                  <a:srgbClr val="FF0000"/>
                </a:solidFill>
              </a:rPr>
              <a:t>skewed to the right.  There are No outliers</a:t>
            </a:r>
          </a:p>
        </p:txBody>
      </p:sp>
      <p:sp>
        <p:nvSpPr>
          <p:cNvPr id="122" name="TextBox 121">
            <a:extLst>
              <a:ext uri="{FF2B5EF4-FFF2-40B4-BE49-F238E27FC236}">
                <a16:creationId xmlns:a16="http://schemas.microsoft.com/office/drawing/2014/main" id="{ADAAFF5F-13C9-94E2-D06B-655C61C6749A}"/>
              </a:ext>
            </a:extLst>
          </p:cNvPr>
          <p:cNvSpPr txBox="1">
            <a:spLocks noChangeArrowheads="1"/>
          </p:cNvSpPr>
          <p:nvPr/>
        </p:nvSpPr>
        <p:spPr bwMode="auto">
          <a:xfrm>
            <a:off x="1849439" y="4041776"/>
            <a:ext cx="88360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Q: Which measure of central tendency is best for describing the age?</a:t>
            </a:r>
          </a:p>
        </p:txBody>
      </p:sp>
      <p:sp>
        <p:nvSpPr>
          <p:cNvPr id="123" name="TextBox 122">
            <a:extLst>
              <a:ext uri="{FF2B5EF4-FFF2-40B4-BE49-F238E27FC236}">
                <a16:creationId xmlns:a16="http://schemas.microsoft.com/office/drawing/2014/main" id="{61F14684-F955-8D2E-8344-847852B536EE}"/>
              </a:ext>
            </a:extLst>
          </p:cNvPr>
          <p:cNvSpPr txBox="1">
            <a:spLocks noChangeArrowheads="1"/>
          </p:cNvSpPr>
          <p:nvPr/>
        </p:nvSpPr>
        <p:spPr bwMode="auto">
          <a:xfrm>
            <a:off x="1633539" y="4430713"/>
            <a:ext cx="8296275" cy="677862"/>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900" b="1">
                <a:solidFill>
                  <a:srgbClr val="FF0000"/>
                </a:solidFill>
              </a:rPr>
              <a:t>The median would be the best because the distribution is slightly skewed to the right and is less affected by the tail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par>
                                <p:cTn id="13" presetID="3"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par>
                                <p:cTn id="16" presetID="3" presetClass="entr" presetSubtype="1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linds(horizontal)">
                                      <p:cBhvr>
                                        <p:cTn id="34" dur="500"/>
                                        <p:tgtEl>
                                          <p:spTgt spid="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childTnLst>
                                </p:cTn>
                              </p:par>
                            </p:childTnLst>
                          </p:cTn>
                        </p:par>
                        <p:par>
                          <p:cTn id="40" fill="hold" nodeType="afterGroup">
                            <p:stCondLst>
                              <p:cond delay="1000"/>
                            </p:stCondLst>
                            <p:childTnLst>
                              <p:par>
                                <p:cTn id="41" presetID="63" presetClass="path" presetSubtype="0" accel="50000" decel="50000" fill="hold" nodeType="afterEffect">
                                  <p:stCondLst>
                                    <p:cond delay="0"/>
                                  </p:stCondLst>
                                  <p:childTnLst>
                                    <p:animMotion origin="layout" path="M 1.66667E-6 1.85185E-6 L 0.35191 0.22291 " pathEditMode="relative" rAng="0" ptsTypes="AA">
                                      <p:cBhvr>
                                        <p:cTn id="42" dur="1000" fill="hold"/>
                                        <p:tgtEl>
                                          <p:spTgt spid="43"/>
                                        </p:tgtEl>
                                        <p:attrNameLst>
                                          <p:attrName>ppt_x</p:attrName>
                                          <p:attrName>ppt_y</p:attrName>
                                        </p:attrNameLst>
                                      </p:cBhvr>
                                      <p:rCtr x="17587" y="11134"/>
                                    </p:animMotion>
                                  </p:childTnLst>
                                </p:cTn>
                              </p:par>
                            </p:childTnLst>
                          </p:cTn>
                        </p:par>
                        <p:par>
                          <p:cTn id="43" fill="hold" nodeType="afterGroup">
                            <p:stCondLst>
                              <p:cond delay="2000"/>
                            </p:stCondLst>
                            <p:childTnLst>
                              <p:par>
                                <p:cTn id="44" presetID="1" presetClass="exit" presetSubtype="0" fill="hold" nodeType="afterEffect">
                                  <p:stCondLst>
                                    <p:cond delay="0"/>
                                  </p:stCondLst>
                                  <p:childTnLst>
                                    <p:set>
                                      <p:cBhvr>
                                        <p:cTn id="45" dur="1" fill="hold">
                                          <p:stCondLst>
                                            <p:cond delay="0"/>
                                          </p:stCondLst>
                                        </p:cTn>
                                        <p:tgtEl>
                                          <p:spTgt spid="43"/>
                                        </p:tgtEl>
                                        <p:attrNameLst>
                                          <p:attrName>style.visibility</p:attrName>
                                        </p:attrNameLst>
                                      </p:cBhvr>
                                      <p:to>
                                        <p:strVal val="hidden"/>
                                      </p:to>
                                    </p:set>
                                  </p:childTnLst>
                                </p:cTn>
                              </p:par>
                            </p:childTnLst>
                          </p:cTn>
                        </p:par>
                        <p:par>
                          <p:cTn id="46" fill="hold" nodeType="afterGroup">
                            <p:stCondLst>
                              <p:cond delay="2000"/>
                            </p:stCondLst>
                            <p:childTnLst>
                              <p:par>
                                <p:cTn id="47" presetID="1"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childTnLst>
                                </p:cTn>
                              </p:par>
                            </p:childTnLst>
                          </p:cTn>
                        </p:par>
                        <p:par>
                          <p:cTn id="54" fill="hold" nodeType="afterGroup">
                            <p:stCondLst>
                              <p:cond delay="1000"/>
                            </p:stCondLst>
                            <p:childTnLst>
                              <p:par>
                                <p:cTn id="55" presetID="63" presetClass="path" presetSubtype="0" accel="50000" decel="50000" fill="hold" nodeType="afterEffect">
                                  <p:stCondLst>
                                    <p:cond delay="0"/>
                                  </p:stCondLst>
                                  <p:childTnLst>
                                    <p:animMotion origin="layout" path="M 4.16667E-6 1.85185E-6 L 0.29097 0.40139 " pathEditMode="relative" rAng="0" ptsTypes="AA">
                                      <p:cBhvr>
                                        <p:cTn id="56" dur="1000" fill="hold"/>
                                        <p:tgtEl>
                                          <p:spTgt spid="51"/>
                                        </p:tgtEl>
                                        <p:attrNameLst>
                                          <p:attrName>ppt_x</p:attrName>
                                          <p:attrName>ppt_y</p:attrName>
                                        </p:attrNameLst>
                                      </p:cBhvr>
                                      <p:rCtr x="14549" y="20069"/>
                                    </p:animMotion>
                                  </p:childTnLst>
                                </p:cTn>
                              </p:par>
                            </p:childTnLst>
                          </p:cTn>
                        </p:par>
                        <p:par>
                          <p:cTn id="57" fill="hold" nodeType="afterGroup">
                            <p:stCondLst>
                              <p:cond delay="2000"/>
                            </p:stCondLst>
                            <p:childTnLst>
                              <p:par>
                                <p:cTn id="58" presetID="1" presetClass="exit" presetSubtype="0" fill="hold" nodeType="afterEffect">
                                  <p:stCondLst>
                                    <p:cond delay="0"/>
                                  </p:stCondLst>
                                  <p:childTnLst>
                                    <p:set>
                                      <p:cBhvr>
                                        <p:cTn id="59" dur="1" fill="hold">
                                          <p:stCondLst>
                                            <p:cond delay="0"/>
                                          </p:stCondLst>
                                        </p:cTn>
                                        <p:tgtEl>
                                          <p:spTgt spid="51"/>
                                        </p:tgtEl>
                                        <p:attrNameLst>
                                          <p:attrName>style.visibility</p:attrName>
                                        </p:attrNameLst>
                                      </p:cBhvr>
                                      <p:to>
                                        <p:strVal val="hidden"/>
                                      </p:to>
                                    </p:set>
                                  </p:childTnLst>
                                </p:cTn>
                              </p:par>
                            </p:childTnLst>
                          </p:cTn>
                        </p:par>
                        <p:par>
                          <p:cTn id="60" fill="hold" nodeType="afterGroup">
                            <p:stCondLst>
                              <p:cond delay="2000"/>
                            </p:stCondLst>
                            <p:childTnLst>
                              <p:par>
                                <p:cTn id="61" presetID="1"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childTnLst>
                                </p:cTn>
                              </p:par>
                            </p:childTnLst>
                          </p:cTn>
                        </p:par>
                        <p:par>
                          <p:cTn id="68" fill="hold" nodeType="afterGroup">
                            <p:stCondLst>
                              <p:cond delay="1000"/>
                            </p:stCondLst>
                            <p:childTnLst>
                              <p:par>
                                <p:cTn id="69" presetID="63" presetClass="path" presetSubtype="0" accel="50000" decel="50000" fill="hold" nodeType="afterEffect">
                                  <p:stCondLst>
                                    <p:cond delay="0"/>
                                  </p:stCondLst>
                                  <p:childTnLst>
                                    <p:animMotion origin="layout" path="M 4.16667E-6 3.7037E-6 L 0.23472 0.31921 " pathEditMode="relative" rAng="0" ptsTypes="AA">
                                      <p:cBhvr>
                                        <p:cTn id="70" dur="1000" fill="hold"/>
                                        <p:tgtEl>
                                          <p:spTgt spid="53"/>
                                        </p:tgtEl>
                                        <p:attrNameLst>
                                          <p:attrName>ppt_x</p:attrName>
                                          <p:attrName>ppt_y</p:attrName>
                                        </p:attrNameLst>
                                      </p:cBhvr>
                                      <p:rCtr x="11736" y="15949"/>
                                    </p:animMotion>
                                  </p:childTnLst>
                                </p:cTn>
                              </p:par>
                            </p:childTnLst>
                          </p:cTn>
                        </p:par>
                        <p:par>
                          <p:cTn id="71" fill="hold" nodeType="afterGroup">
                            <p:stCondLst>
                              <p:cond delay="2000"/>
                            </p:stCondLst>
                            <p:childTnLst>
                              <p:par>
                                <p:cTn id="72" presetID="1" presetClass="exit" presetSubtype="0" fill="hold" nodeType="afterEffect">
                                  <p:stCondLst>
                                    <p:cond delay="0"/>
                                  </p:stCondLst>
                                  <p:childTnLst>
                                    <p:set>
                                      <p:cBhvr>
                                        <p:cTn id="73" dur="1" fill="hold">
                                          <p:stCondLst>
                                            <p:cond delay="0"/>
                                          </p:stCondLst>
                                        </p:cTn>
                                        <p:tgtEl>
                                          <p:spTgt spid="53"/>
                                        </p:tgtEl>
                                        <p:attrNameLst>
                                          <p:attrName>style.visibility</p:attrName>
                                        </p:attrNameLst>
                                      </p:cBhvr>
                                      <p:to>
                                        <p:strVal val="hidden"/>
                                      </p:to>
                                    </p:set>
                                  </p:childTnLst>
                                </p:cTn>
                              </p:par>
                            </p:childTnLst>
                          </p:cTn>
                        </p:par>
                        <p:par>
                          <p:cTn id="74" fill="hold" nodeType="afterGroup">
                            <p:stCondLst>
                              <p:cond delay="2000"/>
                            </p:stCondLst>
                            <p:childTnLst>
                              <p:par>
                                <p:cTn id="75" presetID="1" presetClass="entr" presetSubtype="0"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1000"/>
                                        <p:tgtEl>
                                          <p:spTgt spid="55"/>
                                        </p:tgtEl>
                                      </p:cBhvr>
                                    </p:animEffect>
                                  </p:childTnLst>
                                </p:cTn>
                              </p:par>
                            </p:childTnLst>
                          </p:cTn>
                        </p:par>
                        <p:par>
                          <p:cTn id="82" fill="hold" nodeType="afterGroup">
                            <p:stCondLst>
                              <p:cond delay="1000"/>
                            </p:stCondLst>
                            <p:childTnLst>
                              <p:par>
                                <p:cTn id="83" presetID="63" presetClass="path" presetSubtype="0" accel="50000" decel="50000" fill="hold" nodeType="afterEffect">
                                  <p:stCondLst>
                                    <p:cond delay="0"/>
                                  </p:stCondLst>
                                  <p:childTnLst>
                                    <p:animMotion origin="layout" path="M 4.16667E-6 3.7037E-6 L 0.17222 0.40324 " pathEditMode="relative" rAng="0" ptsTypes="AA">
                                      <p:cBhvr>
                                        <p:cTn id="84" dur="1000" fill="hold"/>
                                        <p:tgtEl>
                                          <p:spTgt spid="55"/>
                                        </p:tgtEl>
                                        <p:attrNameLst>
                                          <p:attrName>ppt_x</p:attrName>
                                          <p:attrName>ppt_y</p:attrName>
                                        </p:attrNameLst>
                                      </p:cBhvr>
                                      <p:rCtr x="8611" y="20162"/>
                                    </p:animMotion>
                                  </p:childTnLst>
                                </p:cTn>
                              </p:par>
                            </p:childTnLst>
                          </p:cTn>
                        </p:par>
                        <p:par>
                          <p:cTn id="85" fill="hold" nodeType="afterGroup">
                            <p:stCondLst>
                              <p:cond delay="2000"/>
                            </p:stCondLst>
                            <p:childTnLst>
                              <p:par>
                                <p:cTn id="86" presetID="1" presetClass="exit" presetSubtype="0" fill="hold" nodeType="afterEffect">
                                  <p:stCondLst>
                                    <p:cond delay="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52"/>
                                        </p:tgtEl>
                                        <p:attrNameLst>
                                          <p:attrName>style.visibility</p:attrName>
                                        </p:attrNameLst>
                                      </p:cBhvr>
                                      <p:to>
                                        <p:strVal val="hidden"/>
                                      </p:to>
                                    </p:set>
                                  </p:childTnLst>
                                </p:cTn>
                              </p:par>
                            </p:childTnLst>
                          </p:cTn>
                        </p:par>
                        <p:par>
                          <p:cTn id="90" fill="hold" nodeType="afterGroup">
                            <p:stCondLst>
                              <p:cond delay="2000"/>
                            </p:stCondLst>
                            <p:childTnLst>
                              <p:par>
                                <p:cTn id="91" presetID="1" presetClass="entr" presetSubtype="0"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1000"/>
                                        <p:tgtEl>
                                          <p:spTgt spid="57"/>
                                        </p:tgtEl>
                                      </p:cBhvr>
                                    </p:animEffect>
                                  </p:childTnLst>
                                </p:cTn>
                              </p:par>
                            </p:childTnLst>
                          </p:cTn>
                        </p:par>
                        <p:par>
                          <p:cTn id="98" fill="hold" nodeType="afterGroup">
                            <p:stCondLst>
                              <p:cond delay="1000"/>
                            </p:stCondLst>
                            <p:childTnLst>
                              <p:par>
                                <p:cTn id="99" presetID="63" presetClass="path" presetSubtype="0" accel="50000" decel="50000" fill="hold" nodeType="afterEffect">
                                  <p:stCondLst>
                                    <p:cond delay="0"/>
                                  </p:stCondLst>
                                  <p:childTnLst>
                                    <p:animMotion origin="layout" path="M -8.33333E-7 1.85185E-6 L 0.15052 0.22291 " pathEditMode="relative" rAng="0" ptsTypes="AA">
                                      <p:cBhvr>
                                        <p:cTn id="100" dur="1000" fill="hold"/>
                                        <p:tgtEl>
                                          <p:spTgt spid="57"/>
                                        </p:tgtEl>
                                        <p:attrNameLst>
                                          <p:attrName>ppt_x</p:attrName>
                                          <p:attrName>ppt_y</p:attrName>
                                        </p:attrNameLst>
                                      </p:cBhvr>
                                      <p:rCtr x="7517" y="11134"/>
                                    </p:animMotion>
                                  </p:childTnLst>
                                </p:cTn>
                              </p:par>
                            </p:childTnLst>
                          </p:cTn>
                        </p:par>
                        <p:par>
                          <p:cTn id="101" fill="hold" nodeType="afterGroup">
                            <p:stCondLst>
                              <p:cond delay="2000"/>
                            </p:stCondLst>
                            <p:childTnLst>
                              <p:par>
                                <p:cTn id="102" presetID="1" presetClass="exit" presetSubtype="0" fill="hold" nodeType="afterEffect">
                                  <p:stCondLst>
                                    <p:cond delay="0"/>
                                  </p:stCondLst>
                                  <p:childTnLst>
                                    <p:set>
                                      <p:cBhvr>
                                        <p:cTn id="103" dur="1" fill="hold">
                                          <p:stCondLst>
                                            <p:cond delay="0"/>
                                          </p:stCondLst>
                                        </p:cTn>
                                        <p:tgtEl>
                                          <p:spTgt spid="57"/>
                                        </p:tgtEl>
                                        <p:attrNameLst>
                                          <p:attrName>style.visibility</p:attrName>
                                        </p:attrNameLst>
                                      </p:cBhvr>
                                      <p:to>
                                        <p:strVal val="hidden"/>
                                      </p:to>
                                    </p:set>
                                  </p:childTnLst>
                                </p:cTn>
                              </p:par>
                            </p:childTnLst>
                          </p:cTn>
                        </p:par>
                        <p:par>
                          <p:cTn id="104" fill="hold" nodeType="afterGroup">
                            <p:stCondLst>
                              <p:cond delay="2000"/>
                            </p:stCondLst>
                            <p:childTnLst>
                              <p:par>
                                <p:cTn id="105" presetID="1" presetClass="entr" presetSubtype="0" fill="hold" nodeType="after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1000"/>
                                        <p:tgtEl>
                                          <p:spTgt spid="59"/>
                                        </p:tgtEl>
                                      </p:cBhvr>
                                    </p:animEffect>
                                  </p:childTnLst>
                                </p:cTn>
                              </p:par>
                            </p:childTnLst>
                          </p:cTn>
                        </p:par>
                        <p:par>
                          <p:cTn id="112" fill="hold" nodeType="afterGroup">
                            <p:stCondLst>
                              <p:cond delay="1000"/>
                            </p:stCondLst>
                            <p:childTnLst>
                              <p:par>
                                <p:cTn id="113" presetID="63" presetClass="path" presetSubtype="0" accel="50000" decel="50000" fill="hold" nodeType="afterEffect">
                                  <p:stCondLst>
                                    <p:cond delay="0"/>
                                  </p:stCondLst>
                                  <p:childTnLst>
                                    <p:animMotion origin="layout" path="M 4.44444E-6 -2.22222E-6 L 0.05642 0.52871 " pathEditMode="relative" rAng="0" ptsTypes="AA">
                                      <p:cBhvr>
                                        <p:cTn id="114" dur="1000" fill="hold"/>
                                        <p:tgtEl>
                                          <p:spTgt spid="59"/>
                                        </p:tgtEl>
                                        <p:attrNameLst>
                                          <p:attrName>ppt_x</p:attrName>
                                          <p:attrName>ppt_y</p:attrName>
                                        </p:attrNameLst>
                                      </p:cBhvr>
                                      <p:rCtr x="2812" y="26435"/>
                                    </p:animMotion>
                                  </p:childTnLst>
                                </p:cTn>
                              </p:par>
                            </p:childTnLst>
                          </p:cTn>
                        </p:par>
                        <p:par>
                          <p:cTn id="115" fill="hold" nodeType="afterGroup">
                            <p:stCondLst>
                              <p:cond delay="2000"/>
                            </p:stCondLst>
                            <p:childTnLst>
                              <p:par>
                                <p:cTn id="116" presetID="1" presetClass="exit" presetSubtype="0" fill="hold" nodeType="afterEffect">
                                  <p:stCondLst>
                                    <p:cond delay="0"/>
                                  </p:stCondLst>
                                  <p:childTnLst>
                                    <p:set>
                                      <p:cBhvr>
                                        <p:cTn id="117" dur="1" fill="hold">
                                          <p:stCondLst>
                                            <p:cond delay="0"/>
                                          </p:stCondLst>
                                        </p:cTn>
                                        <p:tgtEl>
                                          <p:spTgt spid="59"/>
                                        </p:tgtEl>
                                        <p:attrNameLst>
                                          <p:attrName>style.visibility</p:attrName>
                                        </p:attrNameLst>
                                      </p:cBhvr>
                                      <p:to>
                                        <p:strVal val="hidden"/>
                                      </p:to>
                                    </p:set>
                                  </p:childTnLst>
                                </p:cTn>
                              </p:par>
                            </p:childTnLst>
                          </p:cTn>
                        </p:par>
                        <p:par>
                          <p:cTn id="118" fill="hold" nodeType="afterGroup">
                            <p:stCondLst>
                              <p:cond delay="2000"/>
                            </p:stCondLst>
                            <p:childTnLst>
                              <p:par>
                                <p:cTn id="119" presetID="1" presetClass="entr" presetSubtype="0" fill="hold" nodeType="after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childTnLst>
                                </p:cTn>
                              </p:par>
                            </p:childTnLst>
                          </p:cTn>
                        </p:par>
                        <p:par>
                          <p:cTn id="126" fill="hold" nodeType="afterGroup">
                            <p:stCondLst>
                              <p:cond delay="1000"/>
                            </p:stCondLst>
                            <p:childTnLst>
                              <p:par>
                                <p:cTn id="127" presetID="63" presetClass="path" presetSubtype="0" accel="50000" decel="50000" fill="hold" nodeType="afterEffect">
                                  <p:stCondLst>
                                    <p:cond delay="0"/>
                                  </p:stCondLst>
                                  <p:childTnLst>
                                    <p:animMotion origin="layout" path="M 1.38889E-6 -2.59259E-6 L 0.06094 0.21713 " pathEditMode="relative" rAng="0" ptsTypes="AA">
                                      <p:cBhvr>
                                        <p:cTn id="128" dur="1000" fill="hold"/>
                                        <p:tgtEl>
                                          <p:spTgt spid="62"/>
                                        </p:tgtEl>
                                        <p:attrNameLst>
                                          <p:attrName>ppt_x</p:attrName>
                                          <p:attrName>ppt_y</p:attrName>
                                        </p:attrNameLst>
                                      </p:cBhvr>
                                      <p:rCtr x="3038" y="10856"/>
                                    </p:animMotion>
                                  </p:childTnLst>
                                </p:cTn>
                              </p:par>
                            </p:childTnLst>
                          </p:cTn>
                        </p:par>
                        <p:par>
                          <p:cTn id="129" fill="hold" nodeType="afterGroup">
                            <p:stCondLst>
                              <p:cond delay="2000"/>
                            </p:stCondLst>
                            <p:childTnLst>
                              <p:par>
                                <p:cTn id="130" presetID="1" presetClass="exit" presetSubtype="0" fill="hold" nodeType="afterEffect">
                                  <p:stCondLst>
                                    <p:cond delay="0"/>
                                  </p:stCondLst>
                                  <p:childTnLst>
                                    <p:set>
                                      <p:cBhvr>
                                        <p:cTn id="131" dur="1" fill="hold">
                                          <p:stCondLst>
                                            <p:cond delay="0"/>
                                          </p:stCondLst>
                                        </p:cTn>
                                        <p:tgtEl>
                                          <p:spTgt spid="62"/>
                                        </p:tgtEl>
                                        <p:attrNameLst>
                                          <p:attrName>style.visibility</p:attrName>
                                        </p:attrNameLst>
                                      </p:cBhvr>
                                      <p:to>
                                        <p:strVal val="hidden"/>
                                      </p:to>
                                    </p:set>
                                  </p:childTnLst>
                                </p:cTn>
                              </p:par>
                            </p:childTnLst>
                          </p:cTn>
                        </p:par>
                        <p:par>
                          <p:cTn id="132" fill="hold" nodeType="afterGroup">
                            <p:stCondLst>
                              <p:cond delay="2000"/>
                            </p:stCondLst>
                            <p:childTnLst>
                              <p:par>
                                <p:cTn id="133" presetID="1" presetClass="entr" presetSubtype="0" fill="hold" nodeType="afterEffect">
                                  <p:stCondLst>
                                    <p:cond delay="0"/>
                                  </p:stCondLst>
                                  <p:childTnLst>
                                    <p:set>
                                      <p:cBhvr>
                                        <p:cTn id="134" dur="1" fill="hold">
                                          <p:stCondLst>
                                            <p:cond delay="0"/>
                                          </p:stCondLst>
                                        </p:cTn>
                                        <p:tgtEl>
                                          <p:spTgt spid="63"/>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fade">
                                      <p:cBhvr>
                                        <p:cTn id="139" dur="1000"/>
                                        <p:tgtEl>
                                          <p:spTgt spid="64"/>
                                        </p:tgtEl>
                                      </p:cBhvr>
                                    </p:animEffect>
                                  </p:childTnLst>
                                </p:cTn>
                              </p:par>
                            </p:childTnLst>
                          </p:cTn>
                        </p:par>
                        <p:par>
                          <p:cTn id="140" fill="hold" nodeType="afterGroup">
                            <p:stCondLst>
                              <p:cond delay="1000"/>
                            </p:stCondLst>
                            <p:childTnLst>
                              <p:par>
                                <p:cTn id="141" presetID="63" presetClass="path" presetSubtype="0" accel="50000" decel="50000" fill="hold" nodeType="afterEffect">
                                  <p:stCondLst>
                                    <p:cond delay="0"/>
                                  </p:stCondLst>
                                  <p:childTnLst>
                                    <p:animMotion origin="layout" path="M -2.22222E-6 3.33333E-6 L -0.03628 0.31111 " pathEditMode="relative" rAng="0" ptsTypes="AA">
                                      <p:cBhvr>
                                        <p:cTn id="142" dur="1000" fill="hold"/>
                                        <p:tgtEl>
                                          <p:spTgt spid="64"/>
                                        </p:tgtEl>
                                        <p:attrNameLst>
                                          <p:attrName>ppt_x</p:attrName>
                                          <p:attrName>ppt_y</p:attrName>
                                        </p:attrNameLst>
                                      </p:cBhvr>
                                      <p:rCtr x="-1823" y="15556"/>
                                    </p:animMotion>
                                  </p:childTnLst>
                                </p:cTn>
                              </p:par>
                            </p:childTnLst>
                          </p:cTn>
                        </p:par>
                        <p:par>
                          <p:cTn id="143" fill="hold" nodeType="afterGroup">
                            <p:stCondLst>
                              <p:cond delay="2000"/>
                            </p:stCondLst>
                            <p:childTnLst>
                              <p:par>
                                <p:cTn id="144" presetID="1" presetClass="exit" presetSubtype="0" fill="hold" nodeType="afterEffect">
                                  <p:stCondLst>
                                    <p:cond delay="0"/>
                                  </p:stCondLst>
                                  <p:childTnLst>
                                    <p:set>
                                      <p:cBhvr>
                                        <p:cTn id="145" dur="1" fill="hold">
                                          <p:stCondLst>
                                            <p:cond delay="0"/>
                                          </p:stCondLst>
                                        </p:cTn>
                                        <p:tgtEl>
                                          <p:spTgt spid="64"/>
                                        </p:tgtEl>
                                        <p:attrNameLst>
                                          <p:attrName>style.visibility</p:attrName>
                                        </p:attrNameLst>
                                      </p:cBhvr>
                                      <p:to>
                                        <p:strVal val="hidden"/>
                                      </p:to>
                                    </p:set>
                                  </p:childTnLst>
                                </p:cTn>
                              </p:par>
                            </p:childTnLst>
                          </p:cTn>
                        </p:par>
                        <p:par>
                          <p:cTn id="146" fill="hold" nodeType="afterGroup">
                            <p:stCondLst>
                              <p:cond delay="2000"/>
                            </p:stCondLst>
                            <p:childTnLst>
                              <p:par>
                                <p:cTn id="147" presetID="1" presetClass="entr" presetSubtype="0" fill="hold" nodeType="afterEffect">
                                  <p:stCondLst>
                                    <p:cond delay="0"/>
                                  </p:stCondLst>
                                  <p:childTnLst>
                                    <p:set>
                                      <p:cBhvr>
                                        <p:cTn id="148" dur="1" fill="hold">
                                          <p:stCondLst>
                                            <p:cond delay="0"/>
                                          </p:stCondLst>
                                        </p:cTn>
                                        <p:tgtEl>
                                          <p:spTgt spid="65"/>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0" presetClass="entr" presetSubtype="0" fill="hold" nodeType="click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1000"/>
                                        <p:tgtEl>
                                          <p:spTgt spid="66"/>
                                        </p:tgtEl>
                                      </p:cBhvr>
                                    </p:animEffect>
                                  </p:childTnLst>
                                </p:cTn>
                              </p:par>
                            </p:childTnLst>
                          </p:cTn>
                        </p:par>
                        <p:par>
                          <p:cTn id="154" fill="hold" nodeType="afterGroup">
                            <p:stCondLst>
                              <p:cond delay="1000"/>
                            </p:stCondLst>
                            <p:childTnLst>
                              <p:par>
                                <p:cTn id="155" presetID="63" presetClass="path" presetSubtype="0" accel="50000" decel="50000" fill="hold" nodeType="afterEffect">
                                  <p:stCondLst>
                                    <p:cond delay="0"/>
                                  </p:stCondLst>
                                  <p:childTnLst>
                                    <p:animMotion origin="layout" path="M -1.11111E-6 -2.59259E-6 L -0.06285 0.31111 " pathEditMode="relative" rAng="0" ptsTypes="AA">
                                      <p:cBhvr>
                                        <p:cTn id="156" dur="1000" fill="hold"/>
                                        <p:tgtEl>
                                          <p:spTgt spid="66"/>
                                        </p:tgtEl>
                                        <p:attrNameLst>
                                          <p:attrName>ppt_x</p:attrName>
                                          <p:attrName>ppt_y</p:attrName>
                                        </p:attrNameLst>
                                      </p:cBhvr>
                                      <p:rCtr x="-3142" y="15556"/>
                                    </p:animMotion>
                                  </p:childTnLst>
                                </p:cTn>
                              </p:par>
                            </p:childTnLst>
                          </p:cTn>
                        </p:par>
                        <p:par>
                          <p:cTn id="157" fill="hold" nodeType="afterGroup">
                            <p:stCondLst>
                              <p:cond delay="2000"/>
                            </p:stCondLst>
                            <p:childTnLst>
                              <p:par>
                                <p:cTn id="158" presetID="1" presetClass="exit" presetSubtype="0" fill="hold" nodeType="afterEffect">
                                  <p:stCondLst>
                                    <p:cond delay="0"/>
                                  </p:stCondLst>
                                  <p:childTnLst>
                                    <p:set>
                                      <p:cBhvr>
                                        <p:cTn id="159" dur="1" fill="hold">
                                          <p:stCondLst>
                                            <p:cond delay="0"/>
                                          </p:stCondLst>
                                        </p:cTn>
                                        <p:tgtEl>
                                          <p:spTgt spid="66"/>
                                        </p:tgtEl>
                                        <p:attrNameLst>
                                          <p:attrName>style.visibility</p:attrName>
                                        </p:attrNameLst>
                                      </p:cBhvr>
                                      <p:to>
                                        <p:strVal val="hidden"/>
                                      </p:to>
                                    </p:set>
                                  </p:childTnLst>
                                </p:cTn>
                              </p:par>
                            </p:childTnLst>
                          </p:cTn>
                        </p:par>
                        <p:par>
                          <p:cTn id="160" fill="hold" nodeType="afterGroup">
                            <p:stCondLst>
                              <p:cond delay="2000"/>
                            </p:stCondLst>
                            <p:childTnLst>
                              <p:par>
                                <p:cTn id="161" presetID="1" presetClass="entr" presetSubtype="0" fill="hold" nodeType="afterEffect">
                                  <p:stCondLst>
                                    <p:cond delay="0"/>
                                  </p:stCondLst>
                                  <p:childTnLst>
                                    <p:set>
                                      <p:cBhvr>
                                        <p:cTn id="162" dur="1" fill="hold">
                                          <p:stCondLst>
                                            <p:cond delay="0"/>
                                          </p:stCondLst>
                                        </p:cTn>
                                        <p:tgtEl>
                                          <p:spTgt spid="67"/>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nodeType="clickEffect">
                                  <p:stCondLst>
                                    <p:cond delay="0"/>
                                  </p:stCondLst>
                                  <p:childTnLst>
                                    <p:set>
                                      <p:cBhvr>
                                        <p:cTn id="166" dur="1" fill="hold">
                                          <p:stCondLst>
                                            <p:cond delay="0"/>
                                          </p:stCondLst>
                                        </p:cTn>
                                        <p:tgtEl>
                                          <p:spTgt spid="68"/>
                                        </p:tgtEl>
                                        <p:attrNameLst>
                                          <p:attrName>style.visibility</p:attrName>
                                        </p:attrNameLst>
                                      </p:cBhvr>
                                      <p:to>
                                        <p:strVal val="visible"/>
                                      </p:to>
                                    </p:set>
                                    <p:animEffect transition="in" filter="fade">
                                      <p:cBhvr>
                                        <p:cTn id="167" dur="1000"/>
                                        <p:tgtEl>
                                          <p:spTgt spid="68"/>
                                        </p:tgtEl>
                                      </p:cBhvr>
                                    </p:animEffect>
                                  </p:childTnLst>
                                </p:cTn>
                              </p:par>
                            </p:childTnLst>
                          </p:cTn>
                        </p:par>
                        <p:par>
                          <p:cTn id="168" fill="hold" nodeType="afterGroup">
                            <p:stCondLst>
                              <p:cond delay="1000"/>
                            </p:stCondLst>
                            <p:childTnLst>
                              <p:par>
                                <p:cTn id="169" presetID="63" presetClass="path" presetSubtype="0" accel="50000" decel="50000" fill="hold" nodeType="afterEffect">
                                  <p:stCondLst>
                                    <p:cond delay="0"/>
                                  </p:stCondLst>
                                  <p:childTnLst>
                                    <p:animMotion origin="layout" path="M 2.22222E-6 2.22222E-6 L -0.12743 0.40324 " pathEditMode="relative" rAng="0" ptsTypes="AA">
                                      <p:cBhvr>
                                        <p:cTn id="170" dur="1000" fill="hold"/>
                                        <p:tgtEl>
                                          <p:spTgt spid="68"/>
                                        </p:tgtEl>
                                        <p:attrNameLst>
                                          <p:attrName>ppt_x</p:attrName>
                                          <p:attrName>ppt_y</p:attrName>
                                        </p:attrNameLst>
                                      </p:cBhvr>
                                      <p:rCtr x="-6372" y="20162"/>
                                    </p:animMotion>
                                  </p:childTnLst>
                                </p:cTn>
                              </p:par>
                            </p:childTnLst>
                          </p:cTn>
                        </p:par>
                        <p:par>
                          <p:cTn id="171" fill="hold" nodeType="afterGroup">
                            <p:stCondLst>
                              <p:cond delay="2000"/>
                            </p:stCondLst>
                            <p:childTnLst>
                              <p:par>
                                <p:cTn id="172" presetID="1" presetClass="exit" presetSubtype="0" fill="hold" nodeType="afterEffect">
                                  <p:stCondLst>
                                    <p:cond delay="0"/>
                                  </p:stCondLst>
                                  <p:childTnLst>
                                    <p:set>
                                      <p:cBhvr>
                                        <p:cTn id="173" dur="1" fill="hold">
                                          <p:stCondLst>
                                            <p:cond delay="0"/>
                                          </p:stCondLst>
                                        </p:cTn>
                                        <p:tgtEl>
                                          <p:spTgt spid="68"/>
                                        </p:tgtEl>
                                        <p:attrNameLst>
                                          <p:attrName>style.visibility</p:attrName>
                                        </p:attrNameLst>
                                      </p:cBhvr>
                                      <p:to>
                                        <p:strVal val="hidden"/>
                                      </p:to>
                                    </p:set>
                                  </p:childTnLst>
                                </p:cTn>
                              </p:par>
                            </p:childTnLst>
                          </p:cTn>
                        </p:par>
                        <p:par>
                          <p:cTn id="174" fill="hold" nodeType="afterGroup">
                            <p:stCondLst>
                              <p:cond delay="2000"/>
                            </p:stCondLst>
                            <p:childTnLst>
                              <p:par>
                                <p:cTn id="175" presetID="1" presetClass="entr" presetSubtype="0" fill="hold" nodeType="afterEffect">
                                  <p:stCondLst>
                                    <p:cond delay="0"/>
                                  </p:stCondLst>
                                  <p:childTnLst>
                                    <p:set>
                                      <p:cBhvr>
                                        <p:cTn id="176" dur="1" fill="hold">
                                          <p:stCondLst>
                                            <p:cond delay="0"/>
                                          </p:stCondLst>
                                        </p:cTn>
                                        <p:tgtEl>
                                          <p:spTgt spid="69"/>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70"/>
                                        </p:tgtEl>
                                        <p:attrNameLst>
                                          <p:attrName>style.visibility</p:attrName>
                                        </p:attrNameLst>
                                      </p:cBhvr>
                                      <p:to>
                                        <p:strVal val="visible"/>
                                      </p:to>
                                    </p:set>
                                    <p:animEffect transition="in" filter="fade">
                                      <p:cBhvr>
                                        <p:cTn id="181" dur="1000"/>
                                        <p:tgtEl>
                                          <p:spTgt spid="70"/>
                                        </p:tgtEl>
                                      </p:cBhvr>
                                    </p:animEffect>
                                  </p:childTnLst>
                                </p:cTn>
                              </p:par>
                            </p:childTnLst>
                          </p:cTn>
                        </p:par>
                        <p:par>
                          <p:cTn id="182" fill="hold" nodeType="afterGroup">
                            <p:stCondLst>
                              <p:cond delay="1000"/>
                            </p:stCondLst>
                            <p:childTnLst>
                              <p:par>
                                <p:cTn id="183" presetID="63" presetClass="path" presetSubtype="0" accel="50000" decel="50000" fill="hold" nodeType="afterEffect">
                                  <p:stCondLst>
                                    <p:cond delay="0"/>
                                  </p:stCondLst>
                                  <p:childTnLst>
                                    <p:animMotion origin="layout" path="M 2.22222E-6 -3.7037E-6 L -0.14514 0.30533 " pathEditMode="relative" rAng="0" ptsTypes="AA">
                                      <p:cBhvr>
                                        <p:cTn id="184" dur="1000" fill="hold"/>
                                        <p:tgtEl>
                                          <p:spTgt spid="70"/>
                                        </p:tgtEl>
                                        <p:attrNameLst>
                                          <p:attrName>ppt_x</p:attrName>
                                          <p:attrName>ppt_y</p:attrName>
                                        </p:attrNameLst>
                                      </p:cBhvr>
                                      <p:rCtr x="-7257" y="15255"/>
                                    </p:animMotion>
                                  </p:childTnLst>
                                </p:cTn>
                              </p:par>
                            </p:childTnLst>
                          </p:cTn>
                        </p:par>
                        <p:par>
                          <p:cTn id="185" fill="hold" nodeType="afterGroup">
                            <p:stCondLst>
                              <p:cond delay="2000"/>
                            </p:stCondLst>
                            <p:childTnLst>
                              <p:par>
                                <p:cTn id="186" presetID="1" presetClass="exit" presetSubtype="0" fill="hold" nodeType="afterEffect">
                                  <p:stCondLst>
                                    <p:cond delay="0"/>
                                  </p:stCondLst>
                                  <p:childTnLst>
                                    <p:set>
                                      <p:cBhvr>
                                        <p:cTn id="187" dur="1" fill="hold">
                                          <p:stCondLst>
                                            <p:cond delay="0"/>
                                          </p:stCondLst>
                                        </p:cTn>
                                        <p:tgtEl>
                                          <p:spTgt spid="70"/>
                                        </p:tgtEl>
                                        <p:attrNameLst>
                                          <p:attrName>style.visibility</p:attrName>
                                        </p:attrNameLst>
                                      </p:cBhvr>
                                      <p:to>
                                        <p:strVal val="hidden"/>
                                      </p:to>
                                    </p:set>
                                  </p:childTnLst>
                                </p:cTn>
                              </p:par>
                            </p:childTnLst>
                          </p:cTn>
                        </p:par>
                        <p:par>
                          <p:cTn id="188" fill="hold" nodeType="afterGroup">
                            <p:stCondLst>
                              <p:cond delay="2000"/>
                            </p:stCondLst>
                            <p:childTnLst>
                              <p:par>
                                <p:cTn id="189" presetID="1" presetClass="entr" presetSubtype="0" fill="hold" nodeType="afterEffect">
                                  <p:stCondLst>
                                    <p:cond delay="0"/>
                                  </p:stCondLst>
                                  <p:childTnLst>
                                    <p:set>
                                      <p:cBhvr>
                                        <p:cTn id="190" dur="1" fill="hold">
                                          <p:stCondLst>
                                            <p:cond delay="0"/>
                                          </p:stCondLst>
                                        </p:cTn>
                                        <p:tgtEl>
                                          <p:spTgt spid="71"/>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0" presetClass="entr" presetSubtype="0" fill="hold" nodeType="clickEffect">
                                  <p:stCondLst>
                                    <p:cond delay="0"/>
                                  </p:stCondLst>
                                  <p:childTnLst>
                                    <p:set>
                                      <p:cBhvr>
                                        <p:cTn id="194" dur="1" fill="hold">
                                          <p:stCondLst>
                                            <p:cond delay="0"/>
                                          </p:stCondLst>
                                        </p:cTn>
                                        <p:tgtEl>
                                          <p:spTgt spid="74"/>
                                        </p:tgtEl>
                                        <p:attrNameLst>
                                          <p:attrName>style.visibility</p:attrName>
                                        </p:attrNameLst>
                                      </p:cBhvr>
                                      <p:to>
                                        <p:strVal val="visible"/>
                                      </p:to>
                                    </p:set>
                                    <p:animEffect transition="in" filter="fade">
                                      <p:cBhvr>
                                        <p:cTn id="195" dur="1000"/>
                                        <p:tgtEl>
                                          <p:spTgt spid="74"/>
                                        </p:tgtEl>
                                      </p:cBhvr>
                                    </p:animEffect>
                                  </p:childTnLst>
                                </p:cTn>
                              </p:par>
                            </p:childTnLst>
                          </p:cTn>
                        </p:par>
                        <p:par>
                          <p:cTn id="196" fill="hold" nodeType="afterGroup">
                            <p:stCondLst>
                              <p:cond delay="1000"/>
                            </p:stCondLst>
                            <p:childTnLst>
                              <p:par>
                                <p:cTn id="197" presetID="63" presetClass="path" presetSubtype="0" accel="50000" decel="50000" fill="hold" nodeType="afterEffect">
                                  <p:stCondLst>
                                    <p:cond delay="0"/>
                                  </p:stCondLst>
                                  <p:childTnLst>
                                    <p:animMotion origin="layout" path="M 2.77778E-7 -2.59259E-6 L -0.26927 0.3132 " pathEditMode="relative" rAng="0" ptsTypes="AA">
                                      <p:cBhvr>
                                        <p:cTn id="198" dur="1000" fill="hold"/>
                                        <p:tgtEl>
                                          <p:spTgt spid="74"/>
                                        </p:tgtEl>
                                        <p:attrNameLst>
                                          <p:attrName>ppt_x</p:attrName>
                                          <p:attrName>ppt_y</p:attrName>
                                        </p:attrNameLst>
                                      </p:cBhvr>
                                      <p:rCtr x="-13472" y="15648"/>
                                    </p:animMotion>
                                  </p:childTnLst>
                                </p:cTn>
                              </p:par>
                            </p:childTnLst>
                          </p:cTn>
                        </p:par>
                        <p:par>
                          <p:cTn id="199" fill="hold" nodeType="afterGroup">
                            <p:stCondLst>
                              <p:cond delay="2000"/>
                            </p:stCondLst>
                            <p:childTnLst>
                              <p:par>
                                <p:cTn id="200" presetID="1" presetClass="exit" presetSubtype="0" fill="hold" nodeType="afterEffect">
                                  <p:stCondLst>
                                    <p:cond delay="0"/>
                                  </p:stCondLst>
                                  <p:childTnLst>
                                    <p:set>
                                      <p:cBhvr>
                                        <p:cTn id="201" dur="1" fill="hold">
                                          <p:stCondLst>
                                            <p:cond delay="0"/>
                                          </p:stCondLst>
                                        </p:cTn>
                                        <p:tgtEl>
                                          <p:spTgt spid="74"/>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65"/>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67"/>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71"/>
                                        </p:tgtEl>
                                        <p:attrNameLst>
                                          <p:attrName>style.visibility</p:attrName>
                                        </p:attrNameLst>
                                      </p:cBhvr>
                                      <p:to>
                                        <p:strVal val="hidden"/>
                                      </p:to>
                                    </p:set>
                                  </p:childTnLst>
                                </p:cTn>
                              </p:par>
                            </p:childTnLst>
                          </p:cTn>
                        </p:par>
                        <p:par>
                          <p:cTn id="208" fill="hold" nodeType="afterGroup">
                            <p:stCondLst>
                              <p:cond delay="2000"/>
                            </p:stCondLst>
                            <p:childTnLst>
                              <p:par>
                                <p:cTn id="209" presetID="1" presetClass="entr" presetSubtype="0" fill="hold" nodeType="afterEffect">
                                  <p:stCondLst>
                                    <p:cond delay="0"/>
                                  </p:stCondLst>
                                  <p:childTnLst>
                                    <p:set>
                                      <p:cBhvr>
                                        <p:cTn id="210" dur="1" fill="hold">
                                          <p:stCondLst>
                                            <p:cond delay="0"/>
                                          </p:stCondLst>
                                        </p:cTn>
                                        <p:tgtEl>
                                          <p:spTgt spid="75"/>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0" presetClass="entr" presetSubtype="0" fill="hold" nodeType="clickEffect">
                                  <p:stCondLst>
                                    <p:cond delay="0"/>
                                  </p:stCondLst>
                                  <p:childTnLst>
                                    <p:set>
                                      <p:cBhvr>
                                        <p:cTn id="214" dur="1" fill="hold">
                                          <p:stCondLst>
                                            <p:cond delay="0"/>
                                          </p:stCondLst>
                                        </p:cTn>
                                        <p:tgtEl>
                                          <p:spTgt spid="76"/>
                                        </p:tgtEl>
                                        <p:attrNameLst>
                                          <p:attrName>style.visibility</p:attrName>
                                        </p:attrNameLst>
                                      </p:cBhvr>
                                      <p:to>
                                        <p:strVal val="visible"/>
                                      </p:to>
                                    </p:set>
                                    <p:animEffect transition="in" filter="fade">
                                      <p:cBhvr>
                                        <p:cTn id="215" dur="1000"/>
                                        <p:tgtEl>
                                          <p:spTgt spid="76"/>
                                        </p:tgtEl>
                                      </p:cBhvr>
                                    </p:animEffect>
                                  </p:childTnLst>
                                </p:cTn>
                              </p:par>
                            </p:childTnLst>
                          </p:cTn>
                        </p:par>
                        <p:par>
                          <p:cTn id="216" fill="hold" nodeType="afterGroup">
                            <p:stCondLst>
                              <p:cond delay="1000"/>
                            </p:stCondLst>
                            <p:childTnLst>
                              <p:par>
                                <p:cTn id="217" presetID="63" presetClass="path" presetSubtype="0" accel="50000" decel="50000" fill="hold" nodeType="afterEffect">
                                  <p:stCondLst>
                                    <p:cond delay="0"/>
                                  </p:stCondLst>
                                  <p:childTnLst>
                                    <p:animMotion origin="layout" path="M 2.77778E-7 -2.59259E-6 L -0.26927 0.3132 " pathEditMode="relative" rAng="0" ptsTypes="AA">
                                      <p:cBhvr>
                                        <p:cTn id="218" dur="1000" fill="hold"/>
                                        <p:tgtEl>
                                          <p:spTgt spid="76"/>
                                        </p:tgtEl>
                                        <p:attrNameLst>
                                          <p:attrName>ppt_x</p:attrName>
                                          <p:attrName>ppt_y</p:attrName>
                                        </p:attrNameLst>
                                      </p:cBhvr>
                                      <p:rCtr x="-13472" y="15648"/>
                                    </p:animMotion>
                                  </p:childTnLst>
                                </p:cTn>
                              </p:par>
                            </p:childTnLst>
                          </p:cTn>
                        </p:par>
                        <p:par>
                          <p:cTn id="219" fill="hold" nodeType="afterGroup">
                            <p:stCondLst>
                              <p:cond delay="2000"/>
                            </p:stCondLst>
                            <p:childTnLst>
                              <p:par>
                                <p:cTn id="220" presetID="1" presetClass="exit" presetSubtype="0" fill="hold" nodeType="afterEffect">
                                  <p:stCondLst>
                                    <p:cond delay="0"/>
                                  </p:stCondLst>
                                  <p:childTnLst>
                                    <p:set>
                                      <p:cBhvr>
                                        <p:cTn id="221" dur="1" fill="hold">
                                          <p:stCondLst>
                                            <p:cond delay="0"/>
                                          </p:stCondLst>
                                        </p:cTn>
                                        <p:tgtEl>
                                          <p:spTgt spid="76"/>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75"/>
                                        </p:tgtEl>
                                        <p:attrNameLst>
                                          <p:attrName>style.visibility</p:attrName>
                                        </p:attrNameLst>
                                      </p:cBhvr>
                                      <p:to>
                                        <p:strVal val="hidden"/>
                                      </p:to>
                                    </p:set>
                                  </p:childTnLst>
                                </p:cTn>
                              </p:par>
                            </p:childTnLst>
                          </p:cTn>
                        </p:par>
                        <p:par>
                          <p:cTn id="224" fill="hold" nodeType="afterGroup">
                            <p:stCondLst>
                              <p:cond delay="2000"/>
                            </p:stCondLst>
                            <p:childTnLst>
                              <p:par>
                                <p:cTn id="225" presetID="1" presetClass="entr" presetSubtype="0" fill="hold" nodeType="afterEffect">
                                  <p:stCondLst>
                                    <p:cond delay="0"/>
                                  </p:stCondLst>
                                  <p:childTnLst>
                                    <p:set>
                                      <p:cBhvr>
                                        <p:cTn id="226" dur="1" fill="hold">
                                          <p:stCondLst>
                                            <p:cond delay="0"/>
                                          </p:stCondLst>
                                        </p:cTn>
                                        <p:tgtEl>
                                          <p:spTgt spid="7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77"/>
                                        </p:tgtEl>
                                        <p:attrNameLst>
                                          <p:attrName>style.visibility</p:attrName>
                                        </p:attrNameLst>
                                      </p:cBhvr>
                                      <p:to>
                                        <p:strVal val="visible"/>
                                      </p:to>
                                    </p:se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0" presetClass="entr" presetSubtype="0" fill="hold" nodeType="clickEffect">
                                  <p:stCondLst>
                                    <p:cond delay="0"/>
                                  </p:stCondLst>
                                  <p:childTnLst>
                                    <p:set>
                                      <p:cBhvr>
                                        <p:cTn id="232" dur="1" fill="hold">
                                          <p:stCondLst>
                                            <p:cond delay="0"/>
                                          </p:stCondLst>
                                        </p:cTn>
                                        <p:tgtEl>
                                          <p:spTgt spid="78"/>
                                        </p:tgtEl>
                                        <p:attrNameLst>
                                          <p:attrName>style.visibility</p:attrName>
                                        </p:attrNameLst>
                                      </p:cBhvr>
                                      <p:to>
                                        <p:strVal val="visible"/>
                                      </p:to>
                                    </p:set>
                                    <p:animEffect transition="in" filter="fade">
                                      <p:cBhvr>
                                        <p:cTn id="233" dur="1000"/>
                                        <p:tgtEl>
                                          <p:spTgt spid="78"/>
                                        </p:tgtEl>
                                      </p:cBhvr>
                                    </p:animEffect>
                                  </p:childTnLst>
                                </p:cTn>
                              </p:par>
                            </p:childTnLst>
                          </p:cTn>
                        </p:par>
                        <p:par>
                          <p:cTn id="234" fill="hold" nodeType="afterGroup">
                            <p:stCondLst>
                              <p:cond delay="1000"/>
                            </p:stCondLst>
                            <p:childTnLst>
                              <p:par>
                                <p:cTn id="235" presetID="63" presetClass="path" presetSubtype="0" accel="50000" decel="50000" fill="hold" nodeType="afterEffect">
                                  <p:stCondLst>
                                    <p:cond delay="0"/>
                                  </p:stCondLst>
                                  <p:childTnLst>
                                    <p:animMotion origin="layout" path="M -2.5E-6 3.33333E-6 L -0.40225 0.52291 " pathEditMode="relative" rAng="0" ptsTypes="AA">
                                      <p:cBhvr>
                                        <p:cTn id="236" dur="1000" fill="hold"/>
                                        <p:tgtEl>
                                          <p:spTgt spid="78"/>
                                        </p:tgtEl>
                                        <p:attrNameLst>
                                          <p:attrName>ppt_x</p:attrName>
                                          <p:attrName>ppt_y</p:attrName>
                                        </p:attrNameLst>
                                      </p:cBhvr>
                                      <p:rCtr x="-20122" y="26134"/>
                                    </p:animMotion>
                                  </p:childTnLst>
                                </p:cTn>
                              </p:par>
                            </p:childTnLst>
                          </p:cTn>
                        </p:par>
                        <p:par>
                          <p:cTn id="237" fill="hold" nodeType="afterGroup">
                            <p:stCondLst>
                              <p:cond delay="2000"/>
                            </p:stCondLst>
                            <p:childTnLst>
                              <p:par>
                                <p:cTn id="238" presetID="1" presetClass="exit" presetSubtype="0" fill="hold" nodeType="afterEffect">
                                  <p:stCondLst>
                                    <p:cond delay="0"/>
                                  </p:stCondLst>
                                  <p:childTnLst>
                                    <p:set>
                                      <p:cBhvr>
                                        <p:cTn id="239" dur="1" fill="hold">
                                          <p:stCondLst>
                                            <p:cond delay="0"/>
                                          </p:stCondLst>
                                        </p:cTn>
                                        <p:tgtEl>
                                          <p:spTgt spid="78"/>
                                        </p:tgtEl>
                                        <p:attrNameLst>
                                          <p:attrName>style.visibility</p:attrName>
                                        </p:attrNameLst>
                                      </p:cBhvr>
                                      <p:to>
                                        <p:strVal val="hidden"/>
                                      </p:to>
                                    </p:set>
                                  </p:childTnLst>
                                </p:cTn>
                              </p:par>
                              <p:par>
                                <p:cTn id="240" presetID="1" presetClass="exit" presetSubtype="0" fill="hold" nodeType="withEffect">
                                  <p:stCondLst>
                                    <p:cond delay="0"/>
                                  </p:stCondLst>
                                  <p:childTnLst>
                                    <p:set>
                                      <p:cBhvr>
                                        <p:cTn id="241" dur="1" fill="hold">
                                          <p:stCondLst>
                                            <p:cond delay="0"/>
                                          </p:stCondLst>
                                        </p:cTn>
                                        <p:tgtEl>
                                          <p:spTgt spid="60"/>
                                        </p:tgtEl>
                                        <p:attrNameLst>
                                          <p:attrName>style.visibility</p:attrName>
                                        </p:attrNameLst>
                                      </p:cBhvr>
                                      <p:to>
                                        <p:strVal val="hidden"/>
                                      </p:to>
                                    </p:set>
                                  </p:childTnLst>
                                </p:cTn>
                              </p:par>
                            </p:childTnLst>
                          </p:cTn>
                        </p:par>
                        <p:par>
                          <p:cTn id="242" fill="hold" nodeType="afterGroup">
                            <p:stCondLst>
                              <p:cond delay="2000"/>
                            </p:stCondLst>
                            <p:childTnLst>
                              <p:par>
                                <p:cTn id="243" presetID="1" presetClass="entr" presetSubtype="0" fill="hold" nodeType="afterEffect">
                                  <p:stCondLst>
                                    <p:cond delay="0"/>
                                  </p:stCondLst>
                                  <p:childTnLst>
                                    <p:set>
                                      <p:cBhvr>
                                        <p:cTn id="244" dur="1" fill="hold">
                                          <p:stCondLst>
                                            <p:cond delay="0"/>
                                          </p:stCondLst>
                                        </p:cTn>
                                        <p:tgtEl>
                                          <p:spTgt spid="79"/>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0" presetClass="entr" presetSubtype="0" fill="hold" nodeType="clickEffect">
                                  <p:stCondLst>
                                    <p:cond delay="0"/>
                                  </p:stCondLst>
                                  <p:childTnLst>
                                    <p:set>
                                      <p:cBhvr>
                                        <p:cTn id="248" dur="1" fill="hold">
                                          <p:stCondLst>
                                            <p:cond delay="0"/>
                                          </p:stCondLst>
                                        </p:cTn>
                                        <p:tgtEl>
                                          <p:spTgt spid="80"/>
                                        </p:tgtEl>
                                        <p:attrNameLst>
                                          <p:attrName>style.visibility</p:attrName>
                                        </p:attrNameLst>
                                      </p:cBhvr>
                                      <p:to>
                                        <p:strVal val="visible"/>
                                      </p:to>
                                    </p:set>
                                    <p:animEffect transition="in" filter="fade">
                                      <p:cBhvr>
                                        <p:cTn id="249" dur="1000"/>
                                        <p:tgtEl>
                                          <p:spTgt spid="80"/>
                                        </p:tgtEl>
                                      </p:cBhvr>
                                    </p:animEffect>
                                  </p:childTnLst>
                                </p:cTn>
                              </p:par>
                            </p:childTnLst>
                          </p:cTn>
                        </p:par>
                        <p:par>
                          <p:cTn id="250" fill="hold" nodeType="afterGroup">
                            <p:stCondLst>
                              <p:cond delay="1000"/>
                            </p:stCondLst>
                            <p:childTnLst>
                              <p:par>
                                <p:cTn id="251" presetID="63" presetClass="path" presetSubtype="0" accel="50000" decel="50000" fill="hold" nodeType="afterEffect">
                                  <p:stCondLst>
                                    <p:cond delay="0"/>
                                  </p:stCondLst>
                                  <p:childTnLst>
                                    <p:animMotion origin="layout" path="M -1.94444E-6 -3.7037E-6 L -0.38489 0.40533 " pathEditMode="relative" rAng="0" ptsTypes="AA">
                                      <p:cBhvr>
                                        <p:cTn id="252" dur="1000" fill="hold"/>
                                        <p:tgtEl>
                                          <p:spTgt spid="80"/>
                                        </p:tgtEl>
                                        <p:attrNameLst>
                                          <p:attrName>ppt_x</p:attrName>
                                          <p:attrName>ppt_y</p:attrName>
                                        </p:attrNameLst>
                                      </p:cBhvr>
                                      <p:rCtr x="-19253" y="20255"/>
                                    </p:animMotion>
                                  </p:childTnLst>
                                </p:cTn>
                              </p:par>
                            </p:childTnLst>
                          </p:cTn>
                        </p:par>
                        <p:par>
                          <p:cTn id="253" fill="hold" nodeType="afterGroup">
                            <p:stCondLst>
                              <p:cond delay="2000"/>
                            </p:stCondLst>
                            <p:childTnLst>
                              <p:par>
                                <p:cTn id="254" presetID="1" presetClass="exit" presetSubtype="0" fill="hold" nodeType="afterEffect">
                                  <p:stCondLst>
                                    <p:cond delay="0"/>
                                  </p:stCondLst>
                                  <p:childTnLst>
                                    <p:set>
                                      <p:cBhvr>
                                        <p:cTn id="255" dur="1" fill="hold">
                                          <p:stCondLst>
                                            <p:cond delay="0"/>
                                          </p:stCondLst>
                                        </p:cTn>
                                        <p:tgtEl>
                                          <p:spTgt spid="80"/>
                                        </p:tgtEl>
                                        <p:attrNameLst>
                                          <p:attrName>style.visibility</p:attrName>
                                        </p:attrNameLst>
                                      </p:cBhvr>
                                      <p:to>
                                        <p:strVal val="hidden"/>
                                      </p:to>
                                    </p:set>
                                  </p:childTnLst>
                                </p:cTn>
                              </p:par>
                            </p:childTnLst>
                          </p:cTn>
                        </p:par>
                        <p:par>
                          <p:cTn id="256" fill="hold" nodeType="afterGroup">
                            <p:stCondLst>
                              <p:cond delay="2000"/>
                            </p:stCondLst>
                            <p:childTnLst>
                              <p:par>
                                <p:cTn id="257" presetID="1" presetClass="entr" presetSubtype="0" fill="hold" nodeType="afterEffect">
                                  <p:stCondLst>
                                    <p:cond delay="0"/>
                                  </p:stCondLst>
                                  <p:childTnLst>
                                    <p:set>
                                      <p:cBhvr>
                                        <p:cTn id="258" dur="1" fill="hold">
                                          <p:stCondLst>
                                            <p:cond delay="0"/>
                                          </p:stCondLst>
                                        </p:cTn>
                                        <p:tgtEl>
                                          <p:spTgt spid="81"/>
                                        </p:tgtEl>
                                        <p:attrNameLst>
                                          <p:attrName>style.visibility</p:attrName>
                                        </p:attrNameLst>
                                      </p:cBhvr>
                                      <p:to>
                                        <p:strVal val="visible"/>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0" presetClass="entr" presetSubtype="0" fill="hold" nodeType="clickEffect">
                                  <p:stCondLst>
                                    <p:cond delay="0"/>
                                  </p:stCondLst>
                                  <p:childTnLst>
                                    <p:set>
                                      <p:cBhvr>
                                        <p:cTn id="262" dur="1" fill="hold">
                                          <p:stCondLst>
                                            <p:cond delay="0"/>
                                          </p:stCondLst>
                                        </p:cTn>
                                        <p:tgtEl>
                                          <p:spTgt spid="82"/>
                                        </p:tgtEl>
                                        <p:attrNameLst>
                                          <p:attrName>style.visibility</p:attrName>
                                        </p:attrNameLst>
                                      </p:cBhvr>
                                      <p:to>
                                        <p:strVal val="visible"/>
                                      </p:to>
                                    </p:set>
                                    <p:animEffect transition="in" filter="fade">
                                      <p:cBhvr>
                                        <p:cTn id="263" dur="1000"/>
                                        <p:tgtEl>
                                          <p:spTgt spid="82"/>
                                        </p:tgtEl>
                                      </p:cBhvr>
                                    </p:animEffect>
                                  </p:childTnLst>
                                </p:cTn>
                              </p:par>
                            </p:childTnLst>
                          </p:cTn>
                        </p:par>
                        <p:par>
                          <p:cTn id="264" fill="hold" nodeType="afterGroup">
                            <p:stCondLst>
                              <p:cond delay="1000"/>
                            </p:stCondLst>
                            <p:childTnLst>
                              <p:par>
                                <p:cTn id="265" presetID="63" presetClass="path" presetSubtype="0" accel="50000" decel="50000" fill="hold" nodeType="afterEffect">
                                  <p:stCondLst>
                                    <p:cond delay="0"/>
                                  </p:stCondLst>
                                  <p:childTnLst>
                                    <p:animMotion origin="layout" path="M 1.66667E-6 -1.11111E-6 L -0.41927 0.40463 " pathEditMode="relative" rAng="0" ptsTypes="AA">
                                      <p:cBhvr>
                                        <p:cTn id="266" dur="1000" fill="hold"/>
                                        <p:tgtEl>
                                          <p:spTgt spid="82"/>
                                        </p:tgtEl>
                                        <p:attrNameLst>
                                          <p:attrName>ppt_x</p:attrName>
                                          <p:attrName>ppt_y</p:attrName>
                                        </p:attrNameLst>
                                      </p:cBhvr>
                                      <p:rCtr x="-20972" y="20231"/>
                                    </p:animMotion>
                                  </p:childTnLst>
                                </p:cTn>
                              </p:par>
                            </p:childTnLst>
                          </p:cTn>
                        </p:par>
                        <p:par>
                          <p:cTn id="267" fill="hold" nodeType="afterGroup">
                            <p:stCondLst>
                              <p:cond delay="2000"/>
                            </p:stCondLst>
                            <p:childTnLst>
                              <p:par>
                                <p:cTn id="268" presetID="1" presetClass="exit" presetSubtype="0" fill="hold" nodeType="afterEffect">
                                  <p:stCondLst>
                                    <p:cond delay="0"/>
                                  </p:stCondLst>
                                  <p:childTnLst>
                                    <p:set>
                                      <p:cBhvr>
                                        <p:cTn id="269" dur="1" fill="hold">
                                          <p:stCondLst>
                                            <p:cond delay="0"/>
                                          </p:stCondLst>
                                        </p:cTn>
                                        <p:tgtEl>
                                          <p:spTgt spid="82"/>
                                        </p:tgtEl>
                                        <p:attrNameLst>
                                          <p:attrName>style.visibility</p:attrName>
                                        </p:attrNameLst>
                                      </p:cBhvr>
                                      <p:to>
                                        <p:strVal val="hidden"/>
                                      </p:to>
                                    </p:set>
                                  </p:childTnLst>
                                </p:cTn>
                              </p:par>
                            </p:childTnLst>
                          </p:cTn>
                        </p:par>
                        <p:par>
                          <p:cTn id="270" fill="hold" nodeType="afterGroup">
                            <p:stCondLst>
                              <p:cond delay="2000"/>
                            </p:stCondLst>
                            <p:childTnLst>
                              <p:par>
                                <p:cTn id="271" presetID="1" presetClass="entr" presetSubtype="0" fill="hold" nodeType="afterEffect">
                                  <p:stCondLst>
                                    <p:cond delay="0"/>
                                  </p:stCondLst>
                                  <p:childTnLst>
                                    <p:set>
                                      <p:cBhvr>
                                        <p:cTn id="272" dur="1" fill="hold">
                                          <p:stCondLst>
                                            <p:cond delay="0"/>
                                          </p:stCondLst>
                                        </p:cTn>
                                        <p:tgtEl>
                                          <p:spTgt spid="83"/>
                                        </p:tgtEl>
                                        <p:attrNameLst>
                                          <p:attrName>style.visibility</p:attrName>
                                        </p:attrNameLst>
                                      </p:cBhvr>
                                      <p:to>
                                        <p:strVal val="visible"/>
                                      </p:to>
                                    </p:se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10" presetClass="entr" presetSubtype="0" fill="hold" nodeType="clickEffect">
                                  <p:stCondLst>
                                    <p:cond delay="0"/>
                                  </p:stCondLst>
                                  <p:childTnLst>
                                    <p:set>
                                      <p:cBhvr>
                                        <p:cTn id="276" dur="1" fill="hold">
                                          <p:stCondLst>
                                            <p:cond delay="0"/>
                                          </p:stCondLst>
                                        </p:cTn>
                                        <p:tgtEl>
                                          <p:spTgt spid="85"/>
                                        </p:tgtEl>
                                        <p:attrNameLst>
                                          <p:attrName>style.visibility</p:attrName>
                                        </p:attrNameLst>
                                      </p:cBhvr>
                                      <p:to>
                                        <p:strVal val="visible"/>
                                      </p:to>
                                    </p:set>
                                    <p:animEffect transition="in" filter="fade">
                                      <p:cBhvr>
                                        <p:cTn id="277" dur="1000"/>
                                        <p:tgtEl>
                                          <p:spTgt spid="85"/>
                                        </p:tgtEl>
                                      </p:cBhvr>
                                    </p:animEffect>
                                  </p:childTnLst>
                                </p:cTn>
                              </p:par>
                            </p:childTnLst>
                          </p:cTn>
                        </p:par>
                        <p:par>
                          <p:cTn id="278" fill="hold" nodeType="afterGroup">
                            <p:stCondLst>
                              <p:cond delay="1000"/>
                            </p:stCondLst>
                            <p:childTnLst>
                              <p:par>
                                <p:cTn id="279" presetID="63" presetClass="path" presetSubtype="0" accel="50000" decel="50000" fill="hold" nodeType="afterEffect">
                                  <p:stCondLst>
                                    <p:cond delay="0"/>
                                  </p:stCondLst>
                                  <p:childTnLst>
                                    <p:animMotion origin="layout" path="M 8.33333E-7 -4.07407E-6 L 0.48576 0.34838 " pathEditMode="relative" rAng="0" ptsTypes="AA">
                                      <p:cBhvr>
                                        <p:cTn id="280" dur="1000" fill="hold"/>
                                        <p:tgtEl>
                                          <p:spTgt spid="85"/>
                                        </p:tgtEl>
                                        <p:attrNameLst>
                                          <p:attrName>ppt_x</p:attrName>
                                          <p:attrName>ppt_y</p:attrName>
                                        </p:attrNameLst>
                                      </p:cBhvr>
                                      <p:rCtr x="24288" y="17407"/>
                                    </p:animMotion>
                                  </p:childTnLst>
                                </p:cTn>
                              </p:par>
                            </p:childTnLst>
                          </p:cTn>
                        </p:par>
                        <p:par>
                          <p:cTn id="281" fill="hold" nodeType="afterGroup">
                            <p:stCondLst>
                              <p:cond delay="2000"/>
                            </p:stCondLst>
                            <p:childTnLst>
                              <p:par>
                                <p:cTn id="282" presetID="1" presetClass="exit" presetSubtype="0" fill="hold" nodeType="afterEffect">
                                  <p:stCondLst>
                                    <p:cond delay="0"/>
                                  </p:stCondLst>
                                  <p:childTnLst>
                                    <p:set>
                                      <p:cBhvr>
                                        <p:cTn id="283" dur="1" fill="hold">
                                          <p:stCondLst>
                                            <p:cond delay="0"/>
                                          </p:stCondLst>
                                        </p:cTn>
                                        <p:tgtEl>
                                          <p:spTgt spid="85"/>
                                        </p:tgtEl>
                                        <p:attrNameLst>
                                          <p:attrName>style.visibility</p:attrName>
                                        </p:attrNameLst>
                                      </p:cBhvr>
                                      <p:to>
                                        <p:strVal val="hidden"/>
                                      </p:to>
                                    </p:set>
                                  </p:childTnLst>
                                </p:cTn>
                              </p:par>
                            </p:childTnLst>
                          </p:cTn>
                        </p:par>
                        <p:par>
                          <p:cTn id="284" fill="hold" nodeType="afterGroup">
                            <p:stCondLst>
                              <p:cond delay="2000"/>
                            </p:stCondLst>
                            <p:childTnLst>
                              <p:par>
                                <p:cTn id="285" presetID="1" presetClass="entr" presetSubtype="0" fill="hold" nodeType="afterEffect">
                                  <p:stCondLst>
                                    <p:cond delay="0"/>
                                  </p:stCondLst>
                                  <p:childTnLst>
                                    <p:set>
                                      <p:cBhvr>
                                        <p:cTn id="286" dur="1" fill="hold">
                                          <p:stCondLst>
                                            <p:cond delay="0"/>
                                          </p:stCondLst>
                                        </p:cTn>
                                        <p:tgtEl>
                                          <p:spTgt spid="86"/>
                                        </p:tgtEl>
                                        <p:attrNameLst>
                                          <p:attrName>style.visibility</p:attrName>
                                        </p:attrNameLst>
                                      </p:cBhvr>
                                      <p:to>
                                        <p:strVal val="visible"/>
                                      </p:to>
                                    </p:set>
                                  </p:childTnLst>
                                </p:cTn>
                              </p:par>
                            </p:childTnLst>
                          </p:cTn>
                        </p:par>
                      </p:childTnLst>
                    </p:cTn>
                  </p:par>
                  <p:par>
                    <p:cTn id="287" fill="hold" nodeType="clickPar">
                      <p:stCondLst>
                        <p:cond delay="indefinite"/>
                      </p:stCondLst>
                      <p:childTnLst>
                        <p:par>
                          <p:cTn id="288" fill="hold" nodeType="withGroup">
                            <p:stCondLst>
                              <p:cond delay="0"/>
                            </p:stCondLst>
                            <p:childTnLst>
                              <p:par>
                                <p:cTn id="289" presetID="10" presetClass="entr" presetSubtype="0" fill="hold" nodeType="clickEffect">
                                  <p:stCondLst>
                                    <p:cond delay="0"/>
                                  </p:stCondLst>
                                  <p:childTnLst>
                                    <p:set>
                                      <p:cBhvr>
                                        <p:cTn id="290" dur="1" fill="hold">
                                          <p:stCondLst>
                                            <p:cond delay="0"/>
                                          </p:stCondLst>
                                        </p:cTn>
                                        <p:tgtEl>
                                          <p:spTgt spid="87"/>
                                        </p:tgtEl>
                                        <p:attrNameLst>
                                          <p:attrName>style.visibility</p:attrName>
                                        </p:attrNameLst>
                                      </p:cBhvr>
                                      <p:to>
                                        <p:strVal val="visible"/>
                                      </p:to>
                                    </p:set>
                                    <p:animEffect transition="in" filter="fade">
                                      <p:cBhvr>
                                        <p:cTn id="291" dur="1000"/>
                                        <p:tgtEl>
                                          <p:spTgt spid="87"/>
                                        </p:tgtEl>
                                      </p:cBhvr>
                                    </p:animEffect>
                                  </p:childTnLst>
                                </p:cTn>
                              </p:par>
                            </p:childTnLst>
                          </p:cTn>
                        </p:par>
                        <p:par>
                          <p:cTn id="292" fill="hold" nodeType="afterGroup">
                            <p:stCondLst>
                              <p:cond delay="1000"/>
                            </p:stCondLst>
                            <p:childTnLst>
                              <p:par>
                                <p:cTn id="293" presetID="63" presetClass="path" presetSubtype="0" accel="50000" decel="50000" fill="hold" nodeType="afterEffect">
                                  <p:stCondLst>
                                    <p:cond delay="0"/>
                                  </p:stCondLst>
                                  <p:childTnLst>
                                    <p:animMotion origin="layout" path="M 1.94444E-6 4.81481E-6 L 0.32257 0.35023 " pathEditMode="relative" rAng="0" ptsTypes="AA">
                                      <p:cBhvr>
                                        <p:cTn id="294" dur="1000" fill="hold"/>
                                        <p:tgtEl>
                                          <p:spTgt spid="87"/>
                                        </p:tgtEl>
                                        <p:attrNameLst>
                                          <p:attrName>ppt_x</p:attrName>
                                          <p:attrName>ppt_y</p:attrName>
                                        </p:attrNameLst>
                                      </p:cBhvr>
                                      <p:rCtr x="16128" y="17500"/>
                                    </p:animMotion>
                                  </p:childTnLst>
                                </p:cTn>
                              </p:par>
                            </p:childTnLst>
                          </p:cTn>
                        </p:par>
                        <p:par>
                          <p:cTn id="295" fill="hold" nodeType="afterGroup">
                            <p:stCondLst>
                              <p:cond delay="2000"/>
                            </p:stCondLst>
                            <p:childTnLst>
                              <p:par>
                                <p:cTn id="296" presetID="1" presetClass="exit" presetSubtype="0" fill="hold" nodeType="afterEffect">
                                  <p:stCondLst>
                                    <p:cond delay="0"/>
                                  </p:stCondLst>
                                  <p:childTnLst>
                                    <p:set>
                                      <p:cBhvr>
                                        <p:cTn id="297" dur="1" fill="hold">
                                          <p:stCondLst>
                                            <p:cond delay="0"/>
                                          </p:stCondLst>
                                        </p:cTn>
                                        <p:tgtEl>
                                          <p:spTgt spid="87"/>
                                        </p:tgtEl>
                                        <p:attrNameLst>
                                          <p:attrName>style.visibility</p:attrName>
                                        </p:attrNameLst>
                                      </p:cBhvr>
                                      <p:to>
                                        <p:strVal val="hidden"/>
                                      </p:to>
                                    </p:set>
                                  </p:childTnLst>
                                </p:cTn>
                              </p:par>
                            </p:childTnLst>
                          </p:cTn>
                        </p:par>
                        <p:par>
                          <p:cTn id="298" fill="hold" nodeType="afterGroup">
                            <p:stCondLst>
                              <p:cond delay="2000"/>
                            </p:stCondLst>
                            <p:childTnLst>
                              <p:par>
                                <p:cTn id="299" presetID="1" presetClass="entr" presetSubtype="0" fill="hold" nodeType="afterEffect">
                                  <p:stCondLst>
                                    <p:cond delay="0"/>
                                  </p:stCondLst>
                                  <p:childTnLst>
                                    <p:set>
                                      <p:cBhvr>
                                        <p:cTn id="300" dur="1" fill="hold">
                                          <p:stCondLst>
                                            <p:cond delay="0"/>
                                          </p:stCondLst>
                                        </p:cTn>
                                        <p:tgtEl>
                                          <p:spTgt spid="88"/>
                                        </p:tgtEl>
                                        <p:attrNameLst>
                                          <p:attrName>style.visibility</p:attrName>
                                        </p:attrNameLst>
                                      </p:cBhvr>
                                      <p:to>
                                        <p:strVal val="visible"/>
                                      </p:to>
                                    </p:set>
                                  </p:childTnLst>
                                </p:cTn>
                              </p:par>
                              <p:par>
                                <p:cTn id="301" presetID="1" presetClass="exit" presetSubtype="0" fill="hold" nodeType="withEffect">
                                  <p:stCondLst>
                                    <p:cond delay="0"/>
                                  </p:stCondLst>
                                  <p:childTnLst>
                                    <p:set>
                                      <p:cBhvr>
                                        <p:cTn id="302" dur="1" fill="hold">
                                          <p:stCondLst>
                                            <p:cond delay="0"/>
                                          </p:stCondLst>
                                        </p:cTn>
                                        <p:tgtEl>
                                          <p:spTgt spid="52"/>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56"/>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69"/>
                                        </p:tgtEl>
                                        <p:attrNameLst>
                                          <p:attrName>style.visibility</p:attrName>
                                        </p:attrNameLst>
                                      </p:cBhvr>
                                      <p:to>
                                        <p:strVal val="hidden"/>
                                      </p:to>
                                    </p:set>
                                  </p:childTnLst>
                                </p:cTn>
                              </p:par>
                              <p:par>
                                <p:cTn id="307" presetID="1" presetClass="exit" presetSubtype="0" fill="hold" nodeType="withEffect">
                                  <p:stCondLst>
                                    <p:cond delay="0"/>
                                  </p:stCondLst>
                                  <p:childTnLst>
                                    <p:set>
                                      <p:cBhvr>
                                        <p:cTn id="308" dur="1" fill="hold">
                                          <p:stCondLst>
                                            <p:cond delay="0"/>
                                          </p:stCondLst>
                                        </p:cTn>
                                        <p:tgtEl>
                                          <p:spTgt spid="81"/>
                                        </p:tgtEl>
                                        <p:attrNameLst>
                                          <p:attrName>style.visibility</p:attrName>
                                        </p:attrNameLst>
                                      </p:cBhvr>
                                      <p:to>
                                        <p:strVal val="hidden"/>
                                      </p:to>
                                    </p:set>
                                  </p:childTnLst>
                                </p:cTn>
                              </p:par>
                              <p:par>
                                <p:cTn id="309" presetID="1" presetClass="exit" presetSubtype="0" fill="hold" nodeType="withEffect">
                                  <p:stCondLst>
                                    <p:cond delay="0"/>
                                  </p:stCondLst>
                                  <p:childTnLst>
                                    <p:set>
                                      <p:cBhvr>
                                        <p:cTn id="310" dur="1" fill="hold">
                                          <p:stCondLst>
                                            <p:cond delay="0"/>
                                          </p:stCondLst>
                                        </p:cTn>
                                        <p:tgtEl>
                                          <p:spTgt spid="83"/>
                                        </p:tgtEl>
                                        <p:attrNameLst>
                                          <p:attrName>style.visibility</p:attrName>
                                        </p:attrNameLst>
                                      </p:cBhvr>
                                      <p:to>
                                        <p:strVal val="hidden"/>
                                      </p:to>
                                    </p:set>
                                  </p:childTnLst>
                                </p:cTn>
                              </p:par>
                              <p:par>
                                <p:cTn id="311" presetID="1" presetClass="exit" presetSubtype="0" fill="hold" nodeType="withEffect">
                                  <p:stCondLst>
                                    <p:cond delay="0"/>
                                  </p:stCondLst>
                                  <p:childTnLst>
                                    <p:set>
                                      <p:cBhvr>
                                        <p:cTn id="312" dur="1" fill="hold">
                                          <p:stCondLst>
                                            <p:cond delay="0"/>
                                          </p:stCondLst>
                                        </p:cTn>
                                        <p:tgtEl>
                                          <p:spTgt spid="86"/>
                                        </p:tgtEl>
                                        <p:attrNameLst>
                                          <p:attrName>style.visibility</p:attrName>
                                        </p:attrNameLst>
                                      </p:cBhvr>
                                      <p:to>
                                        <p:strVal val="hidden"/>
                                      </p:to>
                                    </p:se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10" presetClass="entr" presetSubtype="0" fill="hold" nodeType="clickEffect">
                                  <p:stCondLst>
                                    <p:cond delay="0"/>
                                  </p:stCondLst>
                                  <p:childTnLst>
                                    <p:set>
                                      <p:cBhvr>
                                        <p:cTn id="316" dur="1" fill="hold">
                                          <p:stCondLst>
                                            <p:cond delay="0"/>
                                          </p:stCondLst>
                                        </p:cTn>
                                        <p:tgtEl>
                                          <p:spTgt spid="89"/>
                                        </p:tgtEl>
                                        <p:attrNameLst>
                                          <p:attrName>style.visibility</p:attrName>
                                        </p:attrNameLst>
                                      </p:cBhvr>
                                      <p:to>
                                        <p:strVal val="visible"/>
                                      </p:to>
                                    </p:set>
                                    <p:animEffect transition="in" filter="fade">
                                      <p:cBhvr>
                                        <p:cTn id="317" dur="1000"/>
                                        <p:tgtEl>
                                          <p:spTgt spid="89"/>
                                        </p:tgtEl>
                                      </p:cBhvr>
                                    </p:animEffect>
                                  </p:childTnLst>
                                </p:cTn>
                              </p:par>
                            </p:childTnLst>
                          </p:cTn>
                        </p:par>
                        <p:par>
                          <p:cTn id="318" fill="hold" nodeType="afterGroup">
                            <p:stCondLst>
                              <p:cond delay="1000"/>
                            </p:stCondLst>
                            <p:childTnLst>
                              <p:par>
                                <p:cTn id="319" presetID="63" presetClass="path" presetSubtype="0" accel="50000" decel="50000" fill="hold" nodeType="afterEffect">
                                  <p:stCondLst>
                                    <p:cond delay="0"/>
                                  </p:stCondLst>
                                  <p:childTnLst>
                                    <p:animMotion origin="layout" path="M 4.16667E-6 3.7037E-7 L 0.39826 0.25093 " pathEditMode="relative" rAng="0" ptsTypes="AA">
                                      <p:cBhvr>
                                        <p:cTn id="320" dur="1000" fill="hold"/>
                                        <p:tgtEl>
                                          <p:spTgt spid="89"/>
                                        </p:tgtEl>
                                        <p:attrNameLst>
                                          <p:attrName>ppt_x</p:attrName>
                                          <p:attrName>ppt_y</p:attrName>
                                        </p:attrNameLst>
                                      </p:cBhvr>
                                      <p:rCtr x="19913" y="12546"/>
                                    </p:animMotion>
                                  </p:childTnLst>
                                </p:cTn>
                              </p:par>
                            </p:childTnLst>
                          </p:cTn>
                        </p:par>
                        <p:par>
                          <p:cTn id="321" fill="hold" nodeType="afterGroup">
                            <p:stCondLst>
                              <p:cond delay="2000"/>
                            </p:stCondLst>
                            <p:childTnLst>
                              <p:par>
                                <p:cTn id="322" presetID="1" presetClass="exit" presetSubtype="0" fill="hold" nodeType="afterEffect">
                                  <p:stCondLst>
                                    <p:cond delay="0"/>
                                  </p:stCondLst>
                                  <p:childTnLst>
                                    <p:set>
                                      <p:cBhvr>
                                        <p:cTn id="323" dur="1" fill="hold">
                                          <p:stCondLst>
                                            <p:cond delay="0"/>
                                          </p:stCondLst>
                                        </p:cTn>
                                        <p:tgtEl>
                                          <p:spTgt spid="89"/>
                                        </p:tgtEl>
                                        <p:attrNameLst>
                                          <p:attrName>style.visibility</p:attrName>
                                        </p:attrNameLst>
                                      </p:cBhvr>
                                      <p:to>
                                        <p:strVal val="hidden"/>
                                      </p:to>
                                    </p:set>
                                  </p:childTnLst>
                                </p:cTn>
                              </p:par>
                            </p:childTnLst>
                          </p:cTn>
                        </p:par>
                        <p:par>
                          <p:cTn id="324" fill="hold" nodeType="afterGroup">
                            <p:stCondLst>
                              <p:cond delay="2000"/>
                            </p:stCondLst>
                            <p:childTnLst>
                              <p:par>
                                <p:cTn id="325" presetID="1" presetClass="entr" presetSubtype="0" fill="hold" nodeType="afterEffect">
                                  <p:stCondLst>
                                    <p:cond delay="0"/>
                                  </p:stCondLst>
                                  <p:childTnLst>
                                    <p:set>
                                      <p:cBhvr>
                                        <p:cTn id="326" dur="1" fill="hold">
                                          <p:stCondLst>
                                            <p:cond delay="0"/>
                                          </p:stCondLst>
                                        </p:cTn>
                                        <p:tgtEl>
                                          <p:spTgt spid="90"/>
                                        </p:tgtEl>
                                        <p:attrNameLst>
                                          <p:attrName>style.visibility</p:attrName>
                                        </p:attrNameLst>
                                      </p:cBhvr>
                                      <p:to>
                                        <p:strVal val="visible"/>
                                      </p:to>
                                    </p:set>
                                  </p:childTnLst>
                                </p:cTn>
                              </p:par>
                            </p:childTnLst>
                          </p:cTn>
                        </p:par>
                      </p:childTnLst>
                    </p:cTn>
                  </p:par>
                  <p:par>
                    <p:cTn id="327" fill="hold" nodeType="clickPar">
                      <p:stCondLst>
                        <p:cond delay="indefinite"/>
                      </p:stCondLst>
                      <p:childTnLst>
                        <p:par>
                          <p:cTn id="328" fill="hold" nodeType="withGroup">
                            <p:stCondLst>
                              <p:cond delay="0"/>
                            </p:stCondLst>
                            <p:childTnLst>
                              <p:par>
                                <p:cTn id="329" presetID="10" presetClass="entr" presetSubtype="0" fill="hold" nodeType="clickEffect">
                                  <p:stCondLst>
                                    <p:cond delay="0"/>
                                  </p:stCondLst>
                                  <p:childTnLst>
                                    <p:set>
                                      <p:cBhvr>
                                        <p:cTn id="330" dur="1" fill="hold">
                                          <p:stCondLst>
                                            <p:cond delay="0"/>
                                          </p:stCondLst>
                                        </p:cTn>
                                        <p:tgtEl>
                                          <p:spTgt spid="91"/>
                                        </p:tgtEl>
                                        <p:attrNameLst>
                                          <p:attrName>style.visibility</p:attrName>
                                        </p:attrNameLst>
                                      </p:cBhvr>
                                      <p:to>
                                        <p:strVal val="visible"/>
                                      </p:to>
                                    </p:set>
                                    <p:animEffect transition="in" filter="fade">
                                      <p:cBhvr>
                                        <p:cTn id="331" dur="1000"/>
                                        <p:tgtEl>
                                          <p:spTgt spid="91"/>
                                        </p:tgtEl>
                                      </p:cBhvr>
                                    </p:animEffect>
                                  </p:childTnLst>
                                </p:cTn>
                              </p:par>
                            </p:childTnLst>
                          </p:cTn>
                        </p:par>
                        <p:par>
                          <p:cTn id="332" fill="hold" nodeType="afterGroup">
                            <p:stCondLst>
                              <p:cond delay="1000"/>
                            </p:stCondLst>
                            <p:childTnLst>
                              <p:par>
                                <p:cTn id="333" presetID="63" presetClass="path" presetSubtype="0" accel="50000" decel="50000" fill="hold" nodeType="afterEffect">
                                  <p:stCondLst>
                                    <p:cond delay="0"/>
                                  </p:stCondLst>
                                  <p:childTnLst>
                                    <p:animMotion origin="layout" path="M -2.77778E-6 -3.7037E-6 L 0.22049 0.1625 " pathEditMode="relative" rAng="0" ptsTypes="AA">
                                      <p:cBhvr>
                                        <p:cTn id="334" dur="1000" fill="hold"/>
                                        <p:tgtEl>
                                          <p:spTgt spid="91"/>
                                        </p:tgtEl>
                                        <p:attrNameLst>
                                          <p:attrName>ppt_x</p:attrName>
                                          <p:attrName>ppt_y</p:attrName>
                                        </p:attrNameLst>
                                      </p:cBhvr>
                                      <p:rCtr x="11024" y="8125"/>
                                    </p:animMotion>
                                  </p:childTnLst>
                                </p:cTn>
                              </p:par>
                            </p:childTnLst>
                          </p:cTn>
                        </p:par>
                        <p:par>
                          <p:cTn id="335" fill="hold" nodeType="afterGroup">
                            <p:stCondLst>
                              <p:cond delay="2000"/>
                            </p:stCondLst>
                            <p:childTnLst>
                              <p:par>
                                <p:cTn id="336" presetID="1" presetClass="exit" presetSubtype="0" fill="hold" nodeType="afterEffect">
                                  <p:stCondLst>
                                    <p:cond delay="0"/>
                                  </p:stCondLst>
                                  <p:childTnLst>
                                    <p:set>
                                      <p:cBhvr>
                                        <p:cTn id="337" dur="1" fill="hold">
                                          <p:stCondLst>
                                            <p:cond delay="0"/>
                                          </p:stCondLst>
                                        </p:cTn>
                                        <p:tgtEl>
                                          <p:spTgt spid="91"/>
                                        </p:tgtEl>
                                        <p:attrNameLst>
                                          <p:attrName>style.visibility</p:attrName>
                                        </p:attrNameLst>
                                      </p:cBhvr>
                                      <p:to>
                                        <p:strVal val="hidden"/>
                                      </p:to>
                                    </p:set>
                                  </p:childTnLst>
                                </p:cTn>
                              </p:par>
                              <p:par>
                                <p:cTn id="338" presetID="1" presetClass="exit" presetSubtype="0" fill="hold" nodeType="withEffect">
                                  <p:stCondLst>
                                    <p:cond delay="0"/>
                                  </p:stCondLst>
                                  <p:childTnLst>
                                    <p:set>
                                      <p:cBhvr>
                                        <p:cTn id="339" dur="1" fill="hold">
                                          <p:stCondLst>
                                            <p:cond delay="0"/>
                                          </p:stCondLst>
                                        </p:cTn>
                                        <p:tgtEl>
                                          <p:spTgt spid="48"/>
                                        </p:tgtEl>
                                        <p:attrNameLst>
                                          <p:attrName>style.visibility</p:attrName>
                                        </p:attrNameLst>
                                      </p:cBhvr>
                                      <p:to>
                                        <p:strVal val="hidden"/>
                                      </p:to>
                                    </p:set>
                                  </p:childTnLst>
                                </p:cTn>
                              </p:par>
                              <p:par>
                                <p:cTn id="340" presetID="1" presetClass="exit" presetSubtype="0" fill="hold" nodeType="withEffect">
                                  <p:stCondLst>
                                    <p:cond delay="0"/>
                                  </p:stCondLst>
                                  <p:childTnLst>
                                    <p:set>
                                      <p:cBhvr>
                                        <p:cTn id="341" dur="1" fill="hold">
                                          <p:stCondLst>
                                            <p:cond delay="0"/>
                                          </p:stCondLst>
                                        </p:cTn>
                                        <p:tgtEl>
                                          <p:spTgt spid="58"/>
                                        </p:tgtEl>
                                        <p:attrNameLst>
                                          <p:attrName>style.visibility</p:attrName>
                                        </p:attrNameLst>
                                      </p:cBhvr>
                                      <p:to>
                                        <p:strVal val="hidden"/>
                                      </p:to>
                                    </p:set>
                                  </p:childTnLst>
                                </p:cTn>
                              </p:par>
                              <p:par>
                                <p:cTn id="342" presetID="1" presetClass="exit" presetSubtype="0" fill="hold" nodeType="withEffect">
                                  <p:stCondLst>
                                    <p:cond delay="0"/>
                                  </p:stCondLst>
                                  <p:childTnLst>
                                    <p:set>
                                      <p:cBhvr>
                                        <p:cTn id="343" dur="1" fill="hold">
                                          <p:stCondLst>
                                            <p:cond delay="0"/>
                                          </p:stCondLst>
                                        </p:cTn>
                                        <p:tgtEl>
                                          <p:spTgt spid="63"/>
                                        </p:tgtEl>
                                        <p:attrNameLst>
                                          <p:attrName>style.visibility</p:attrName>
                                        </p:attrNameLst>
                                      </p:cBhvr>
                                      <p:to>
                                        <p:strVal val="hidden"/>
                                      </p:to>
                                    </p:set>
                                  </p:childTnLst>
                                </p:cTn>
                              </p:par>
                            </p:childTnLst>
                          </p:cTn>
                        </p:par>
                        <p:par>
                          <p:cTn id="344" fill="hold" nodeType="afterGroup">
                            <p:stCondLst>
                              <p:cond delay="2000"/>
                            </p:stCondLst>
                            <p:childTnLst>
                              <p:par>
                                <p:cTn id="345" presetID="1" presetClass="entr" presetSubtype="0" fill="hold" nodeType="afterEffect">
                                  <p:stCondLst>
                                    <p:cond delay="0"/>
                                  </p:stCondLst>
                                  <p:childTnLst>
                                    <p:set>
                                      <p:cBhvr>
                                        <p:cTn id="346" dur="1" fill="hold">
                                          <p:stCondLst>
                                            <p:cond delay="0"/>
                                          </p:stCondLst>
                                        </p:cTn>
                                        <p:tgtEl>
                                          <p:spTgt spid="92"/>
                                        </p:tgtEl>
                                        <p:attrNameLst>
                                          <p:attrName>style.visibility</p:attrName>
                                        </p:attrNameLst>
                                      </p:cBhvr>
                                      <p:to>
                                        <p:strVal val="visible"/>
                                      </p:to>
                                    </p:set>
                                  </p:childTnLst>
                                </p:cTn>
                              </p:par>
                            </p:childTnLst>
                          </p:cTn>
                        </p:par>
                      </p:childTnLst>
                    </p:cTn>
                  </p:par>
                  <p:par>
                    <p:cTn id="347" fill="hold" nodeType="clickPar">
                      <p:stCondLst>
                        <p:cond delay="indefinite"/>
                      </p:stCondLst>
                      <p:childTnLst>
                        <p:par>
                          <p:cTn id="348" fill="hold" nodeType="withGroup">
                            <p:stCondLst>
                              <p:cond delay="0"/>
                            </p:stCondLst>
                            <p:childTnLst>
                              <p:par>
                                <p:cTn id="349" presetID="10" presetClass="entr" presetSubtype="0" fill="hold" nodeType="clickEffect">
                                  <p:stCondLst>
                                    <p:cond delay="0"/>
                                  </p:stCondLst>
                                  <p:childTnLst>
                                    <p:set>
                                      <p:cBhvr>
                                        <p:cTn id="350" dur="1" fill="hold">
                                          <p:stCondLst>
                                            <p:cond delay="0"/>
                                          </p:stCondLst>
                                        </p:cTn>
                                        <p:tgtEl>
                                          <p:spTgt spid="94"/>
                                        </p:tgtEl>
                                        <p:attrNameLst>
                                          <p:attrName>style.visibility</p:attrName>
                                        </p:attrNameLst>
                                      </p:cBhvr>
                                      <p:to>
                                        <p:strVal val="visible"/>
                                      </p:to>
                                    </p:set>
                                    <p:animEffect transition="in" filter="fade">
                                      <p:cBhvr>
                                        <p:cTn id="351" dur="1000"/>
                                        <p:tgtEl>
                                          <p:spTgt spid="94"/>
                                        </p:tgtEl>
                                      </p:cBhvr>
                                    </p:animEffect>
                                  </p:childTnLst>
                                </p:cTn>
                              </p:par>
                            </p:childTnLst>
                          </p:cTn>
                        </p:par>
                        <p:par>
                          <p:cTn id="352" fill="hold" nodeType="afterGroup">
                            <p:stCondLst>
                              <p:cond delay="1000"/>
                            </p:stCondLst>
                            <p:childTnLst>
                              <p:par>
                                <p:cTn id="353" presetID="10" presetClass="entr" presetSubtype="0" fill="hold" nodeType="afterEffect">
                                  <p:stCondLst>
                                    <p:cond delay="0"/>
                                  </p:stCondLst>
                                  <p:childTnLst>
                                    <p:set>
                                      <p:cBhvr>
                                        <p:cTn id="354" dur="1" fill="hold">
                                          <p:stCondLst>
                                            <p:cond delay="0"/>
                                          </p:stCondLst>
                                        </p:cTn>
                                        <p:tgtEl>
                                          <p:spTgt spid="95"/>
                                        </p:tgtEl>
                                        <p:attrNameLst>
                                          <p:attrName>style.visibility</p:attrName>
                                        </p:attrNameLst>
                                      </p:cBhvr>
                                      <p:to>
                                        <p:strVal val="visible"/>
                                      </p:to>
                                    </p:set>
                                    <p:animEffect transition="in" filter="fade">
                                      <p:cBhvr>
                                        <p:cTn id="355" dur="500"/>
                                        <p:tgtEl>
                                          <p:spTgt spid="95"/>
                                        </p:tgtEl>
                                      </p:cBhvr>
                                    </p:animEffect>
                                  </p:childTnLst>
                                </p:cTn>
                              </p:par>
                            </p:childTnLst>
                          </p:cTn>
                        </p:par>
                        <p:par>
                          <p:cTn id="356" fill="hold" nodeType="afterGroup">
                            <p:stCondLst>
                              <p:cond delay="1500"/>
                            </p:stCondLst>
                            <p:childTnLst>
                              <p:par>
                                <p:cTn id="357" presetID="10" presetClass="entr" presetSubtype="0" fill="hold" nodeType="afterEffect">
                                  <p:stCondLst>
                                    <p:cond delay="0"/>
                                  </p:stCondLst>
                                  <p:childTnLst>
                                    <p:set>
                                      <p:cBhvr>
                                        <p:cTn id="358" dur="1" fill="hold">
                                          <p:stCondLst>
                                            <p:cond delay="0"/>
                                          </p:stCondLst>
                                        </p:cTn>
                                        <p:tgtEl>
                                          <p:spTgt spid="96"/>
                                        </p:tgtEl>
                                        <p:attrNameLst>
                                          <p:attrName>style.visibility</p:attrName>
                                        </p:attrNameLst>
                                      </p:cBhvr>
                                      <p:to>
                                        <p:strVal val="visible"/>
                                      </p:to>
                                    </p:set>
                                    <p:animEffect transition="in" filter="fade">
                                      <p:cBhvr>
                                        <p:cTn id="359" dur="500"/>
                                        <p:tgtEl>
                                          <p:spTgt spid="96"/>
                                        </p:tgtEl>
                                      </p:cBhvr>
                                    </p:animEffect>
                                  </p:childTnLst>
                                </p:cTn>
                              </p:par>
                            </p:childTnLst>
                          </p:cTn>
                        </p:par>
                        <p:par>
                          <p:cTn id="360" fill="hold" nodeType="afterGroup">
                            <p:stCondLst>
                              <p:cond delay="2000"/>
                            </p:stCondLst>
                            <p:childTnLst>
                              <p:par>
                                <p:cTn id="361" presetID="10" presetClass="entr" presetSubtype="0" fill="hold" nodeType="afterEffect">
                                  <p:stCondLst>
                                    <p:cond delay="0"/>
                                  </p:stCondLst>
                                  <p:childTnLst>
                                    <p:set>
                                      <p:cBhvr>
                                        <p:cTn id="362" dur="1" fill="hold">
                                          <p:stCondLst>
                                            <p:cond delay="0"/>
                                          </p:stCondLst>
                                        </p:cTn>
                                        <p:tgtEl>
                                          <p:spTgt spid="97"/>
                                        </p:tgtEl>
                                        <p:attrNameLst>
                                          <p:attrName>style.visibility</p:attrName>
                                        </p:attrNameLst>
                                      </p:cBhvr>
                                      <p:to>
                                        <p:strVal val="visible"/>
                                      </p:to>
                                    </p:set>
                                    <p:animEffect transition="in" filter="fade">
                                      <p:cBhvr>
                                        <p:cTn id="363" dur="500"/>
                                        <p:tgtEl>
                                          <p:spTgt spid="97"/>
                                        </p:tgtEl>
                                      </p:cBhvr>
                                    </p:animEffect>
                                  </p:childTnLst>
                                </p:cTn>
                              </p:par>
                            </p:childTnLst>
                          </p:cTn>
                        </p:par>
                        <p:par>
                          <p:cTn id="364" fill="hold" nodeType="afterGroup">
                            <p:stCondLst>
                              <p:cond delay="2500"/>
                            </p:stCondLst>
                            <p:childTnLst>
                              <p:par>
                                <p:cTn id="365" presetID="10" presetClass="entr" presetSubtype="0" fill="hold" nodeType="afterEffect">
                                  <p:stCondLst>
                                    <p:cond delay="0"/>
                                  </p:stCondLst>
                                  <p:childTnLst>
                                    <p:set>
                                      <p:cBhvr>
                                        <p:cTn id="366" dur="1" fill="hold">
                                          <p:stCondLst>
                                            <p:cond delay="0"/>
                                          </p:stCondLst>
                                        </p:cTn>
                                        <p:tgtEl>
                                          <p:spTgt spid="98"/>
                                        </p:tgtEl>
                                        <p:attrNameLst>
                                          <p:attrName>style.visibility</p:attrName>
                                        </p:attrNameLst>
                                      </p:cBhvr>
                                      <p:to>
                                        <p:strVal val="visible"/>
                                      </p:to>
                                    </p:set>
                                    <p:animEffect transition="in" filter="fade">
                                      <p:cBhvr>
                                        <p:cTn id="367" dur="500"/>
                                        <p:tgtEl>
                                          <p:spTgt spid="98"/>
                                        </p:tgtEl>
                                      </p:cBhvr>
                                    </p:animEffect>
                                  </p:childTnLst>
                                </p:cTn>
                              </p:par>
                            </p:childTnLst>
                          </p:cTn>
                        </p:par>
                        <p:par>
                          <p:cTn id="368" fill="hold" nodeType="afterGroup">
                            <p:stCondLst>
                              <p:cond delay="3000"/>
                            </p:stCondLst>
                            <p:childTnLst>
                              <p:par>
                                <p:cTn id="369" presetID="10" presetClass="entr" presetSubtype="0" fill="hold" nodeType="afterEffect">
                                  <p:stCondLst>
                                    <p:cond delay="0"/>
                                  </p:stCondLst>
                                  <p:childTnLst>
                                    <p:set>
                                      <p:cBhvr>
                                        <p:cTn id="370" dur="1" fill="hold">
                                          <p:stCondLst>
                                            <p:cond delay="0"/>
                                          </p:stCondLst>
                                        </p:cTn>
                                        <p:tgtEl>
                                          <p:spTgt spid="99"/>
                                        </p:tgtEl>
                                        <p:attrNameLst>
                                          <p:attrName>style.visibility</p:attrName>
                                        </p:attrNameLst>
                                      </p:cBhvr>
                                      <p:to>
                                        <p:strVal val="visible"/>
                                      </p:to>
                                    </p:set>
                                    <p:animEffect transition="in" filter="fade">
                                      <p:cBhvr>
                                        <p:cTn id="371" dur="500"/>
                                        <p:tgtEl>
                                          <p:spTgt spid="99"/>
                                        </p:tgtEl>
                                      </p:cBhvr>
                                    </p:animEffect>
                                  </p:childTnLst>
                                </p:cTn>
                              </p:par>
                            </p:childTnLst>
                          </p:cTn>
                        </p:par>
                        <p:par>
                          <p:cTn id="372" fill="hold" nodeType="afterGroup">
                            <p:stCondLst>
                              <p:cond delay="3500"/>
                            </p:stCondLst>
                            <p:childTnLst>
                              <p:par>
                                <p:cTn id="373" presetID="10" presetClass="entr" presetSubtype="0" fill="hold" nodeType="afterEffect">
                                  <p:stCondLst>
                                    <p:cond delay="0"/>
                                  </p:stCondLst>
                                  <p:childTnLst>
                                    <p:set>
                                      <p:cBhvr>
                                        <p:cTn id="374" dur="1" fill="hold">
                                          <p:stCondLst>
                                            <p:cond delay="0"/>
                                          </p:stCondLst>
                                        </p:cTn>
                                        <p:tgtEl>
                                          <p:spTgt spid="100"/>
                                        </p:tgtEl>
                                        <p:attrNameLst>
                                          <p:attrName>style.visibility</p:attrName>
                                        </p:attrNameLst>
                                      </p:cBhvr>
                                      <p:to>
                                        <p:strVal val="visible"/>
                                      </p:to>
                                    </p:set>
                                    <p:animEffect transition="in" filter="fade">
                                      <p:cBhvr>
                                        <p:cTn id="375" dur="500"/>
                                        <p:tgtEl>
                                          <p:spTgt spid="100"/>
                                        </p:tgtEl>
                                      </p:cBhvr>
                                    </p:animEffect>
                                  </p:childTnLst>
                                </p:cTn>
                              </p:par>
                            </p:childTnLst>
                          </p:cTn>
                        </p:par>
                        <p:par>
                          <p:cTn id="376" fill="hold" nodeType="afterGroup">
                            <p:stCondLst>
                              <p:cond delay="4000"/>
                            </p:stCondLst>
                            <p:childTnLst>
                              <p:par>
                                <p:cTn id="377" presetID="10" presetClass="entr" presetSubtype="0" fill="hold" nodeType="afterEffect">
                                  <p:stCondLst>
                                    <p:cond delay="0"/>
                                  </p:stCondLst>
                                  <p:childTnLst>
                                    <p:set>
                                      <p:cBhvr>
                                        <p:cTn id="378" dur="1" fill="hold">
                                          <p:stCondLst>
                                            <p:cond delay="0"/>
                                          </p:stCondLst>
                                        </p:cTn>
                                        <p:tgtEl>
                                          <p:spTgt spid="101"/>
                                        </p:tgtEl>
                                        <p:attrNameLst>
                                          <p:attrName>style.visibility</p:attrName>
                                        </p:attrNameLst>
                                      </p:cBhvr>
                                      <p:to>
                                        <p:strVal val="visible"/>
                                      </p:to>
                                    </p:set>
                                    <p:animEffect transition="in" filter="fade">
                                      <p:cBhvr>
                                        <p:cTn id="379" dur="500"/>
                                        <p:tgtEl>
                                          <p:spTgt spid="101"/>
                                        </p:tgtEl>
                                      </p:cBhvr>
                                    </p:animEffect>
                                  </p:childTnLst>
                                </p:cTn>
                              </p:par>
                            </p:childTnLst>
                          </p:cTn>
                        </p:par>
                        <p:par>
                          <p:cTn id="380" fill="hold" nodeType="afterGroup">
                            <p:stCondLst>
                              <p:cond delay="4500"/>
                            </p:stCondLst>
                            <p:childTnLst>
                              <p:par>
                                <p:cTn id="381" presetID="10" presetClass="entr" presetSubtype="0" fill="hold" nodeType="afterEffect">
                                  <p:stCondLst>
                                    <p:cond delay="0"/>
                                  </p:stCondLst>
                                  <p:childTnLst>
                                    <p:set>
                                      <p:cBhvr>
                                        <p:cTn id="382" dur="1" fill="hold">
                                          <p:stCondLst>
                                            <p:cond delay="0"/>
                                          </p:stCondLst>
                                        </p:cTn>
                                        <p:tgtEl>
                                          <p:spTgt spid="102"/>
                                        </p:tgtEl>
                                        <p:attrNameLst>
                                          <p:attrName>style.visibility</p:attrName>
                                        </p:attrNameLst>
                                      </p:cBhvr>
                                      <p:to>
                                        <p:strVal val="visible"/>
                                      </p:to>
                                    </p:set>
                                    <p:animEffect transition="in" filter="fade">
                                      <p:cBhvr>
                                        <p:cTn id="383" dur="500"/>
                                        <p:tgtEl>
                                          <p:spTgt spid="102"/>
                                        </p:tgtEl>
                                      </p:cBhvr>
                                    </p:animEffect>
                                  </p:childTnLst>
                                </p:cTn>
                              </p:par>
                            </p:childTnLst>
                          </p:cTn>
                        </p:par>
                        <p:par>
                          <p:cTn id="384" fill="hold" nodeType="afterGroup">
                            <p:stCondLst>
                              <p:cond delay="5000"/>
                            </p:stCondLst>
                            <p:childTnLst>
                              <p:par>
                                <p:cTn id="385" presetID="10" presetClass="entr" presetSubtype="0" fill="hold" nodeType="afterEffect">
                                  <p:stCondLst>
                                    <p:cond delay="0"/>
                                  </p:stCondLst>
                                  <p:childTnLst>
                                    <p:set>
                                      <p:cBhvr>
                                        <p:cTn id="386" dur="1" fill="hold">
                                          <p:stCondLst>
                                            <p:cond delay="0"/>
                                          </p:stCondLst>
                                        </p:cTn>
                                        <p:tgtEl>
                                          <p:spTgt spid="103"/>
                                        </p:tgtEl>
                                        <p:attrNameLst>
                                          <p:attrName>style.visibility</p:attrName>
                                        </p:attrNameLst>
                                      </p:cBhvr>
                                      <p:to>
                                        <p:strVal val="visible"/>
                                      </p:to>
                                    </p:set>
                                    <p:animEffect transition="in" filter="fade">
                                      <p:cBhvr>
                                        <p:cTn id="387" dur="500"/>
                                        <p:tgtEl>
                                          <p:spTgt spid="103"/>
                                        </p:tgtEl>
                                      </p:cBhvr>
                                    </p:animEffect>
                                  </p:childTnLst>
                                </p:cTn>
                              </p:par>
                            </p:childTnLst>
                          </p:cTn>
                        </p:par>
                        <p:par>
                          <p:cTn id="388" fill="hold" nodeType="afterGroup">
                            <p:stCondLst>
                              <p:cond delay="5500"/>
                            </p:stCondLst>
                            <p:childTnLst>
                              <p:par>
                                <p:cTn id="389" presetID="10" presetClass="entr" presetSubtype="0" fill="hold" nodeType="afterEffect">
                                  <p:stCondLst>
                                    <p:cond delay="0"/>
                                  </p:stCondLst>
                                  <p:childTnLst>
                                    <p:set>
                                      <p:cBhvr>
                                        <p:cTn id="390" dur="1" fill="hold">
                                          <p:stCondLst>
                                            <p:cond delay="0"/>
                                          </p:stCondLst>
                                        </p:cTn>
                                        <p:tgtEl>
                                          <p:spTgt spid="104"/>
                                        </p:tgtEl>
                                        <p:attrNameLst>
                                          <p:attrName>style.visibility</p:attrName>
                                        </p:attrNameLst>
                                      </p:cBhvr>
                                      <p:to>
                                        <p:strVal val="visible"/>
                                      </p:to>
                                    </p:set>
                                    <p:animEffect transition="in" filter="fade">
                                      <p:cBhvr>
                                        <p:cTn id="391" dur="500"/>
                                        <p:tgtEl>
                                          <p:spTgt spid="104"/>
                                        </p:tgtEl>
                                      </p:cBhvr>
                                    </p:animEffect>
                                  </p:childTnLst>
                                </p:cTn>
                              </p:par>
                            </p:childTnLst>
                          </p:cTn>
                        </p:par>
                        <p:par>
                          <p:cTn id="392" fill="hold" nodeType="afterGroup">
                            <p:stCondLst>
                              <p:cond delay="6000"/>
                            </p:stCondLst>
                            <p:childTnLst>
                              <p:par>
                                <p:cTn id="393" presetID="10" presetClass="entr" presetSubtype="0" fill="hold" nodeType="afterEffect">
                                  <p:stCondLst>
                                    <p:cond delay="0"/>
                                  </p:stCondLst>
                                  <p:childTnLst>
                                    <p:set>
                                      <p:cBhvr>
                                        <p:cTn id="394" dur="1" fill="hold">
                                          <p:stCondLst>
                                            <p:cond delay="0"/>
                                          </p:stCondLst>
                                        </p:cTn>
                                        <p:tgtEl>
                                          <p:spTgt spid="105"/>
                                        </p:tgtEl>
                                        <p:attrNameLst>
                                          <p:attrName>style.visibility</p:attrName>
                                        </p:attrNameLst>
                                      </p:cBhvr>
                                      <p:to>
                                        <p:strVal val="visible"/>
                                      </p:to>
                                    </p:set>
                                    <p:animEffect transition="in" filter="fade">
                                      <p:cBhvr>
                                        <p:cTn id="395" dur="500"/>
                                        <p:tgtEl>
                                          <p:spTgt spid="105"/>
                                        </p:tgtEl>
                                      </p:cBhvr>
                                    </p:animEffect>
                                  </p:childTnLst>
                                </p:cTn>
                              </p:par>
                            </p:childTnLst>
                          </p:cTn>
                        </p:par>
                        <p:par>
                          <p:cTn id="396" fill="hold" nodeType="afterGroup">
                            <p:stCondLst>
                              <p:cond delay="6500"/>
                            </p:stCondLst>
                            <p:childTnLst>
                              <p:par>
                                <p:cTn id="397" presetID="63" presetClass="path" presetSubtype="0" accel="50000" decel="50000" fill="hold" nodeType="afterEffect">
                                  <p:stCondLst>
                                    <p:cond delay="0"/>
                                  </p:stCondLst>
                                  <p:childTnLst>
                                    <p:animMotion origin="layout" path="M -3.33333E-6 3.33333E-6 L 0.26129 0.26018 " pathEditMode="relative" rAng="0" ptsTypes="AA">
                                      <p:cBhvr>
                                        <p:cTn id="398" dur="1000" fill="hold"/>
                                        <p:tgtEl>
                                          <p:spTgt spid="94"/>
                                        </p:tgtEl>
                                        <p:attrNameLst>
                                          <p:attrName>ppt_x</p:attrName>
                                          <p:attrName>ppt_y</p:attrName>
                                        </p:attrNameLst>
                                      </p:cBhvr>
                                      <p:rCtr x="13056" y="13009"/>
                                    </p:animMotion>
                                  </p:childTnLst>
                                </p:cTn>
                              </p:par>
                              <p:par>
                                <p:cTn id="399" presetID="63" presetClass="path" presetSubtype="0" accel="50000" decel="50000" fill="hold" nodeType="withEffect">
                                  <p:stCondLst>
                                    <p:cond delay="0"/>
                                  </p:stCondLst>
                                  <p:childTnLst>
                                    <p:animMotion origin="layout" path="M -1.94444E-6 3.7037E-7 L 0.14254 0.25069 " pathEditMode="relative" rAng="0" ptsTypes="AA">
                                      <p:cBhvr>
                                        <p:cTn id="400" dur="1000" fill="hold"/>
                                        <p:tgtEl>
                                          <p:spTgt spid="95"/>
                                        </p:tgtEl>
                                        <p:attrNameLst>
                                          <p:attrName>ppt_x</p:attrName>
                                          <p:attrName>ppt_y</p:attrName>
                                        </p:attrNameLst>
                                      </p:cBhvr>
                                      <p:rCtr x="7118" y="12523"/>
                                    </p:animMotion>
                                  </p:childTnLst>
                                </p:cTn>
                              </p:par>
                              <p:par>
                                <p:cTn id="401" presetID="63" presetClass="path" presetSubtype="0" accel="50000" decel="50000" fill="hold" nodeType="withEffect">
                                  <p:stCondLst>
                                    <p:cond delay="0"/>
                                  </p:stCondLst>
                                  <p:childTnLst>
                                    <p:animMotion origin="layout" path="M -3.88889E-6 -2.59259E-6 L 0.04132 0.15324 " pathEditMode="relative" rAng="0" ptsTypes="AA">
                                      <p:cBhvr>
                                        <p:cTn id="402" dur="1000" fill="hold"/>
                                        <p:tgtEl>
                                          <p:spTgt spid="96"/>
                                        </p:tgtEl>
                                        <p:attrNameLst>
                                          <p:attrName>ppt_x</p:attrName>
                                          <p:attrName>ppt_y</p:attrName>
                                        </p:attrNameLst>
                                      </p:cBhvr>
                                      <p:rCtr x="2066" y="7662"/>
                                    </p:animMotion>
                                  </p:childTnLst>
                                </p:cTn>
                              </p:par>
                              <p:par>
                                <p:cTn id="403" presetID="63" presetClass="path" presetSubtype="0" accel="50000" decel="50000" fill="hold" nodeType="withEffect">
                                  <p:stCondLst>
                                    <p:cond delay="0"/>
                                  </p:stCondLst>
                                  <p:childTnLst>
                                    <p:animMotion origin="layout" path="M -4.72222E-6 4.81481E-6 L 0.04132 0.25856 " pathEditMode="relative" rAng="0" ptsTypes="AA">
                                      <p:cBhvr>
                                        <p:cTn id="404" dur="1000" fill="hold"/>
                                        <p:tgtEl>
                                          <p:spTgt spid="97"/>
                                        </p:tgtEl>
                                        <p:attrNameLst>
                                          <p:attrName>ppt_x</p:attrName>
                                          <p:attrName>ppt_y</p:attrName>
                                        </p:attrNameLst>
                                      </p:cBhvr>
                                      <p:rCtr x="2066" y="12917"/>
                                    </p:animMotion>
                                  </p:childTnLst>
                                </p:cTn>
                              </p:par>
                              <p:par>
                                <p:cTn id="405" presetID="63" presetClass="path" presetSubtype="0" accel="50000" decel="50000" fill="hold" nodeType="withEffect">
                                  <p:stCondLst>
                                    <p:cond delay="0"/>
                                  </p:stCondLst>
                                  <p:childTnLst>
                                    <p:animMotion origin="layout" path="M 4.16667E-6 3.33333E-6 L 0.04826 0.25092 " pathEditMode="relative" rAng="0" ptsTypes="AA">
                                      <p:cBhvr>
                                        <p:cTn id="406" dur="1000" fill="hold"/>
                                        <p:tgtEl>
                                          <p:spTgt spid="98"/>
                                        </p:tgtEl>
                                        <p:attrNameLst>
                                          <p:attrName>ppt_x</p:attrName>
                                          <p:attrName>ppt_y</p:attrName>
                                        </p:attrNameLst>
                                      </p:cBhvr>
                                      <p:rCtr x="2413" y="12546"/>
                                    </p:animMotion>
                                  </p:childTnLst>
                                </p:cTn>
                              </p:par>
                              <p:par>
                                <p:cTn id="407" presetID="63" presetClass="path" presetSubtype="0" accel="50000" decel="50000" fill="hold" nodeType="withEffect">
                                  <p:stCondLst>
                                    <p:cond delay="0"/>
                                  </p:stCondLst>
                                  <p:childTnLst>
                                    <p:animMotion origin="layout" path="M -3.88889E-6 7.40741E-7 L -0.18073 0.35324 " pathEditMode="relative" rAng="0" ptsTypes="AA">
                                      <p:cBhvr>
                                        <p:cTn id="408" dur="1000" fill="hold"/>
                                        <p:tgtEl>
                                          <p:spTgt spid="99"/>
                                        </p:tgtEl>
                                        <p:attrNameLst>
                                          <p:attrName>ppt_x</p:attrName>
                                          <p:attrName>ppt_y</p:attrName>
                                        </p:attrNameLst>
                                      </p:cBhvr>
                                      <p:rCtr x="-9045" y="17662"/>
                                    </p:animMotion>
                                  </p:childTnLst>
                                </p:cTn>
                              </p:par>
                              <p:par>
                                <p:cTn id="409" presetID="63" presetClass="path" presetSubtype="0" accel="50000" decel="50000" fill="hold" nodeType="withEffect">
                                  <p:stCondLst>
                                    <p:cond delay="0"/>
                                  </p:stCondLst>
                                  <p:childTnLst>
                                    <p:animMotion origin="layout" path="M 2.77778E-7 3.33333E-6 L -0.04583 0.25254 " pathEditMode="relative" rAng="0" ptsTypes="AA">
                                      <p:cBhvr>
                                        <p:cTn id="410" dur="1000" fill="hold"/>
                                        <p:tgtEl>
                                          <p:spTgt spid="100"/>
                                        </p:tgtEl>
                                        <p:attrNameLst>
                                          <p:attrName>ppt_x</p:attrName>
                                          <p:attrName>ppt_y</p:attrName>
                                        </p:attrNameLst>
                                      </p:cBhvr>
                                      <p:rCtr x="-2292" y="12616"/>
                                    </p:animMotion>
                                  </p:childTnLst>
                                </p:cTn>
                              </p:par>
                              <p:par>
                                <p:cTn id="411" presetID="63" presetClass="path" presetSubtype="0" accel="50000" decel="50000" fill="hold" nodeType="withEffect">
                                  <p:stCondLst>
                                    <p:cond delay="0"/>
                                  </p:stCondLst>
                                  <p:childTnLst>
                                    <p:animMotion origin="layout" path="M -2.5E-6 1.85185E-6 L -0.30278 0.25717 " pathEditMode="relative" rAng="0" ptsTypes="AA">
                                      <p:cBhvr>
                                        <p:cTn id="412" dur="1000" fill="hold"/>
                                        <p:tgtEl>
                                          <p:spTgt spid="101"/>
                                        </p:tgtEl>
                                        <p:attrNameLst>
                                          <p:attrName>ppt_x</p:attrName>
                                          <p:attrName>ppt_y</p:attrName>
                                        </p:attrNameLst>
                                      </p:cBhvr>
                                      <p:rCtr x="-15139" y="12847"/>
                                    </p:animMotion>
                                  </p:childTnLst>
                                </p:cTn>
                              </p:par>
                              <p:par>
                                <p:cTn id="413" presetID="63" presetClass="path" presetSubtype="0" accel="50000" decel="50000" fill="hold" nodeType="withEffect">
                                  <p:stCondLst>
                                    <p:cond delay="0"/>
                                  </p:stCondLst>
                                  <p:childTnLst>
                                    <p:animMotion origin="layout" path="M -5.55556E-7 3.7037E-7 L -0.22014 0.25069 " pathEditMode="relative" rAng="0" ptsTypes="AA">
                                      <p:cBhvr>
                                        <p:cTn id="414" dur="1000" fill="hold"/>
                                        <p:tgtEl>
                                          <p:spTgt spid="102"/>
                                        </p:tgtEl>
                                        <p:attrNameLst>
                                          <p:attrName>ppt_x</p:attrName>
                                          <p:attrName>ppt_y</p:attrName>
                                        </p:attrNameLst>
                                      </p:cBhvr>
                                      <p:rCtr x="-11007" y="12523"/>
                                    </p:animMotion>
                                  </p:childTnLst>
                                </p:cTn>
                              </p:par>
                              <p:par>
                                <p:cTn id="415" presetID="63" presetClass="path" presetSubtype="0" accel="50000" decel="50000" fill="hold" nodeType="withEffect">
                                  <p:stCondLst>
                                    <p:cond delay="0"/>
                                  </p:stCondLst>
                                  <p:childTnLst>
                                    <p:animMotion origin="layout" path="M 8.33333E-7 -1.11111E-6 L -0.22031 0.34236 " pathEditMode="relative" rAng="0" ptsTypes="AA">
                                      <p:cBhvr>
                                        <p:cTn id="416" dur="1000" fill="hold"/>
                                        <p:tgtEl>
                                          <p:spTgt spid="103"/>
                                        </p:tgtEl>
                                        <p:attrNameLst>
                                          <p:attrName>ppt_x</p:attrName>
                                          <p:attrName>ppt_y</p:attrName>
                                        </p:attrNameLst>
                                      </p:cBhvr>
                                      <p:rCtr x="-11024" y="17106"/>
                                    </p:animMotion>
                                  </p:childTnLst>
                                </p:cTn>
                              </p:par>
                              <p:par>
                                <p:cTn id="417" presetID="63" presetClass="path" presetSubtype="0" accel="50000" decel="50000" fill="hold" nodeType="withEffect">
                                  <p:stCondLst>
                                    <p:cond delay="0"/>
                                  </p:stCondLst>
                                  <p:childTnLst>
                                    <p:animMotion origin="layout" path="M 3.88889E-6 -2.22222E-6 L -0.46667 0.55324 " pathEditMode="relative" rAng="0" ptsTypes="AA">
                                      <p:cBhvr>
                                        <p:cTn id="418" dur="1000" fill="hold"/>
                                        <p:tgtEl>
                                          <p:spTgt spid="104"/>
                                        </p:tgtEl>
                                        <p:attrNameLst>
                                          <p:attrName>ppt_x</p:attrName>
                                          <p:attrName>ppt_y</p:attrName>
                                        </p:attrNameLst>
                                      </p:cBhvr>
                                      <p:rCtr x="-23333" y="27662"/>
                                    </p:animMotion>
                                  </p:childTnLst>
                                </p:cTn>
                              </p:par>
                              <p:par>
                                <p:cTn id="419" presetID="63" presetClass="path" presetSubtype="0" accel="50000" decel="50000" fill="hold" nodeType="withEffect">
                                  <p:stCondLst>
                                    <p:cond delay="0"/>
                                  </p:stCondLst>
                                  <p:childTnLst>
                                    <p:animMotion origin="layout" path="M 5E-6 4.81481E-6 L -0.47605 0.34097 " pathEditMode="relative" rAng="0" ptsTypes="AA">
                                      <p:cBhvr>
                                        <p:cTn id="420" dur="1000" fill="hold"/>
                                        <p:tgtEl>
                                          <p:spTgt spid="105"/>
                                        </p:tgtEl>
                                        <p:attrNameLst>
                                          <p:attrName>ppt_x</p:attrName>
                                          <p:attrName>ppt_y</p:attrName>
                                        </p:attrNameLst>
                                      </p:cBhvr>
                                      <p:rCtr x="-23802" y="17037"/>
                                    </p:animMotion>
                                  </p:childTnLst>
                                </p:cTn>
                              </p:par>
                            </p:childTnLst>
                          </p:cTn>
                        </p:par>
                        <p:par>
                          <p:cTn id="421" fill="hold" nodeType="afterGroup">
                            <p:stCondLst>
                              <p:cond delay="7500"/>
                            </p:stCondLst>
                            <p:childTnLst>
                              <p:par>
                                <p:cTn id="422" presetID="1" presetClass="exit" presetSubtype="0" fill="hold" nodeType="afterEffect">
                                  <p:stCondLst>
                                    <p:cond delay="0"/>
                                  </p:stCondLst>
                                  <p:childTnLst>
                                    <p:set>
                                      <p:cBhvr>
                                        <p:cTn id="423" dur="1" fill="hold">
                                          <p:stCondLst>
                                            <p:cond delay="0"/>
                                          </p:stCondLst>
                                        </p:cTn>
                                        <p:tgtEl>
                                          <p:spTgt spid="94"/>
                                        </p:tgtEl>
                                        <p:attrNameLst>
                                          <p:attrName>style.visibility</p:attrName>
                                        </p:attrNameLst>
                                      </p:cBhvr>
                                      <p:to>
                                        <p:strVal val="hidden"/>
                                      </p:to>
                                    </p:set>
                                  </p:childTnLst>
                                </p:cTn>
                              </p:par>
                              <p:par>
                                <p:cTn id="424" presetID="1" presetClass="exit" presetSubtype="0" fill="hold" nodeType="withEffect">
                                  <p:stCondLst>
                                    <p:cond delay="0"/>
                                  </p:stCondLst>
                                  <p:childTnLst>
                                    <p:set>
                                      <p:cBhvr>
                                        <p:cTn id="425" dur="1" fill="hold">
                                          <p:stCondLst>
                                            <p:cond delay="0"/>
                                          </p:stCondLst>
                                        </p:cTn>
                                        <p:tgtEl>
                                          <p:spTgt spid="95"/>
                                        </p:tgtEl>
                                        <p:attrNameLst>
                                          <p:attrName>style.visibility</p:attrName>
                                        </p:attrNameLst>
                                      </p:cBhvr>
                                      <p:to>
                                        <p:strVal val="hidden"/>
                                      </p:to>
                                    </p:set>
                                  </p:childTnLst>
                                </p:cTn>
                              </p:par>
                              <p:par>
                                <p:cTn id="426" presetID="1" presetClass="exit" presetSubtype="0" fill="hold" nodeType="withEffect">
                                  <p:stCondLst>
                                    <p:cond delay="0"/>
                                  </p:stCondLst>
                                  <p:childTnLst>
                                    <p:set>
                                      <p:cBhvr>
                                        <p:cTn id="427" dur="1" fill="hold">
                                          <p:stCondLst>
                                            <p:cond delay="0"/>
                                          </p:stCondLst>
                                        </p:cTn>
                                        <p:tgtEl>
                                          <p:spTgt spid="96"/>
                                        </p:tgtEl>
                                        <p:attrNameLst>
                                          <p:attrName>style.visibility</p:attrName>
                                        </p:attrNameLst>
                                      </p:cBhvr>
                                      <p:to>
                                        <p:strVal val="hidden"/>
                                      </p:to>
                                    </p:set>
                                  </p:childTnLst>
                                </p:cTn>
                              </p:par>
                              <p:par>
                                <p:cTn id="428" presetID="1" presetClass="exit" presetSubtype="0" fill="hold" nodeType="withEffect">
                                  <p:stCondLst>
                                    <p:cond delay="0"/>
                                  </p:stCondLst>
                                  <p:childTnLst>
                                    <p:set>
                                      <p:cBhvr>
                                        <p:cTn id="429" dur="1" fill="hold">
                                          <p:stCondLst>
                                            <p:cond delay="0"/>
                                          </p:stCondLst>
                                        </p:cTn>
                                        <p:tgtEl>
                                          <p:spTgt spid="97"/>
                                        </p:tgtEl>
                                        <p:attrNameLst>
                                          <p:attrName>style.visibility</p:attrName>
                                        </p:attrNameLst>
                                      </p:cBhvr>
                                      <p:to>
                                        <p:strVal val="hidden"/>
                                      </p:to>
                                    </p:set>
                                  </p:childTnLst>
                                </p:cTn>
                              </p:par>
                              <p:par>
                                <p:cTn id="430" presetID="1" presetClass="exit" presetSubtype="0" fill="hold" nodeType="withEffect">
                                  <p:stCondLst>
                                    <p:cond delay="0"/>
                                  </p:stCondLst>
                                  <p:childTnLst>
                                    <p:set>
                                      <p:cBhvr>
                                        <p:cTn id="431" dur="1" fill="hold">
                                          <p:stCondLst>
                                            <p:cond delay="0"/>
                                          </p:stCondLst>
                                        </p:cTn>
                                        <p:tgtEl>
                                          <p:spTgt spid="98"/>
                                        </p:tgtEl>
                                        <p:attrNameLst>
                                          <p:attrName>style.visibility</p:attrName>
                                        </p:attrNameLst>
                                      </p:cBhvr>
                                      <p:to>
                                        <p:strVal val="hidden"/>
                                      </p:to>
                                    </p:set>
                                  </p:childTnLst>
                                </p:cTn>
                              </p:par>
                              <p:par>
                                <p:cTn id="432" presetID="1" presetClass="exit" presetSubtype="0" fill="hold" nodeType="withEffect">
                                  <p:stCondLst>
                                    <p:cond delay="0"/>
                                  </p:stCondLst>
                                  <p:childTnLst>
                                    <p:set>
                                      <p:cBhvr>
                                        <p:cTn id="433" dur="1" fill="hold">
                                          <p:stCondLst>
                                            <p:cond delay="0"/>
                                          </p:stCondLst>
                                        </p:cTn>
                                        <p:tgtEl>
                                          <p:spTgt spid="99"/>
                                        </p:tgtEl>
                                        <p:attrNameLst>
                                          <p:attrName>style.visibility</p:attrName>
                                        </p:attrNameLst>
                                      </p:cBhvr>
                                      <p:to>
                                        <p:strVal val="hidden"/>
                                      </p:to>
                                    </p:set>
                                  </p:childTnLst>
                                </p:cTn>
                              </p:par>
                              <p:par>
                                <p:cTn id="434" presetID="1" presetClass="exit" presetSubtype="0" fill="hold" nodeType="withEffect">
                                  <p:stCondLst>
                                    <p:cond delay="0"/>
                                  </p:stCondLst>
                                  <p:childTnLst>
                                    <p:set>
                                      <p:cBhvr>
                                        <p:cTn id="435" dur="1" fill="hold">
                                          <p:stCondLst>
                                            <p:cond delay="0"/>
                                          </p:stCondLst>
                                        </p:cTn>
                                        <p:tgtEl>
                                          <p:spTgt spid="100"/>
                                        </p:tgtEl>
                                        <p:attrNameLst>
                                          <p:attrName>style.visibility</p:attrName>
                                        </p:attrNameLst>
                                      </p:cBhvr>
                                      <p:to>
                                        <p:strVal val="hidden"/>
                                      </p:to>
                                    </p:set>
                                  </p:childTnLst>
                                </p:cTn>
                              </p:par>
                              <p:par>
                                <p:cTn id="436" presetID="1" presetClass="exit" presetSubtype="0" fill="hold" nodeType="withEffect">
                                  <p:stCondLst>
                                    <p:cond delay="0"/>
                                  </p:stCondLst>
                                  <p:childTnLst>
                                    <p:set>
                                      <p:cBhvr>
                                        <p:cTn id="437" dur="1" fill="hold">
                                          <p:stCondLst>
                                            <p:cond delay="0"/>
                                          </p:stCondLst>
                                        </p:cTn>
                                        <p:tgtEl>
                                          <p:spTgt spid="101"/>
                                        </p:tgtEl>
                                        <p:attrNameLst>
                                          <p:attrName>style.visibility</p:attrName>
                                        </p:attrNameLst>
                                      </p:cBhvr>
                                      <p:to>
                                        <p:strVal val="hidden"/>
                                      </p:to>
                                    </p:set>
                                  </p:childTnLst>
                                </p:cTn>
                              </p:par>
                              <p:par>
                                <p:cTn id="438" presetID="1" presetClass="exit" presetSubtype="0" fill="hold" nodeType="withEffect">
                                  <p:stCondLst>
                                    <p:cond delay="0"/>
                                  </p:stCondLst>
                                  <p:childTnLst>
                                    <p:set>
                                      <p:cBhvr>
                                        <p:cTn id="439" dur="1" fill="hold">
                                          <p:stCondLst>
                                            <p:cond delay="0"/>
                                          </p:stCondLst>
                                        </p:cTn>
                                        <p:tgtEl>
                                          <p:spTgt spid="102"/>
                                        </p:tgtEl>
                                        <p:attrNameLst>
                                          <p:attrName>style.visibility</p:attrName>
                                        </p:attrNameLst>
                                      </p:cBhvr>
                                      <p:to>
                                        <p:strVal val="hidden"/>
                                      </p:to>
                                    </p:set>
                                  </p:childTnLst>
                                </p:cTn>
                              </p:par>
                              <p:par>
                                <p:cTn id="440" presetID="1" presetClass="exit" presetSubtype="0" fill="hold" nodeType="withEffect">
                                  <p:stCondLst>
                                    <p:cond delay="0"/>
                                  </p:stCondLst>
                                  <p:childTnLst>
                                    <p:set>
                                      <p:cBhvr>
                                        <p:cTn id="441" dur="1" fill="hold">
                                          <p:stCondLst>
                                            <p:cond delay="0"/>
                                          </p:stCondLst>
                                        </p:cTn>
                                        <p:tgtEl>
                                          <p:spTgt spid="103"/>
                                        </p:tgtEl>
                                        <p:attrNameLst>
                                          <p:attrName>style.visibility</p:attrName>
                                        </p:attrNameLst>
                                      </p:cBhvr>
                                      <p:to>
                                        <p:strVal val="hidden"/>
                                      </p:to>
                                    </p:set>
                                  </p:childTnLst>
                                </p:cTn>
                              </p:par>
                              <p:par>
                                <p:cTn id="442" presetID="1" presetClass="exit" presetSubtype="0" fill="hold" nodeType="withEffect">
                                  <p:stCondLst>
                                    <p:cond delay="0"/>
                                  </p:stCondLst>
                                  <p:childTnLst>
                                    <p:set>
                                      <p:cBhvr>
                                        <p:cTn id="443" dur="1" fill="hold">
                                          <p:stCondLst>
                                            <p:cond delay="0"/>
                                          </p:stCondLst>
                                        </p:cTn>
                                        <p:tgtEl>
                                          <p:spTgt spid="104"/>
                                        </p:tgtEl>
                                        <p:attrNameLst>
                                          <p:attrName>style.visibility</p:attrName>
                                        </p:attrNameLst>
                                      </p:cBhvr>
                                      <p:to>
                                        <p:strVal val="hidden"/>
                                      </p:to>
                                    </p:set>
                                  </p:childTnLst>
                                </p:cTn>
                              </p:par>
                              <p:par>
                                <p:cTn id="444" presetID="1" presetClass="exit" presetSubtype="0" fill="hold" nodeType="withEffect">
                                  <p:stCondLst>
                                    <p:cond delay="0"/>
                                  </p:stCondLst>
                                  <p:childTnLst>
                                    <p:set>
                                      <p:cBhvr>
                                        <p:cTn id="445" dur="1" fill="hold">
                                          <p:stCondLst>
                                            <p:cond delay="0"/>
                                          </p:stCondLst>
                                        </p:cTn>
                                        <p:tgtEl>
                                          <p:spTgt spid="105"/>
                                        </p:tgtEl>
                                        <p:attrNameLst>
                                          <p:attrName>style.visibility</p:attrName>
                                        </p:attrNameLst>
                                      </p:cBhvr>
                                      <p:to>
                                        <p:strVal val="hidden"/>
                                      </p:to>
                                    </p:set>
                                  </p:childTnLst>
                                </p:cTn>
                              </p:par>
                              <p:par>
                                <p:cTn id="446" presetID="1" presetClass="exit" presetSubtype="0" fill="hold" nodeType="withEffect">
                                  <p:stCondLst>
                                    <p:cond delay="0"/>
                                  </p:stCondLst>
                                  <p:childTnLst>
                                    <p:set>
                                      <p:cBhvr>
                                        <p:cTn id="447" dur="1" fill="hold">
                                          <p:stCondLst>
                                            <p:cond delay="0"/>
                                          </p:stCondLst>
                                        </p:cTn>
                                        <p:tgtEl>
                                          <p:spTgt spid="48"/>
                                        </p:tgtEl>
                                        <p:attrNameLst>
                                          <p:attrName>style.visibility</p:attrName>
                                        </p:attrNameLst>
                                      </p:cBhvr>
                                      <p:to>
                                        <p:strVal val="hidden"/>
                                      </p:to>
                                    </p:set>
                                  </p:childTnLst>
                                </p:cTn>
                              </p:par>
                              <p:par>
                                <p:cTn id="448" presetID="1" presetClass="exit" presetSubtype="0" fill="hold" nodeType="withEffect">
                                  <p:stCondLst>
                                    <p:cond delay="0"/>
                                  </p:stCondLst>
                                  <p:childTnLst>
                                    <p:set>
                                      <p:cBhvr>
                                        <p:cTn id="449" dur="1" fill="hold">
                                          <p:stCondLst>
                                            <p:cond delay="0"/>
                                          </p:stCondLst>
                                        </p:cTn>
                                        <p:tgtEl>
                                          <p:spTgt spid="52"/>
                                        </p:tgtEl>
                                        <p:attrNameLst>
                                          <p:attrName>style.visibility</p:attrName>
                                        </p:attrNameLst>
                                      </p:cBhvr>
                                      <p:to>
                                        <p:strVal val="hidden"/>
                                      </p:to>
                                    </p:set>
                                  </p:childTnLst>
                                </p:cTn>
                              </p:par>
                              <p:par>
                                <p:cTn id="450" presetID="1" presetClass="exit" presetSubtype="0" fill="hold" nodeType="withEffect">
                                  <p:stCondLst>
                                    <p:cond delay="0"/>
                                  </p:stCondLst>
                                  <p:childTnLst>
                                    <p:set>
                                      <p:cBhvr>
                                        <p:cTn id="451" dur="1" fill="hold">
                                          <p:stCondLst>
                                            <p:cond delay="0"/>
                                          </p:stCondLst>
                                        </p:cTn>
                                        <p:tgtEl>
                                          <p:spTgt spid="54"/>
                                        </p:tgtEl>
                                        <p:attrNameLst>
                                          <p:attrName>style.visibility</p:attrName>
                                        </p:attrNameLst>
                                      </p:cBhvr>
                                      <p:to>
                                        <p:strVal val="hidden"/>
                                      </p:to>
                                    </p:set>
                                  </p:childTnLst>
                                </p:cTn>
                              </p:par>
                              <p:par>
                                <p:cTn id="452" presetID="1" presetClass="exit" presetSubtype="0" fill="hold" nodeType="withEffect">
                                  <p:stCondLst>
                                    <p:cond delay="0"/>
                                  </p:stCondLst>
                                  <p:childTnLst>
                                    <p:set>
                                      <p:cBhvr>
                                        <p:cTn id="453" dur="1" fill="hold">
                                          <p:stCondLst>
                                            <p:cond delay="0"/>
                                          </p:stCondLst>
                                        </p:cTn>
                                        <p:tgtEl>
                                          <p:spTgt spid="56"/>
                                        </p:tgtEl>
                                        <p:attrNameLst>
                                          <p:attrName>style.visibility</p:attrName>
                                        </p:attrNameLst>
                                      </p:cBhvr>
                                      <p:to>
                                        <p:strVal val="hidden"/>
                                      </p:to>
                                    </p:set>
                                  </p:childTnLst>
                                </p:cTn>
                              </p:par>
                              <p:par>
                                <p:cTn id="454" presetID="1" presetClass="exit" presetSubtype="0" fill="hold" nodeType="withEffect">
                                  <p:stCondLst>
                                    <p:cond delay="0"/>
                                  </p:stCondLst>
                                  <p:childTnLst>
                                    <p:set>
                                      <p:cBhvr>
                                        <p:cTn id="455" dur="1" fill="hold">
                                          <p:stCondLst>
                                            <p:cond delay="0"/>
                                          </p:stCondLst>
                                        </p:cTn>
                                        <p:tgtEl>
                                          <p:spTgt spid="58"/>
                                        </p:tgtEl>
                                        <p:attrNameLst>
                                          <p:attrName>style.visibility</p:attrName>
                                        </p:attrNameLst>
                                      </p:cBhvr>
                                      <p:to>
                                        <p:strVal val="hidden"/>
                                      </p:to>
                                    </p:set>
                                  </p:childTnLst>
                                </p:cTn>
                              </p:par>
                              <p:par>
                                <p:cTn id="456" presetID="1" presetClass="exit" presetSubtype="0" fill="hold" nodeType="withEffect">
                                  <p:stCondLst>
                                    <p:cond delay="0"/>
                                  </p:stCondLst>
                                  <p:childTnLst>
                                    <p:set>
                                      <p:cBhvr>
                                        <p:cTn id="457" dur="1" fill="hold">
                                          <p:stCondLst>
                                            <p:cond delay="0"/>
                                          </p:stCondLst>
                                        </p:cTn>
                                        <p:tgtEl>
                                          <p:spTgt spid="60"/>
                                        </p:tgtEl>
                                        <p:attrNameLst>
                                          <p:attrName>style.visibility</p:attrName>
                                        </p:attrNameLst>
                                      </p:cBhvr>
                                      <p:to>
                                        <p:strVal val="hidden"/>
                                      </p:to>
                                    </p:set>
                                  </p:childTnLst>
                                </p:cTn>
                              </p:par>
                              <p:par>
                                <p:cTn id="458" presetID="1" presetClass="exit" presetSubtype="0" fill="hold" nodeType="withEffect">
                                  <p:stCondLst>
                                    <p:cond delay="0"/>
                                  </p:stCondLst>
                                  <p:childTnLst>
                                    <p:set>
                                      <p:cBhvr>
                                        <p:cTn id="459" dur="1" fill="hold">
                                          <p:stCondLst>
                                            <p:cond delay="0"/>
                                          </p:stCondLst>
                                        </p:cTn>
                                        <p:tgtEl>
                                          <p:spTgt spid="63"/>
                                        </p:tgtEl>
                                        <p:attrNameLst>
                                          <p:attrName>style.visibility</p:attrName>
                                        </p:attrNameLst>
                                      </p:cBhvr>
                                      <p:to>
                                        <p:strVal val="hidden"/>
                                      </p:to>
                                    </p:set>
                                  </p:childTnLst>
                                </p:cTn>
                              </p:par>
                              <p:par>
                                <p:cTn id="460" presetID="1" presetClass="exit" presetSubtype="0" fill="hold" nodeType="withEffect">
                                  <p:stCondLst>
                                    <p:cond delay="0"/>
                                  </p:stCondLst>
                                  <p:childTnLst>
                                    <p:set>
                                      <p:cBhvr>
                                        <p:cTn id="461" dur="1" fill="hold">
                                          <p:stCondLst>
                                            <p:cond delay="0"/>
                                          </p:stCondLst>
                                        </p:cTn>
                                        <p:tgtEl>
                                          <p:spTgt spid="65"/>
                                        </p:tgtEl>
                                        <p:attrNameLst>
                                          <p:attrName>style.visibility</p:attrName>
                                        </p:attrNameLst>
                                      </p:cBhvr>
                                      <p:to>
                                        <p:strVal val="hidden"/>
                                      </p:to>
                                    </p:set>
                                  </p:childTnLst>
                                </p:cTn>
                              </p:par>
                              <p:par>
                                <p:cTn id="462" presetID="1" presetClass="exit" presetSubtype="0" fill="hold" nodeType="withEffect">
                                  <p:stCondLst>
                                    <p:cond delay="0"/>
                                  </p:stCondLst>
                                  <p:childTnLst>
                                    <p:set>
                                      <p:cBhvr>
                                        <p:cTn id="463" dur="1" fill="hold">
                                          <p:stCondLst>
                                            <p:cond delay="0"/>
                                          </p:stCondLst>
                                        </p:cTn>
                                        <p:tgtEl>
                                          <p:spTgt spid="67"/>
                                        </p:tgtEl>
                                        <p:attrNameLst>
                                          <p:attrName>style.visibility</p:attrName>
                                        </p:attrNameLst>
                                      </p:cBhvr>
                                      <p:to>
                                        <p:strVal val="hidden"/>
                                      </p:to>
                                    </p:set>
                                  </p:childTnLst>
                                </p:cTn>
                              </p:par>
                              <p:par>
                                <p:cTn id="464" presetID="1" presetClass="exit" presetSubtype="0" fill="hold" nodeType="withEffect">
                                  <p:stCondLst>
                                    <p:cond delay="0"/>
                                  </p:stCondLst>
                                  <p:childTnLst>
                                    <p:set>
                                      <p:cBhvr>
                                        <p:cTn id="465" dur="1" fill="hold">
                                          <p:stCondLst>
                                            <p:cond delay="0"/>
                                          </p:stCondLst>
                                        </p:cTn>
                                        <p:tgtEl>
                                          <p:spTgt spid="69"/>
                                        </p:tgtEl>
                                        <p:attrNameLst>
                                          <p:attrName>style.visibility</p:attrName>
                                        </p:attrNameLst>
                                      </p:cBhvr>
                                      <p:to>
                                        <p:strVal val="hidden"/>
                                      </p:to>
                                    </p:set>
                                  </p:childTnLst>
                                </p:cTn>
                              </p:par>
                              <p:par>
                                <p:cTn id="466" presetID="1" presetClass="exit" presetSubtype="0" fill="hold" nodeType="withEffect">
                                  <p:stCondLst>
                                    <p:cond delay="0"/>
                                  </p:stCondLst>
                                  <p:childTnLst>
                                    <p:set>
                                      <p:cBhvr>
                                        <p:cTn id="467" dur="1" fill="hold">
                                          <p:stCondLst>
                                            <p:cond delay="0"/>
                                          </p:stCondLst>
                                        </p:cTn>
                                        <p:tgtEl>
                                          <p:spTgt spid="71"/>
                                        </p:tgtEl>
                                        <p:attrNameLst>
                                          <p:attrName>style.visibility</p:attrName>
                                        </p:attrNameLst>
                                      </p:cBhvr>
                                      <p:to>
                                        <p:strVal val="hidden"/>
                                      </p:to>
                                    </p:set>
                                  </p:childTnLst>
                                </p:cTn>
                              </p:par>
                              <p:par>
                                <p:cTn id="468" presetID="1" presetClass="exit" presetSubtype="0" fill="hold" nodeType="withEffect">
                                  <p:stCondLst>
                                    <p:cond delay="0"/>
                                  </p:stCondLst>
                                  <p:childTnLst>
                                    <p:set>
                                      <p:cBhvr>
                                        <p:cTn id="469" dur="1" fill="hold">
                                          <p:stCondLst>
                                            <p:cond delay="0"/>
                                          </p:stCondLst>
                                        </p:cTn>
                                        <p:tgtEl>
                                          <p:spTgt spid="75"/>
                                        </p:tgtEl>
                                        <p:attrNameLst>
                                          <p:attrName>style.visibility</p:attrName>
                                        </p:attrNameLst>
                                      </p:cBhvr>
                                      <p:to>
                                        <p:strVal val="hidden"/>
                                      </p:to>
                                    </p:set>
                                  </p:childTnLst>
                                </p:cTn>
                              </p:par>
                              <p:par>
                                <p:cTn id="470" presetID="1" presetClass="exit" presetSubtype="0" fill="hold" nodeType="withEffect">
                                  <p:stCondLst>
                                    <p:cond delay="0"/>
                                  </p:stCondLst>
                                  <p:childTnLst>
                                    <p:set>
                                      <p:cBhvr>
                                        <p:cTn id="471" dur="1" fill="hold">
                                          <p:stCondLst>
                                            <p:cond delay="0"/>
                                          </p:stCondLst>
                                        </p:cTn>
                                        <p:tgtEl>
                                          <p:spTgt spid="77"/>
                                        </p:tgtEl>
                                        <p:attrNameLst>
                                          <p:attrName>style.visibility</p:attrName>
                                        </p:attrNameLst>
                                      </p:cBhvr>
                                      <p:to>
                                        <p:strVal val="hidden"/>
                                      </p:to>
                                    </p:set>
                                  </p:childTnLst>
                                </p:cTn>
                              </p:par>
                              <p:par>
                                <p:cTn id="472" presetID="1" presetClass="exit" presetSubtype="0" fill="hold" nodeType="withEffect">
                                  <p:stCondLst>
                                    <p:cond delay="0"/>
                                  </p:stCondLst>
                                  <p:childTnLst>
                                    <p:set>
                                      <p:cBhvr>
                                        <p:cTn id="473" dur="1" fill="hold">
                                          <p:stCondLst>
                                            <p:cond delay="0"/>
                                          </p:stCondLst>
                                        </p:cTn>
                                        <p:tgtEl>
                                          <p:spTgt spid="81"/>
                                        </p:tgtEl>
                                        <p:attrNameLst>
                                          <p:attrName>style.visibility</p:attrName>
                                        </p:attrNameLst>
                                      </p:cBhvr>
                                      <p:to>
                                        <p:strVal val="hidden"/>
                                      </p:to>
                                    </p:set>
                                  </p:childTnLst>
                                </p:cTn>
                              </p:par>
                              <p:par>
                                <p:cTn id="474" presetID="1" presetClass="exit" presetSubtype="0" fill="hold" nodeType="withEffect">
                                  <p:stCondLst>
                                    <p:cond delay="0"/>
                                  </p:stCondLst>
                                  <p:childTnLst>
                                    <p:set>
                                      <p:cBhvr>
                                        <p:cTn id="475" dur="1" fill="hold">
                                          <p:stCondLst>
                                            <p:cond delay="0"/>
                                          </p:stCondLst>
                                        </p:cTn>
                                        <p:tgtEl>
                                          <p:spTgt spid="83"/>
                                        </p:tgtEl>
                                        <p:attrNameLst>
                                          <p:attrName>style.visibility</p:attrName>
                                        </p:attrNameLst>
                                      </p:cBhvr>
                                      <p:to>
                                        <p:strVal val="hidden"/>
                                      </p:to>
                                    </p:set>
                                  </p:childTnLst>
                                </p:cTn>
                              </p:par>
                              <p:par>
                                <p:cTn id="476" presetID="1" presetClass="exit" presetSubtype="0" fill="hold" nodeType="withEffect">
                                  <p:stCondLst>
                                    <p:cond delay="0"/>
                                  </p:stCondLst>
                                  <p:childTnLst>
                                    <p:set>
                                      <p:cBhvr>
                                        <p:cTn id="477" dur="1" fill="hold">
                                          <p:stCondLst>
                                            <p:cond delay="0"/>
                                          </p:stCondLst>
                                        </p:cTn>
                                        <p:tgtEl>
                                          <p:spTgt spid="86"/>
                                        </p:tgtEl>
                                        <p:attrNameLst>
                                          <p:attrName>style.visibility</p:attrName>
                                        </p:attrNameLst>
                                      </p:cBhvr>
                                      <p:to>
                                        <p:strVal val="hidden"/>
                                      </p:to>
                                    </p:set>
                                  </p:childTnLst>
                                </p:cTn>
                              </p:par>
                              <p:par>
                                <p:cTn id="478" presetID="1" presetClass="exit" presetSubtype="0" fill="hold" nodeType="withEffect">
                                  <p:stCondLst>
                                    <p:cond delay="0"/>
                                  </p:stCondLst>
                                  <p:childTnLst>
                                    <p:set>
                                      <p:cBhvr>
                                        <p:cTn id="479" dur="1" fill="hold">
                                          <p:stCondLst>
                                            <p:cond delay="0"/>
                                          </p:stCondLst>
                                        </p:cTn>
                                        <p:tgtEl>
                                          <p:spTgt spid="88"/>
                                        </p:tgtEl>
                                        <p:attrNameLst>
                                          <p:attrName>style.visibility</p:attrName>
                                        </p:attrNameLst>
                                      </p:cBhvr>
                                      <p:to>
                                        <p:strVal val="hidden"/>
                                      </p:to>
                                    </p:set>
                                  </p:childTnLst>
                                </p:cTn>
                              </p:par>
                              <p:par>
                                <p:cTn id="480" presetID="1" presetClass="exit" presetSubtype="0" fill="hold" nodeType="withEffect">
                                  <p:stCondLst>
                                    <p:cond delay="0"/>
                                  </p:stCondLst>
                                  <p:childTnLst>
                                    <p:set>
                                      <p:cBhvr>
                                        <p:cTn id="481" dur="1" fill="hold">
                                          <p:stCondLst>
                                            <p:cond delay="0"/>
                                          </p:stCondLst>
                                        </p:cTn>
                                        <p:tgtEl>
                                          <p:spTgt spid="90"/>
                                        </p:tgtEl>
                                        <p:attrNameLst>
                                          <p:attrName>style.visibility</p:attrName>
                                        </p:attrNameLst>
                                      </p:cBhvr>
                                      <p:to>
                                        <p:strVal val="hidden"/>
                                      </p:to>
                                    </p:set>
                                  </p:childTnLst>
                                </p:cTn>
                              </p:par>
                              <p:par>
                                <p:cTn id="482" presetID="1" presetClass="exit" presetSubtype="0" fill="hold" nodeType="withEffect">
                                  <p:stCondLst>
                                    <p:cond delay="0"/>
                                  </p:stCondLst>
                                  <p:childTnLst>
                                    <p:set>
                                      <p:cBhvr>
                                        <p:cTn id="483" dur="1" fill="hold">
                                          <p:stCondLst>
                                            <p:cond delay="0"/>
                                          </p:stCondLst>
                                        </p:cTn>
                                        <p:tgtEl>
                                          <p:spTgt spid="92"/>
                                        </p:tgtEl>
                                        <p:attrNameLst>
                                          <p:attrName>style.visibility</p:attrName>
                                        </p:attrNameLst>
                                      </p:cBhvr>
                                      <p:to>
                                        <p:strVal val="hidden"/>
                                      </p:to>
                                    </p:set>
                                  </p:childTnLst>
                                </p:cTn>
                              </p:par>
                            </p:childTnLst>
                          </p:cTn>
                        </p:par>
                        <p:par>
                          <p:cTn id="484" fill="hold" nodeType="afterGroup">
                            <p:stCondLst>
                              <p:cond delay="7500"/>
                            </p:stCondLst>
                            <p:childTnLst>
                              <p:par>
                                <p:cTn id="485" presetID="1" presetClass="entr" presetSubtype="0" fill="hold" nodeType="afterEffect">
                                  <p:stCondLst>
                                    <p:cond delay="0"/>
                                  </p:stCondLst>
                                  <p:childTnLst>
                                    <p:set>
                                      <p:cBhvr>
                                        <p:cTn id="486" dur="1" fill="hold">
                                          <p:stCondLst>
                                            <p:cond delay="0"/>
                                          </p:stCondLst>
                                        </p:cTn>
                                        <p:tgtEl>
                                          <p:spTgt spid="106"/>
                                        </p:tgtEl>
                                        <p:attrNameLst>
                                          <p:attrName>style.visibility</p:attrName>
                                        </p:attrNameLst>
                                      </p:cBhvr>
                                      <p:to>
                                        <p:strVal val="visible"/>
                                      </p:to>
                                    </p:set>
                                  </p:childTnLst>
                                </p:cTn>
                              </p:par>
                              <p:par>
                                <p:cTn id="487" presetID="1" presetClass="entr" presetSubtype="0" fill="hold" nodeType="withEffect">
                                  <p:stCondLst>
                                    <p:cond delay="0"/>
                                  </p:stCondLst>
                                  <p:childTnLst>
                                    <p:set>
                                      <p:cBhvr>
                                        <p:cTn id="488" dur="1" fill="hold">
                                          <p:stCondLst>
                                            <p:cond delay="0"/>
                                          </p:stCondLst>
                                        </p:cTn>
                                        <p:tgtEl>
                                          <p:spTgt spid="107"/>
                                        </p:tgtEl>
                                        <p:attrNameLst>
                                          <p:attrName>style.visibility</p:attrName>
                                        </p:attrNameLst>
                                      </p:cBhvr>
                                      <p:to>
                                        <p:strVal val="visible"/>
                                      </p:to>
                                    </p:set>
                                  </p:childTnLst>
                                </p:cTn>
                              </p:par>
                              <p:par>
                                <p:cTn id="489" presetID="1" presetClass="entr" presetSubtype="0" fill="hold" nodeType="withEffect">
                                  <p:stCondLst>
                                    <p:cond delay="0"/>
                                  </p:stCondLst>
                                  <p:childTnLst>
                                    <p:set>
                                      <p:cBhvr>
                                        <p:cTn id="490" dur="1" fill="hold">
                                          <p:stCondLst>
                                            <p:cond delay="0"/>
                                          </p:stCondLst>
                                        </p:cTn>
                                        <p:tgtEl>
                                          <p:spTgt spid="108"/>
                                        </p:tgtEl>
                                        <p:attrNameLst>
                                          <p:attrName>style.visibility</p:attrName>
                                        </p:attrNameLst>
                                      </p:cBhvr>
                                      <p:to>
                                        <p:strVal val="visible"/>
                                      </p:to>
                                    </p:set>
                                  </p:childTnLst>
                                </p:cTn>
                              </p:par>
                              <p:par>
                                <p:cTn id="491" presetID="1" presetClass="entr" presetSubtype="0" fill="hold" nodeType="withEffect">
                                  <p:stCondLst>
                                    <p:cond delay="0"/>
                                  </p:stCondLst>
                                  <p:childTnLst>
                                    <p:set>
                                      <p:cBhvr>
                                        <p:cTn id="492" dur="1" fill="hold">
                                          <p:stCondLst>
                                            <p:cond delay="0"/>
                                          </p:stCondLst>
                                        </p:cTn>
                                        <p:tgtEl>
                                          <p:spTgt spid="110"/>
                                        </p:tgtEl>
                                        <p:attrNameLst>
                                          <p:attrName>style.visibility</p:attrName>
                                        </p:attrNameLst>
                                      </p:cBhvr>
                                      <p:to>
                                        <p:strVal val="visible"/>
                                      </p:to>
                                    </p:set>
                                  </p:childTnLst>
                                </p:cTn>
                              </p:par>
                            </p:childTnLst>
                          </p:cTn>
                        </p:par>
                      </p:childTnLst>
                    </p:cTn>
                  </p:par>
                  <p:par>
                    <p:cTn id="493" fill="hold" nodeType="clickPar">
                      <p:stCondLst>
                        <p:cond delay="indefinite"/>
                      </p:stCondLst>
                      <p:childTnLst>
                        <p:par>
                          <p:cTn id="494" fill="hold" nodeType="withGroup">
                            <p:stCondLst>
                              <p:cond delay="0"/>
                            </p:stCondLst>
                            <p:childTnLst>
                              <p:par>
                                <p:cTn id="495" presetID="3" presetClass="entr" presetSubtype="10" fill="hold" nodeType="clickEffect">
                                  <p:stCondLst>
                                    <p:cond delay="0"/>
                                  </p:stCondLst>
                                  <p:childTnLst>
                                    <p:set>
                                      <p:cBhvr>
                                        <p:cTn id="496" dur="1" fill="hold">
                                          <p:stCondLst>
                                            <p:cond delay="0"/>
                                          </p:stCondLst>
                                        </p:cTn>
                                        <p:tgtEl>
                                          <p:spTgt spid="111"/>
                                        </p:tgtEl>
                                        <p:attrNameLst>
                                          <p:attrName>style.visibility</p:attrName>
                                        </p:attrNameLst>
                                      </p:cBhvr>
                                      <p:to>
                                        <p:strVal val="visible"/>
                                      </p:to>
                                    </p:set>
                                    <p:animEffect transition="in" filter="blinds(horizontal)">
                                      <p:cBhvr>
                                        <p:cTn id="497" dur="500"/>
                                        <p:tgtEl>
                                          <p:spTgt spid="111"/>
                                        </p:tgtEl>
                                      </p:cBhvr>
                                    </p:animEffect>
                                  </p:childTnLst>
                                </p:cTn>
                              </p:par>
                            </p:childTnLst>
                          </p:cTn>
                        </p:par>
                      </p:childTnLst>
                    </p:cTn>
                  </p:par>
                  <p:par>
                    <p:cTn id="498" fill="hold" nodeType="clickPar">
                      <p:stCondLst>
                        <p:cond delay="indefinite"/>
                      </p:stCondLst>
                      <p:childTnLst>
                        <p:par>
                          <p:cTn id="499" fill="hold" nodeType="withGroup">
                            <p:stCondLst>
                              <p:cond delay="0"/>
                            </p:stCondLst>
                            <p:childTnLst>
                              <p:par>
                                <p:cTn id="500" presetID="3" presetClass="entr" presetSubtype="10" fill="hold" nodeType="clickEffect">
                                  <p:stCondLst>
                                    <p:cond delay="0"/>
                                  </p:stCondLst>
                                  <p:childTnLst>
                                    <p:set>
                                      <p:cBhvr>
                                        <p:cTn id="501" dur="1" fill="hold">
                                          <p:stCondLst>
                                            <p:cond delay="0"/>
                                          </p:stCondLst>
                                        </p:cTn>
                                        <p:tgtEl>
                                          <p:spTgt spid="113"/>
                                        </p:tgtEl>
                                        <p:attrNameLst>
                                          <p:attrName>style.visibility</p:attrName>
                                        </p:attrNameLst>
                                      </p:cBhvr>
                                      <p:to>
                                        <p:strVal val="visible"/>
                                      </p:to>
                                    </p:set>
                                    <p:animEffect transition="in" filter="blinds(horizontal)">
                                      <p:cBhvr>
                                        <p:cTn id="502" dur="500"/>
                                        <p:tgtEl>
                                          <p:spTgt spid="113"/>
                                        </p:tgtEl>
                                      </p:cBhvr>
                                    </p:animEffect>
                                  </p:childTnLst>
                                </p:cTn>
                              </p:par>
                            </p:childTnLst>
                          </p:cTn>
                        </p:par>
                      </p:childTnLst>
                    </p:cTn>
                  </p:par>
                  <p:par>
                    <p:cTn id="503" fill="hold" nodeType="clickPar">
                      <p:stCondLst>
                        <p:cond delay="indefinite"/>
                      </p:stCondLst>
                      <p:childTnLst>
                        <p:par>
                          <p:cTn id="504" fill="hold" nodeType="withGroup">
                            <p:stCondLst>
                              <p:cond delay="0"/>
                            </p:stCondLst>
                            <p:childTnLst>
                              <p:par>
                                <p:cTn id="505" presetID="3" presetClass="entr" presetSubtype="10" fill="hold" nodeType="clickEffect">
                                  <p:stCondLst>
                                    <p:cond delay="0"/>
                                  </p:stCondLst>
                                  <p:childTnLst>
                                    <p:set>
                                      <p:cBhvr>
                                        <p:cTn id="506" dur="1" fill="hold">
                                          <p:stCondLst>
                                            <p:cond delay="0"/>
                                          </p:stCondLst>
                                        </p:cTn>
                                        <p:tgtEl>
                                          <p:spTgt spid="114"/>
                                        </p:tgtEl>
                                        <p:attrNameLst>
                                          <p:attrName>style.visibility</p:attrName>
                                        </p:attrNameLst>
                                      </p:cBhvr>
                                      <p:to>
                                        <p:strVal val="visible"/>
                                      </p:to>
                                    </p:set>
                                    <p:animEffect transition="in" filter="blinds(horizontal)">
                                      <p:cBhvr>
                                        <p:cTn id="507" dur="500"/>
                                        <p:tgtEl>
                                          <p:spTgt spid="114"/>
                                        </p:tgtEl>
                                      </p:cBhvr>
                                    </p:animEffect>
                                  </p:childTnLst>
                                </p:cTn>
                              </p:par>
                            </p:childTnLst>
                          </p:cTn>
                        </p:par>
                      </p:childTnLst>
                    </p:cTn>
                  </p:par>
                  <p:par>
                    <p:cTn id="508" fill="hold" nodeType="clickPar">
                      <p:stCondLst>
                        <p:cond delay="indefinite"/>
                      </p:stCondLst>
                      <p:childTnLst>
                        <p:par>
                          <p:cTn id="509" fill="hold" nodeType="withGroup">
                            <p:stCondLst>
                              <p:cond delay="0"/>
                            </p:stCondLst>
                            <p:childTnLst>
                              <p:par>
                                <p:cTn id="510" presetID="3" presetClass="entr" presetSubtype="10" fill="hold" nodeType="clickEffect">
                                  <p:stCondLst>
                                    <p:cond delay="0"/>
                                  </p:stCondLst>
                                  <p:childTnLst>
                                    <p:set>
                                      <p:cBhvr>
                                        <p:cTn id="511" dur="1" fill="hold">
                                          <p:stCondLst>
                                            <p:cond delay="0"/>
                                          </p:stCondLst>
                                        </p:cTn>
                                        <p:tgtEl>
                                          <p:spTgt spid="115"/>
                                        </p:tgtEl>
                                        <p:attrNameLst>
                                          <p:attrName>style.visibility</p:attrName>
                                        </p:attrNameLst>
                                      </p:cBhvr>
                                      <p:to>
                                        <p:strVal val="visible"/>
                                      </p:to>
                                    </p:set>
                                    <p:animEffect transition="in" filter="blinds(horizontal)">
                                      <p:cBhvr>
                                        <p:cTn id="512" dur="500"/>
                                        <p:tgtEl>
                                          <p:spTgt spid="115"/>
                                        </p:tgtEl>
                                      </p:cBhvr>
                                    </p:animEffect>
                                  </p:childTnLst>
                                </p:cTn>
                              </p:par>
                            </p:childTnLst>
                          </p:cTn>
                        </p:par>
                      </p:childTnLst>
                    </p:cTn>
                  </p:par>
                  <p:par>
                    <p:cTn id="513" fill="hold" nodeType="clickPar">
                      <p:stCondLst>
                        <p:cond delay="indefinite"/>
                      </p:stCondLst>
                      <p:childTnLst>
                        <p:par>
                          <p:cTn id="514" fill="hold" nodeType="withGroup">
                            <p:stCondLst>
                              <p:cond delay="0"/>
                            </p:stCondLst>
                            <p:childTnLst>
                              <p:par>
                                <p:cTn id="515" presetID="3" presetClass="entr" presetSubtype="10" fill="hold" nodeType="clickEffect">
                                  <p:stCondLst>
                                    <p:cond delay="0"/>
                                  </p:stCondLst>
                                  <p:childTnLst>
                                    <p:set>
                                      <p:cBhvr>
                                        <p:cTn id="516" dur="1" fill="hold">
                                          <p:stCondLst>
                                            <p:cond delay="0"/>
                                          </p:stCondLst>
                                        </p:cTn>
                                        <p:tgtEl>
                                          <p:spTgt spid="116"/>
                                        </p:tgtEl>
                                        <p:attrNameLst>
                                          <p:attrName>style.visibility</p:attrName>
                                        </p:attrNameLst>
                                      </p:cBhvr>
                                      <p:to>
                                        <p:strVal val="visible"/>
                                      </p:to>
                                    </p:set>
                                    <p:animEffect transition="in" filter="blinds(horizontal)">
                                      <p:cBhvr>
                                        <p:cTn id="517" dur="500"/>
                                        <p:tgtEl>
                                          <p:spTgt spid="116"/>
                                        </p:tgtEl>
                                      </p:cBhvr>
                                    </p:animEffect>
                                  </p:childTnLst>
                                </p:cTn>
                              </p:par>
                            </p:childTnLst>
                          </p:cTn>
                        </p:par>
                      </p:childTnLst>
                    </p:cTn>
                  </p:par>
                  <p:par>
                    <p:cTn id="518" fill="hold" nodeType="clickPar">
                      <p:stCondLst>
                        <p:cond delay="indefinite"/>
                      </p:stCondLst>
                      <p:childTnLst>
                        <p:par>
                          <p:cTn id="519" fill="hold" nodeType="withGroup">
                            <p:stCondLst>
                              <p:cond delay="0"/>
                            </p:stCondLst>
                            <p:childTnLst>
                              <p:par>
                                <p:cTn id="520" presetID="3" presetClass="entr" presetSubtype="10" fill="hold" nodeType="clickEffect">
                                  <p:stCondLst>
                                    <p:cond delay="0"/>
                                  </p:stCondLst>
                                  <p:childTnLst>
                                    <p:set>
                                      <p:cBhvr>
                                        <p:cTn id="521" dur="1" fill="hold">
                                          <p:stCondLst>
                                            <p:cond delay="0"/>
                                          </p:stCondLst>
                                        </p:cTn>
                                        <p:tgtEl>
                                          <p:spTgt spid="117"/>
                                        </p:tgtEl>
                                        <p:attrNameLst>
                                          <p:attrName>style.visibility</p:attrName>
                                        </p:attrNameLst>
                                      </p:cBhvr>
                                      <p:to>
                                        <p:strVal val="visible"/>
                                      </p:to>
                                    </p:set>
                                    <p:animEffect transition="in" filter="blinds(horizontal)">
                                      <p:cBhvr>
                                        <p:cTn id="522" dur="500"/>
                                        <p:tgtEl>
                                          <p:spTgt spid="117"/>
                                        </p:tgtEl>
                                      </p:cBhvr>
                                    </p:animEffect>
                                  </p:childTnLst>
                                </p:cTn>
                              </p:par>
                            </p:childTnLst>
                          </p:cTn>
                        </p:par>
                      </p:childTnLst>
                    </p:cTn>
                  </p:par>
                  <p:par>
                    <p:cTn id="523" fill="hold" nodeType="clickPar">
                      <p:stCondLst>
                        <p:cond delay="indefinite"/>
                      </p:stCondLst>
                      <p:childTnLst>
                        <p:par>
                          <p:cTn id="524" fill="hold" nodeType="withGroup">
                            <p:stCondLst>
                              <p:cond delay="0"/>
                            </p:stCondLst>
                            <p:childTnLst>
                              <p:par>
                                <p:cTn id="525" presetID="10" presetClass="entr" presetSubtype="0" fill="hold" nodeType="clickEffect">
                                  <p:stCondLst>
                                    <p:cond delay="0"/>
                                  </p:stCondLst>
                                  <p:childTnLst>
                                    <p:set>
                                      <p:cBhvr>
                                        <p:cTn id="526" dur="1" fill="hold">
                                          <p:stCondLst>
                                            <p:cond delay="0"/>
                                          </p:stCondLst>
                                        </p:cTn>
                                        <p:tgtEl>
                                          <p:spTgt spid="3"/>
                                        </p:tgtEl>
                                        <p:attrNameLst>
                                          <p:attrName>style.visibility</p:attrName>
                                        </p:attrNameLst>
                                      </p:cBhvr>
                                      <p:to>
                                        <p:strVal val="visible"/>
                                      </p:to>
                                    </p:set>
                                    <p:animEffect transition="in" filter="fade">
                                      <p:cBhvr>
                                        <p:cTn id="527" dur="500"/>
                                        <p:tgtEl>
                                          <p:spTgt spid="3"/>
                                        </p:tgtEl>
                                      </p:cBhvr>
                                    </p:animEffect>
                                  </p:childTnLst>
                                </p:cTn>
                              </p:par>
                            </p:childTnLst>
                          </p:cTn>
                        </p:par>
                      </p:childTnLst>
                    </p:cTn>
                  </p:par>
                  <p:par>
                    <p:cTn id="528" fill="hold" nodeType="clickPar">
                      <p:stCondLst>
                        <p:cond delay="indefinite"/>
                      </p:stCondLst>
                      <p:childTnLst>
                        <p:par>
                          <p:cTn id="529" fill="hold" nodeType="withGroup">
                            <p:stCondLst>
                              <p:cond delay="0"/>
                            </p:stCondLst>
                            <p:childTnLst>
                              <p:par>
                                <p:cTn id="530" presetID="3" presetClass="entr" presetSubtype="10" fill="hold" nodeType="clickEffect">
                                  <p:stCondLst>
                                    <p:cond delay="0"/>
                                  </p:stCondLst>
                                  <p:childTnLst>
                                    <p:set>
                                      <p:cBhvr>
                                        <p:cTn id="531" dur="1" fill="hold">
                                          <p:stCondLst>
                                            <p:cond delay="0"/>
                                          </p:stCondLst>
                                        </p:cTn>
                                        <p:tgtEl>
                                          <p:spTgt spid="118"/>
                                        </p:tgtEl>
                                        <p:attrNameLst>
                                          <p:attrName>style.visibility</p:attrName>
                                        </p:attrNameLst>
                                      </p:cBhvr>
                                      <p:to>
                                        <p:strVal val="visible"/>
                                      </p:to>
                                    </p:set>
                                    <p:animEffect transition="in" filter="blinds(horizontal)">
                                      <p:cBhvr>
                                        <p:cTn id="532" dur="500"/>
                                        <p:tgtEl>
                                          <p:spTgt spid="118"/>
                                        </p:tgtEl>
                                      </p:cBhvr>
                                    </p:animEffect>
                                  </p:childTnLst>
                                </p:cTn>
                              </p:par>
                            </p:childTnLst>
                          </p:cTn>
                        </p:par>
                      </p:childTnLst>
                    </p:cTn>
                  </p:par>
                  <p:par>
                    <p:cTn id="533" fill="hold" nodeType="clickPar">
                      <p:stCondLst>
                        <p:cond delay="indefinite"/>
                      </p:stCondLst>
                      <p:childTnLst>
                        <p:par>
                          <p:cTn id="534" fill="hold" nodeType="withGroup">
                            <p:stCondLst>
                              <p:cond delay="0"/>
                            </p:stCondLst>
                            <p:childTnLst>
                              <p:par>
                                <p:cTn id="535" presetID="3" presetClass="entr" presetSubtype="10" fill="hold" nodeType="clickEffect">
                                  <p:stCondLst>
                                    <p:cond delay="0"/>
                                  </p:stCondLst>
                                  <p:childTnLst>
                                    <p:set>
                                      <p:cBhvr>
                                        <p:cTn id="536" dur="1" fill="hold">
                                          <p:stCondLst>
                                            <p:cond delay="0"/>
                                          </p:stCondLst>
                                        </p:cTn>
                                        <p:tgtEl>
                                          <p:spTgt spid="121"/>
                                        </p:tgtEl>
                                        <p:attrNameLst>
                                          <p:attrName>style.visibility</p:attrName>
                                        </p:attrNameLst>
                                      </p:cBhvr>
                                      <p:to>
                                        <p:strVal val="visible"/>
                                      </p:to>
                                    </p:set>
                                    <p:animEffect transition="in" filter="blinds(horizontal)">
                                      <p:cBhvr>
                                        <p:cTn id="537" dur="500"/>
                                        <p:tgtEl>
                                          <p:spTgt spid="121"/>
                                        </p:tgtEl>
                                      </p:cBhvr>
                                    </p:animEffect>
                                  </p:childTnLst>
                                </p:cTn>
                              </p:par>
                            </p:childTnLst>
                          </p:cTn>
                        </p:par>
                      </p:childTnLst>
                    </p:cTn>
                  </p:par>
                  <p:par>
                    <p:cTn id="538" fill="hold" nodeType="clickPar">
                      <p:stCondLst>
                        <p:cond delay="indefinite"/>
                      </p:stCondLst>
                      <p:childTnLst>
                        <p:par>
                          <p:cTn id="539" fill="hold" nodeType="withGroup">
                            <p:stCondLst>
                              <p:cond delay="0"/>
                            </p:stCondLst>
                            <p:childTnLst>
                              <p:par>
                                <p:cTn id="540" presetID="3" presetClass="entr" presetSubtype="10" fill="hold" nodeType="clickEffect">
                                  <p:stCondLst>
                                    <p:cond delay="0"/>
                                  </p:stCondLst>
                                  <p:childTnLst>
                                    <p:set>
                                      <p:cBhvr>
                                        <p:cTn id="541" dur="1" fill="hold">
                                          <p:stCondLst>
                                            <p:cond delay="0"/>
                                          </p:stCondLst>
                                        </p:cTn>
                                        <p:tgtEl>
                                          <p:spTgt spid="122"/>
                                        </p:tgtEl>
                                        <p:attrNameLst>
                                          <p:attrName>style.visibility</p:attrName>
                                        </p:attrNameLst>
                                      </p:cBhvr>
                                      <p:to>
                                        <p:strVal val="visible"/>
                                      </p:to>
                                    </p:set>
                                    <p:animEffect transition="in" filter="blinds(horizontal)">
                                      <p:cBhvr>
                                        <p:cTn id="542" dur="500"/>
                                        <p:tgtEl>
                                          <p:spTgt spid="122"/>
                                        </p:tgtEl>
                                      </p:cBhvr>
                                    </p:animEffect>
                                  </p:childTnLst>
                                </p:cTn>
                              </p:par>
                            </p:childTnLst>
                          </p:cTn>
                        </p:par>
                      </p:childTnLst>
                    </p:cTn>
                  </p:par>
                  <p:par>
                    <p:cTn id="543" fill="hold" nodeType="clickPar">
                      <p:stCondLst>
                        <p:cond delay="indefinite"/>
                      </p:stCondLst>
                      <p:childTnLst>
                        <p:par>
                          <p:cTn id="544" fill="hold" nodeType="withGroup">
                            <p:stCondLst>
                              <p:cond delay="0"/>
                            </p:stCondLst>
                            <p:childTnLst>
                              <p:par>
                                <p:cTn id="545" presetID="3" presetClass="entr" presetSubtype="10" fill="hold" nodeType="clickEffect">
                                  <p:stCondLst>
                                    <p:cond delay="0"/>
                                  </p:stCondLst>
                                  <p:childTnLst>
                                    <p:set>
                                      <p:cBhvr>
                                        <p:cTn id="546" dur="1" fill="hold">
                                          <p:stCondLst>
                                            <p:cond delay="0"/>
                                          </p:stCondLst>
                                        </p:cTn>
                                        <p:tgtEl>
                                          <p:spTgt spid="123"/>
                                        </p:tgtEl>
                                        <p:attrNameLst>
                                          <p:attrName>style.visibility</p:attrName>
                                        </p:attrNameLst>
                                      </p:cBhvr>
                                      <p:to>
                                        <p:strVal val="visible"/>
                                      </p:to>
                                    </p:set>
                                    <p:animEffect transition="in" filter="blinds(horizontal)">
                                      <p:cBhvr>
                                        <p:cTn id="54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7" grpId="0"/>
      <p:bldP spid="111" grpId="0"/>
      <p:bldP spid="3" grpId="0" animBg="1"/>
      <p:bldP spid="118" grpId="0"/>
      <p:bldP spid="121" grpId="0" animBg="1"/>
      <p:bldP spid="122" grpId="0"/>
      <p:bldP spid="1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E0B7-72CC-4037-A842-D193EBF1CA75}"/>
              </a:ext>
            </a:extLst>
          </p:cNvPr>
          <p:cNvSpPr>
            <a:spLocks noGrp="1"/>
          </p:cNvSpPr>
          <p:nvPr>
            <p:ph type="title"/>
          </p:nvPr>
        </p:nvSpPr>
        <p:spPr>
          <a:xfrm>
            <a:off x="1981200" y="274639"/>
            <a:ext cx="7467600" cy="523875"/>
          </a:xfrm>
        </p:spPr>
        <p:txBody>
          <a:bodyPr>
            <a:normAutofit fontScale="90000"/>
          </a:bodyPr>
          <a:lstStyle/>
          <a:p>
            <a:pPr eaLnBrk="1" fontAlgn="auto" hangingPunct="1">
              <a:spcAft>
                <a:spcPts val="0"/>
              </a:spcAft>
              <a:defRPr/>
            </a:pPr>
            <a:r>
              <a:rPr lang="en-CA" dirty="0"/>
              <a:t>Describing the Distribution</a:t>
            </a:r>
          </a:p>
        </p:txBody>
      </p:sp>
      <p:sp>
        <p:nvSpPr>
          <p:cNvPr id="19459" name="Content Placeholder 2">
            <a:extLst>
              <a:ext uri="{FF2B5EF4-FFF2-40B4-BE49-F238E27FC236}">
                <a16:creationId xmlns:a16="http://schemas.microsoft.com/office/drawing/2014/main" id="{614209B5-4707-1B37-09F7-63F5E9038169}"/>
              </a:ext>
            </a:extLst>
          </p:cNvPr>
          <p:cNvSpPr>
            <a:spLocks noGrp="1"/>
          </p:cNvSpPr>
          <p:nvPr>
            <p:ph sz="quarter" idx="1"/>
          </p:nvPr>
        </p:nvSpPr>
        <p:spPr>
          <a:xfrm>
            <a:off x="393701" y="750889"/>
            <a:ext cx="10188574" cy="3455987"/>
          </a:xfrm>
        </p:spPr>
        <p:txBody>
          <a:bodyPr/>
          <a:lstStyle/>
          <a:p>
            <a:pPr eaLnBrk="1" hangingPunct="1"/>
            <a:r>
              <a:rPr lang="en-CA" altLang="en-US" sz="2200" dirty="0"/>
              <a:t>When asked to describe a distribution, these are things we want:</a:t>
            </a:r>
          </a:p>
          <a:p>
            <a:pPr lvl="1" eaLnBrk="1" hangingPunct="1"/>
            <a:r>
              <a:rPr lang="en-CA" altLang="en-US" sz="2000" dirty="0"/>
              <a:t>Shape : Q: Is it symmetrical? a bell curve?  Or Skewed? </a:t>
            </a:r>
          </a:p>
          <a:p>
            <a:pPr lvl="1" eaLnBrk="1" hangingPunct="1"/>
            <a:r>
              <a:rPr lang="en-CA" altLang="en-US" sz="2000" dirty="0"/>
              <a:t>Center:  Q: Where is the middle 50%? IQR?  </a:t>
            </a:r>
          </a:p>
          <a:p>
            <a:pPr lvl="1" eaLnBrk="1" hangingPunct="1"/>
            <a:r>
              <a:rPr lang="en-CA" altLang="en-US" sz="2000" dirty="0"/>
              <a:t>Spread/Range? Find Q1 (25</a:t>
            </a:r>
            <a:r>
              <a:rPr lang="en-CA" altLang="en-US" sz="2000" baseline="30000" dirty="0"/>
              <a:t>th</a:t>
            </a:r>
            <a:r>
              <a:rPr lang="en-CA" altLang="en-US" sz="2000" dirty="0"/>
              <a:t> per), Median, Q3 (75</a:t>
            </a:r>
            <a:r>
              <a:rPr lang="en-CA" altLang="en-US" sz="2000" baseline="30000" dirty="0"/>
              <a:t>th</a:t>
            </a:r>
            <a:r>
              <a:rPr lang="en-CA" altLang="en-US" sz="2000" dirty="0"/>
              <a:t> per), IQR? </a:t>
            </a:r>
          </a:p>
          <a:p>
            <a:pPr lvl="1" eaLnBrk="1" hangingPunct="1"/>
            <a:r>
              <a:rPr lang="en-CA" altLang="en-US" sz="2000" b="1" dirty="0"/>
              <a:t>Are there Outliers</a:t>
            </a:r>
            <a:r>
              <a:rPr lang="en-CA" altLang="en-US" sz="2000" dirty="0"/>
              <a:t>: If yes, justify it, show calculations</a:t>
            </a:r>
            <a:br>
              <a:rPr lang="en-CA" altLang="en-US" sz="2000" dirty="0"/>
            </a:br>
            <a:endParaRPr lang="en-CA" altLang="en-US" sz="500" dirty="0"/>
          </a:p>
          <a:p>
            <a:pPr eaLnBrk="1" hangingPunct="1"/>
            <a:r>
              <a:rPr lang="en-CA" altLang="en-US" sz="2200" dirty="0">
                <a:sym typeface="Wingdings" panose="05000000000000000000" pitchFamily="2" charset="2"/>
              </a:rPr>
              <a:t>Symmetrical vs Skewed (Important)</a:t>
            </a:r>
          </a:p>
          <a:p>
            <a:pPr lvl="1" eaLnBrk="1" hangingPunct="1"/>
            <a:r>
              <a:rPr lang="en-CA" altLang="en-US" dirty="0">
                <a:sym typeface="Wingdings" panose="05000000000000000000" pitchFamily="2" charset="2"/>
              </a:rPr>
              <a:t>A graph is symmetrical if the mode is in the middle, equal numbers of  either side of the graph</a:t>
            </a:r>
            <a:br>
              <a:rPr lang="en-CA" altLang="en-US" dirty="0">
                <a:sym typeface="Wingdings" panose="05000000000000000000" pitchFamily="2" charset="2"/>
              </a:rPr>
            </a:br>
            <a:endParaRPr lang="en-CA" altLang="en-US" sz="500" dirty="0">
              <a:sym typeface="Wingdings" panose="05000000000000000000" pitchFamily="2" charset="2"/>
            </a:endParaRPr>
          </a:p>
          <a:p>
            <a:pPr lvl="1" eaLnBrk="1" hangingPunct="1"/>
            <a:r>
              <a:rPr lang="en-CA" altLang="en-US" dirty="0">
                <a:sym typeface="Wingdings" panose="05000000000000000000" pitchFamily="2" charset="2"/>
              </a:rPr>
              <a:t>A graph is skewed when you have data points that are either much bigger or smaller than your normal range of values</a:t>
            </a:r>
          </a:p>
          <a:p>
            <a:pPr lvl="2" eaLnBrk="1" hangingPunct="1"/>
            <a:r>
              <a:rPr lang="en-CA" altLang="en-US" dirty="0">
                <a:sym typeface="Wingdings" panose="05000000000000000000" pitchFamily="2" charset="2"/>
              </a:rPr>
              <a:t>Property values, salaries...</a:t>
            </a:r>
          </a:p>
          <a:p>
            <a:pPr eaLnBrk="1" hangingPunct="1"/>
            <a:endParaRPr lang="en-CA" altLang="en-US" dirty="0"/>
          </a:p>
        </p:txBody>
      </p:sp>
      <p:grpSp>
        <p:nvGrpSpPr>
          <p:cNvPr id="3" name="Group 14">
            <a:extLst>
              <a:ext uri="{FF2B5EF4-FFF2-40B4-BE49-F238E27FC236}">
                <a16:creationId xmlns:a16="http://schemas.microsoft.com/office/drawing/2014/main" id="{67A67AA9-25EC-76A9-CC7A-7F547176C929}"/>
              </a:ext>
            </a:extLst>
          </p:cNvPr>
          <p:cNvGrpSpPr>
            <a:grpSpLocks/>
          </p:cNvGrpSpPr>
          <p:nvPr/>
        </p:nvGrpSpPr>
        <p:grpSpPr bwMode="auto">
          <a:xfrm>
            <a:off x="2301876" y="3941764"/>
            <a:ext cx="1787525" cy="1430337"/>
            <a:chOff x="641322" y="5143512"/>
            <a:chExt cx="1787538" cy="1430348"/>
          </a:xfrm>
        </p:grpSpPr>
        <p:cxnSp>
          <p:nvCxnSpPr>
            <p:cNvPr id="19" name="Straight Arrow Connector 18">
              <a:extLst>
                <a:ext uri="{FF2B5EF4-FFF2-40B4-BE49-F238E27FC236}">
                  <a16:creationId xmlns:a16="http://schemas.microsoft.com/office/drawing/2014/main" id="{5B4BAF5A-0683-4649-85E9-6029B9BFC3D2}"/>
                </a:ext>
              </a:extLst>
            </p:cNvPr>
            <p:cNvCxnSpPr/>
            <p:nvPr/>
          </p:nvCxnSpPr>
          <p:spPr>
            <a:xfrm rot="5400000">
              <a:off x="-72264" y="5857098"/>
              <a:ext cx="1428761" cy="1588"/>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CF4C73D-AB22-4405-B3FA-44DA180E76E6}"/>
                </a:ext>
              </a:extLst>
            </p:cNvPr>
            <p:cNvCxnSpPr/>
            <p:nvPr/>
          </p:nvCxnSpPr>
          <p:spPr>
            <a:xfrm rot="10800000">
              <a:off x="642910" y="6572273"/>
              <a:ext cx="1785950" cy="1587"/>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grpSp>
        <p:nvGrpSpPr>
          <p:cNvPr id="4" name="Group 15">
            <a:extLst>
              <a:ext uri="{FF2B5EF4-FFF2-40B4-BE49-F238E27FC236}">
                <a16:creationId xmlns:a16="http://schemas.microsoft.com/office/drawing/2014/main" id="{7A07AAE7-1AD3-3B6D-BF7A-57CC796E8908}"/>
              </a:ext>
            </a:extLst>
          </p:cNvPr>
          <p:cNvGrpSpPr>
            <a:grpSpLocks/>
          </p:cNvGrpSpPr>
          <p:nvPr/>
        </p:nvGrpSpPr>
        <p:grpSpPr bwMode="auto">
          <a:xfrm>
            <a:off x="4872039" y="4187826"/>
            <a:ext cx="1787525" cy="1184275"/>
            <a:chOff x="641322" y="5143512"/>
            <a:chExt cx="1787538" cy="1430348"/>
          </a:xfrm>
        </p:grpSpPr>
        <p:cxnSp>
          <p:nvCxnSpPr>
            <p:cNvPr id="22" name="Straight Arrow Connector 21">
              <a:extLst>
                <a:ext uri="{FF2B5EF4-FFF2-40B4-BE49-F238E27FC236}">
                  <a16:creationId xmlns:a16="http://schemas.microsoft.com/office/drawing/2014/main" id="{DF42AD01-BAA1-46C4-A8FF-1E0B8F90CE10}"/>
                </a:ext>
              </a:extLst>
            </p:cNvPr>
            <p:cNvCxnSpPr/>
            <p:nvPr/>
          </p:nvCxnSpPr>
          <p:spPr>
            <a:xfrm rot="5400000">
              <a:off x="-72100" y="5856934"/>
              <a:ext cx="1428431" cy="1587"/>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40769BB-F481-41AC-8337-71F37CA75C73}"/>
                </a:ext>
              </a:extLst>
            </p:cNvPr>
            <p:cNvCxnSpPr/>
            <p:nvPr/>
          </p:nvCxnSpPr>
          <p:spPr>
            <a:xfrm rot="10800000">
              <a:off x="642909" y="6571943"/>
              <a:ext cx="1785951" cy="1917"/>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grpSp>
        <p:nvGrpSpPr>
          <p:cNvPr id="5" name="Group 18">
            <a:extLst>
              <a:ext uri="{FF2B5EF4-FFF2-40B4-BE49-F238E27FC236}">
                <a16:creationId xmlns:a16="http://schemas.microsoft.com/office/drawing/2014/main" id="{F408504E-2EC8-504E-507A-F938F791FAE8}"/>
              </a:ext>
            </a:extLst>
          </p:cNvPr>
          <p:cNvGrpSpPr>
            <a:grpSpLocks/>
          </p:cNvGrpSpPr>
          <p:nvPr/>
        </p:nvGrpSpPr>
        <p:grpSpPr bwMode="auto">
          <a:xfrm>
            <a:off x="7373939" y="4133850"/>
            <a:ext cx="1787525" cy="1238250"/>
            <a:chOff x="641322" y="5143512"/>
            <a:chExt cx="1787538" cy="1430348"/>
          </a:xfrm>
        </p:grpSpPr>
        <p:cxnSp>
          <p:nvCxnSpPr>
            <p:cNvPr id="25" name="Straight Arrow Connector 24">
              <a:extLst>
                <a:ext uri="{FF2B5EF4-FFF2-40B4-BE49-F238E27FC236}">
                  <a16:creationId xmlns:a16="http://schemas.microsoft.com/office/drawing/2014/main" id="{24052D15-BFB9-4A65-B4A5-00CB7B4944BA}"/>
                </a:ext>
              </a:extLst>
            </p:cNvPr>
            <p:cNvCxnSpPr/>
            <p:nvPr/>
          </p:nvCxnSpPr>
          <p:spPr>
            <a:xfrm rot="5400000">
              <a:off x="-72142" y="5856976"/>
              <a:ext cx="1428515" cy="1587"/>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C94D2EB-DC15-4EED-8DBE-09ECB4B54020}"/>
                </a:ext>
              </a:extLst>
            </p:cNvPr>
            <p:cNvCxnSpPr/>
            <p:nvPr/>
          </p:nvCxnSpPr>
          <p:spPr>
            <a:xfrm rot="10800000">
              <a:off x="642909" y="6572027"/>
              <a:ext cx="1785951" cy="1833"/>
            </a:xfrm>
            <a:prstGeom prst="straightConnector1">
              <a:avLst/>
            </a:prstGeom>
            <a:ln w="254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28114B8-6E3E-09F6-D401-16B0457BC5C6}"/>
              </a:ext>
            </a:extLst>
          </p:cNvPr>
          <p:cNvSpPr txBox="1">
            <a:spLocks noChangeArrowheads="1"/>
          </p:cNvSpPr>
          <p:nvPr/>
        </p:nvSpPr>
        <p:spPr bwMode="auto">
          <a:xfrm>
            <a:off x="2087563" y="5405439"/>
            <a:ext cx="2595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Symmetrical – mean,</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 median, mode are all </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equal</a:t>
            </a:r>
          </a:p>
        </p:txBody>
      </p:sp>
      <p:sp>
        <p:nvSpPr>
          <p:cNvPr id="31" name="TextBox 30">
            <a:extLst>
              <a:ext uri="{FF2B5EF4-FFF2-40B4-BE49-F238E27FC236}">
                <a16:creationId xmlns:a16="http://schemas.microsoft.com/office/drawing/2014/main" id="{0294E3F1-380A-2E4D-0AA2-1030EBD7B738}"/>
              </a:ext>
            </a:extLst>
          </p:cNvPr>
          <p:cNvSpPr txBox="1">
            <a:spLocks noChangeArrowheads="1"/>
          </p:cNvSpPr>
          <p:nvPr/>
        </p:nvSpPr>
        <p:spPr bwMode="auto">
          <a:xfrm>
            <a:off x="4887913" y="5370513"/>
            <a:ext cx="210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Skewed Right</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tail is on the right</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(most values are </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small)</a:t>
            </a:r>
          </a:p>
        </p:txBody>
      </p:sp>
      <p:sp>
        <p:nvSpPr>
          <p:cNvPr id="32" name="TextBox 31">
            <a:extLst>
              <a:ext uri="{FF2B5EF4-FFF2-40B4-BE49-F238E27FC236}">
                <a16:creationId xmlns:a16="http://schemas.microsoft.com/office/drawing/2014/main" id="{8EA382B8-3581-DC30-5928-84E5AF56344B}"/>
              </a:ext>
            </a:extLst>
          </p:cNvPr>
          <p:cNvSpPr txBox="1">
            <a:spLocks noChangeArrowheads="1"/>
          </p:cNvSpPr>
          <p:nvPr/>
        </p:nvSpPr>
        <p:spPr bwMode="auto">
          <a:xfrm>
            <a:off x="7516813" y="5370513"/>
            <a:ext cx="2005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Skewed Left</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tail is on the left </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(most values </a:t>
            </a:r>
            <a:br>
              <a:rPr lang="en-CA" altLang="en-US" sz="1800" b="1">
                <a:solidFill>
                  <a:srgbClr val="FF0000"/>
                </a:solidFill>
                <a:latin typeface="Arial" panose="020B0604020202020204" pitchFamily="34" charset="0"/>
              </a:rPr>
            </a:br>
            <a:r>
              <a:rPr lang="en-CA" altLang="en-US" sz="1800" b="1">
                <a:solidFill>
                  <a:srgbClr val="FF0000"/>
                </a:solidFill>
                <a:latin typeface="Arial" panose="020B0604020202020204" pitchFamily="34" charset="0"/>
              </a:rPr>
              <a:t>of large)</a:t>
            </a:r>
          </a:p>
        </p:txBody>
      </p:sp>
      <p:sp>
        <p:nvSpPr>
          <p:cNvPr id="33802" name="Freeform 14">
            <a:extLst>
              <a:ext uri="{FF2B5EF4-FFF2-40B4-BE49-F238E27FC236}">
                <a16:creationId xmlns:a16="http://schemas.microsoft.com/office/drawing/2014/main" id="{616E7ED7-D2AE-C527-DCC4-88286C5D54F5}"/>
              </a:ext>
            </a:extLst>
          </p:cNvPr>
          <p:cNvSpPr>
            <a:spLocks/>
          </p:cNvSpPr>
          <p:nvPr/>
        </p:nvSpPr>
        <p:spPr bwMode="auto">
          <a:xfrm>
            <a:off x="2284414" y="4460876"/>
            <a:ext cx="1831975" cy="904875"/>
          </a:xfrm>
          <a:custGeom>
            <a:avLst/>
            <a:gdLst>
              <a:gd name="T0" fmla="*/ 2147483646 w 1277"/>
              <a:gd name="T1" fmla="*/ 2147483646 h 516"/>
              <a:gd name="T2" fmla="*/ 2147483646 w 1277"/>
              <a:gd name="T3" fmla="*/ 2147483646 h 516"/>
              <a:gd name="T4" fmla="*/ 2147483646 w 1277"/>
              <a:gd name="T5" fmla="*/ 2147483646 h 516"/>
              <a:gd name="T6" fmla="*/ 2147483646 w 1277"/>
              <a:gd name="T7" fmla="*/ 2147483646 h 516"/>
              <a:gd name="T8" fmla="*/ 2147483646 w 1277"/>
              <a:gd name="T9" fmla="*/ 2147483646 h 516"/>
              <a:gd name="T10" fmla="*/ 2147483646 w 1277"/>
              <a:gd name="T11" fmla="*/ 2147483646 h 516"/>
              <a:gd name="T12" fmla="*/ 2147483646 w 1277"/>
              <a:gd name="T13" fmla="*/ 2147483646 h 516"/>
              <a:gd name="T14" fmla="*/ 2147483646 w 1277"/>
              <a:gd name="T15" fmla="*/ 2147483646 h 516"/>
              <a:gd name="T16" fmla="*/ 2147483646 w 1277"/>
              <a:gd name="T17" fmla="*/ 2147483646 h 516"/>
              <a:gd name="T18" fmla="*/ 2147483646 w 1277"/>
              <a:gd name="T19" fmla="*/ 2147483646 h 516"/>
              <a:gd name="T20" fmla="*/ 2147483646 w 1277"/>
              <a:gd name="T21" fmla="*/ 2147483646 h 516"/>
              <a:gd name="T22" fmla="*/ 2147483646 w 1277"/>
              <a:gd name="T23" fmla="*/ 2147483646 h 516"/>
              <a:gd name="T24" fmla="*/ 2147483646 w 1277"/>
              <a:gd name="T25" fmla="*/ 2147483646 h 516"/>
              <a:gd name="T26" fmla="*/ 2147483646 w 1277"/>
              <a:gd name="T27" fmla="*/ 2147483646 h 516"/>
              <a:gd name="T28" fmla="*/ 2147483646 w 1277"/>
              <a:gd name="T29" fmla="*/ 2147483646 h 516"/>
              <a:gd name="T30" fmla="*/ 2147483646 w 1277"/>
              <a:gd name="T31" fmla="*/ 2147483646 h 516"/>
              <a:gd name="T32" fmla="*/ 2147483646 w 1277"/>
              <a:gd name="T33" fmla="*/ 2147483646 h 516"/>
              <a:gd name="T34" fmla="*/ 2147483646 w 1277"/>
              <a:gd name="T35" fmla="*/ 2147483646 h 516"/>
              <a:gd name="T36" fmla="*/ 2147483646 w 1277"/>
              <a:gd name="T37" fmla="*/ 2147483646 h 516"/>
              <a:gd name="T38" fmla="*/ 2147483646 w 1277"/>
              <a:gd name="T39" fmla="*/ 2147483646 h 516"/>
              <a:gd name="T40" fmla="*/ 2147483646 w 1277"/>
              <a:gd name="T41" fmla="*/ 2147483646 h 516"/>
              <a:gd name="T42" fmla="*/ 2147483646 w 1277"/>
              <a:gd name="T43" fmla="*/ 2147483646 h 516"/>
              <a:gd name="T44" fmla="*/ 2147483646 w 1277"/>
              <a:gd name="T45" fmla="*/ 2147483646 h 516"/>
              <a:gd name="T46" fmla="*/ 2147483646 w 1277"/>
              <a:gd name="T47" fmla="*/ 2147483646 h 516"/>
              <a:gd name="T48" fmla="*/ 2147483646 w 1277"/>
              <a:gd name="T49" fmla="*/ 2147483646 h 516"/>
              <a:gd name="T50" fmla="*/ 2147483646 w 1277"/>
              <a:gd name="T51" fmla="*/ 2147483646 h 516"/>
              <a:gd name="T52" fmla="*/ 2147483646 w 1277"/>
              <a:gd name="T53" fmla="*/ 2147483646 h 516"/>
              <a:gd name="T54" fmla="*/ 2147483646 w 1277"/>
              <a:gd name="T55" fmla="*/ 2147483646 h 516"/>
              <a:gd name="T56" fmla="*/ 2147483646 w 1277"/>
              <a:gd name="T57" fmla="*/ 0 h 516"/>
              <a:gd name="T58" fmla="*/ 2147483646 w 1277"/>
              <a:gd name="T59" fmla="*/ 2147483646 h 516"/>
              <a:gd name="T60" fmla="*/ 2147483646 w 1277"/>
              <a:gd name="T61" fmla="*/ 2147483646 h 516"/>
              <a:gd name="T62" fmla="*/ 2147483646 w 1277"/>
              <a:gd name="T63" fmla="*/ 2147483646 h 516"/>
              <a:gd name="T64" fmla="*/ 2147483646 w 1277"/>
              <a:gd name="T65" fmla="*/ 2147483646 h 516"/>
              <a:gd name="T66" fmla="*/ 2147483646 w 1277"/>
              <a:gd name="T67" fmla="*/ 2147483646 h 516"/>
              <a:gd name="T68" fmla="*/ 2147483646 w 1277"/>
              <a:gd name="T69" fmla="*/ 2147483646 h 516"/>
              <a:gd name="T70" fmla="*/ 2147483646 w 1277"/>
              <a:gd name="T71" fmla="*/ 2147483646 h 516"/>
              <a:gd name="T72" fmla="*/ 2147483646 w 1277"/>
              <a:gd name="T73" fmla="*/ 2147483646 h 516"/>
              <a:gd name="T74" fmla="*/ 2147483646 w 1277"/>
              <a:gd name="T75" fmla="*/ 2147483646 h 516"/>
              <a:gd name="T76" fmla="*/ 2147483646 w 1277"/>
              <a:gd name="T77" fmla="*/ 2147483646 h 516"/>
              <a:gd name="T78" fmla="*/ 2147483646 w 1277"/>
              <a:gd name="T79" fmla="*/ 2147483646 h 516"/>
              <a:gd name="T80" fmla="*/ 2147483646 w 1277"/>
              <a:gd name="T81" fmla="*/ 2147483646 h 516"/>
              <a:gd name="T82" fmla="*/ 2147483646 w 1277"/>
              <a:gd name="T83" fmla="*/ 2147483646 h 516"/>
              <a:gd name="T84" fmla="*/ 2147483646 w 1277"/>
              <a:gd name="T85" fmla="*/ 2147483646 h 516"/>
              <a:gd name="T86" fmla="*/ 2147483646 w 1277"/>
              <a:gd name="T87" fmla="*/ 2147483646 h 516"/>
              <a:gd name="T88" fmla="*/ 2147483646 w 1277"/>
              <a:gd name="T89" fmla="*/ 2147483646 h 516"/>
              <a:gd name="T90" fmla="*/ 2147483646 w 1277"/>
              <a:gd name="T91" fmla="*/ 2147483646 h 516"/>
              <a:gd name="T92" fmla="*/ 2147483646 w 1277"/>
              <a:gd name="T93" fmla="*/ 2147483646 h 516"/>
              <a:gd name="T94" fmla="*/ 2147483646 w 1277"/>
              <a:gd name="T95" fmla="*/ 2147483646 h 516"/>
              <a:gd name="T96" fmla="*/ 2147483646 w 1277"/>
              <a:gd name="T97" fmla="*/ 2147483646 h 516"/>
              <a:gd name="T98" fmla="*/ 2147483646 w 1277"/>
              <a:gd name="T99" fmla="*/ 2147483646 h 516"/>
              <a:gd name="T100" fmla="*/ 2147483646 w 1277"/>
              <a:gd name="T101" fmla="*/ 2147483646 h 516"/>
              <a:gd name="T102" fmla="*/ 2147483646 w 1277"/>
              <a:gd name="T103" fmla="*/ 2147483646 h 516"/>
              <a:gd name="T104" fmla="*/ 2147483646 w 1277"/>
              <a:gd name="T105" fmla="*/ 2147483646 h 516"/>
              <a:gd name="T106" fmla="*/ 2147483646 w 1277"/>
              <a:gd name="T107" fmla="*/ 2147483646 h 516"/>
              <a:gd name="T108" fmla="*/ 2147483646 w 1277"/>
              <a:gd name="T109" fmla="*/ 2147483646 h 516"/>
              <a:gd name="T110" fmla="*/ 2147483646 w 1277"/>
              <a:gd name="T111" fmla="*/ 2147483646 h 516"/>
              <a:gd name="T112" fmla="*/ 2147483646 w 1277"/>
              <a:gd name="T113" fmla="*/ 2147483646 h 516"/>
              <a:gd name="T114" fmla="*/ 2147483646 w 1277"/>
              <a:gd name="T115" fmla="*/ 2147483646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516"/>
              <a:gd name="T176" fmla="*/ 1277 w 1277"/>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516">
                <a:moveTo>
                  <a:pt x="0" y="516"/>
                </a:moveTo>
                <a:lnTo>
                  <a:pt x="2" y="516"/>
                </a:lnTo>
                <a:lnTo>
                  <a:pt x="4" y="516"/>
                </a:lnTo>
                <a:lnTo>
                  <a:pt x="6" y="516"/>
                </a:lnTo>
                <a:lnTo>
                  <a:pt x="8" y="516"/>
                </a:lnTo>
                <a:lnTo>
                  <a:pt x="10" y="516"/>
                </a:lnTo>
                <a:lnTo>
                  <a:pt x="12" y="516"/>
                </a:lnTo>
                <a:lnTo>
                  <a:pt x="14" y="516"/>
                </a:lnTo>
                <a:lnTo>
                  <a:pt x="16" y="516"/>
                </a:lnTo>
                <a:lnTo>
                  <a:pt x="18" y="516"/>
                </a:lnTo>
                <a:lnTo>
                  <a:pt x="20" y="516"/>
                </a:lnTo>
                <a:lnTo>
                  <a:pt x="22" y="516"/>
                </a:lnTo>
                <a:lnTo>
                  <a:pt x="24" y="516"/>
                </a:lnTo>
                <a:lnTo>
                  <a:pt x="26" y="516"/>
                </a:lnTo>
                <a:lnTo>
                  <a:pt x="28" y="516"/>
                </a:lnTo>
                <a:lnTo>
                  <a:pt x="30" y="516"/>
                </a:lnTo>
                <a:lnTo>
                  <a:pt x="32" y="516"/>
                </a:lnTo>
                <a:lnTo>
                  <a:pt x="34" y="516"/>
                </a:lnTo>
                <a:lnTo>
                  <a:pt x="36" y="516"/>
                </a:lnTo>
                <a:lnTo>
                  <a:pt x="38" y="516"/>
                </a:lnTo>
                <a:lnTo>
                  <a:pt x="40" y="516"/>
                </a:lnTo>
                <a:lnTo>
                  <a:pt x="42" y="516"/>
                </a:lnTo>
                <a:lnTo>
                  <a:pt x="44" y="515"/>
                </a:lnTo>
                <a:lnTo>
                  <a:pt x="46" y="515"/>
                </a:lnTo>
                <a:lnTo>
                  <a:pt x="48" y="515"/>
                </a:lnTo>
                <a:lnTo>
                  <a:pt x="50" y="515"/>
                </a:lnTo>
                <a:lnTo>
                  <a:pt x="52" y="515"/>
                </a:lnTo>
                <a:lnTo>
                  <a:pt x="54" y="515"/>
                </a:lnTo>
                <a:lnTo>
                  <a:pt x="56" y="515"/>
                </a:lnTo>
                <a:lnTo>
                  <a:pt x="58" y="515"/>
                </a:lnTo>
                <a:lnTo>
                  <a:pt x="60" y="515"/>
                </a:lnTo>
                <a:lnTo>
                  <a:pt x="62" y="515"/>
                </a:lnTo>
                <a:lnTo>
                  <a:pt x="64" y="515"/>
                </a:lnTo>
                <a:lnTo>
                  <a:pt x="66" y="515"/>
                </a:lnTo>
                <a:lnTo>
                  <a:pt x="68" y="515"/>
                </a:lnTo>
                <a:lnTo>
                  <a:pt x="70" y="515"/>
                </a:lnTo>
                <a:lnTo>
                  <a:pt x="72" y="515"/>
                </a:lnTo>
                <a:lnTo>
                  <a:pt x="74" y="515"/>
                </a:lnTo>
                <a:lnTo>
                  <a:pt x="76" y="515"/>
                </a:lnTo>
                <a:lnTo>
                  <a:pt x="78" y="515"/>
                </a:lnTo>
                <a:lnTo>
                  <a:pt x="80" y="515"/>
                </a:lnTo>
                <a:lnTo>
                  <a:pt x="82" y="515"/>
                </a:lnTo>
                <a:lnTo>
                  <a:pt x="84" y="515"/>
                </a:lnTo>
                <a:lnTo>
                  <a:pt x="86" y="515"/>
                </a:lnTo>
                <a:lnTo>
                  <a:pt x="88" y="515"/>
                </a:lnTo>
                <a:lnTo>
                  <a:pt x="90" y="515"/>
                </a:lnTo>
                <a:lnTo>
                  <a:pt x="92" y="515"/>
                </a:lnTo>
                <a:lnTo>
                  <a:pt x="94" y="514"/>
                </a:lnTo>
                <a:lnTo>
                  <a:pt x="96" y="514"/>
                </a:lnTo>
                <a:lnTo>
                  <a:pt x="98" y="514"/>
                </a:lnTo>
                <a:lnTo>
                  <a:pt x="100" y="514"/>
                </a:lnTo>
                <a:lnTo>
                  <a:pt x="102" y="514"/>
                </a:lnTo>
                <a:lnTo>
                  <a:pt x="104" y="514"/>
                </a:lnTo>
                <a:lnTo>
                  <a:pt x="106" y="514"/>
                </a:lnTo>
                <a:lnTo>
                  <a:pt x="108" y="514"/>
                </a:lnTo>
                <a:lnTo>
                  <a:pt x="110" y="514"/>
                </a:lnTo>
                <a:lnTo>
                  <a:pt x="112" y="514"/>
                </a:lnTo>
                <a:lnTo>
                  <a:pt x="114" y="514"/>
                </a:lnTo>
                <a:lnTo>
                  <a:pt x="116" y="514"/>
                </a:lnTo>
                <a:lnTo>
                  <a:pt x="118" y="513"/>
                </a:lnTo>
                <a:lnTo>
                  <a:pt x="120" y="513"/>
                </a:lnTo>
                <a:lnTo>
                  <a:pt x="122" y="513"/>
                </a:lnTo>
                <a:lnTo>
                  <a:pt x="124" y="513"/>
                </a:lnTo>
                <a:lnTo>
                  <a:pt x="126" y="513"/>
                </a:lnTo>
                <a:lnTo>
                  <a:pt x="128" y="513"/>
                </a:lnTo>
                <a:lnTo>
                  <a:pt x="130" y="513"/>
                </a:lnTo>
                <a:lnTo>
                  <a:pt x="132" y="513"/>
                </a:lnTo>
                <a:lnTo>
                  <a:pt x="134" y="512"/>
                </a:lnTo>
                <a:lnTo>
                  <a:pt x="136" y="512"/>
                </a:lnTo>
                <a:lnTo>
                  <a:pt x="138" y="512"/>
                </a:lnTo>
                <a:lnTo>
                  <a:pt x="140" y="512"/>
                </a:lnTo>
                <a:lnTo>
                  <a:pt x="142" y="512"/>
                </a:lnTo>
                <a:lnTo>
                  <a:pt x="144" y="512"/>
                </a:lnTo>
                <a:lnTo>
                  <a:pt x="146" y="512"/>
                </a:lnTo>
                <a:lnTo>
                  <a:pt x="148" y="511"/>
                </a:lnTo>
                <a:lnTo>
                  <a:pt x="150" y="511"/>
                </a:lnTo>
                <a:lnTo>
                  <a:pt x="152" y="511"/>
                </a:lnTo>
                <a:lnTo>
                  <a:pt x="154" y="511"/>
                </a:lnTo>
                <a:lnTo>
                  <a:pt x="156" y="511"/>
                </a:lnTo>
                <a:lnTo>
                  <a:pt x="158" y="510"/>
                </a:lnTo>
                <a:lnTo>
                  <a:pt x="160" y="510"/>
                </a:lnTo>
                <a:lnTo>
                  <a:pt x="162" y="510"/>
                </a:lnTo>
                <a:lnTo>
                  <a:pt x="164" y="510"/>
                </a:lnTo>
                <a:lnTo>
                  <a:pt x="166" y="510"/>
                </a:lnTo>
                <a:lnTo>
                  <a:pt x="168" y="509"/>
                </a:lnTo>
                <a:lnTo>
                  <a:pt x="170" y="509"/>
                </a:lnTo>
                <a:lnTo>
                  <a:pt x="172" y="509"/>
                </a:lnTo>
                <a:lnTo>
                  <a:pt x="174" y="508"/>
                </a:lnTo>
                <a:lnTo>
                  <a:pt x="176" y="508"/>
                </a:lnTo>
                <a:lnTo>
                  <a:pt x="178" y="508"/>
                </a:lnTo>
                <a:lnTo>
                  <a:pt x="180" y="508"/>
                </a:lnTo>
                <a:lnTo>
                  <a:pt x="182" y="507"/>
                </a:lnTo>
                <a:lnTo>
                  <a:pt x="184" y="507"/>
                </a:lnTo>
                <a:lnTo>
                  <a:pt x="186" y="507"/>
                </a:lnTo>
                <a:lnTo>
                  <a:pt x="188" y="506"/>
                </a:lnTo>
                <a:lnTo>
                  <a:pt x="190" y="506"/>
                </a:lnTo>
                <a:lnTo>
                  <a:pt x="192" y="506"/>
                </a:lnTo>
                <a:lnTo>
                  <a:pt x="194" y="505"/>
                </a:lnTo>
                <a:lnTo>
                  <a:pt x="196" y="505"/>
                </a:lnTo>
                <a:lnTo>
                  <a:pt x="198" y="505"/>
                </a:lnTo>
                <a:lnTo>
                  <a:pt x="200" y="504"/>
                </a:lnTo>
                <a:lnTo>
                  <a:pt x="202" y="504"/>
                </a:lnTo>
                <a:lnTo>
                  <a:pt x="204" y="503"/>
                </a:lnTo>
                <a:lnTo>
                  <a:pt x="206" y="503"/>
                </a:lnTo>
                <a:lnTo>
                  <a:pt x="208" y="502"/>
                </a:lnTo>
                <a:lnTo>
                  <a:pt x="210" y="502"/>
                </a:lnTo>
                <a:lnTo>
                  <a:pt x="212" y="501"/>
                </a:lnTo>
                <a:lnTo>
                  <a:pt x="214" y="501"/>
                </a:lnTo>
                <a:lnTo>
                  <a:pt x="216" y="500"/>
                </a:lnTo>
                <a:lnTo>
                  <a:pt x="218" y="500"/>
                </a:lnTo>
                <a:lnTo>
                  <a:pt x="220" y="499"/>
                </a:lnTo>
                <a:lnTo>
                  <a:pt x="222" y="499"/>
                </a:lnTo>
                <a:lnTo>
                  <a:pt x="224" y="498"/>
                </a:lnTo>
                <a:lnTo>
                  <a:pt x="226" y="498"/>
                </a:lnTo>
                <a:lnTo>
                  <a:pt x="228" y="497"/>
                </a:lnTo>
                <a:lnTo>
                  <a:pt x="230" y="496"/>
                </a:lnTo>
                <a:lnTo>
                  <a:pt x="232" y="496"/>
                </a:lnTo>
                <a:lnTo>
                  <a:pt x="234" y="495"/>
                </a:lnTo>
                <a:lnTo>
                  <a:pt x="236" y="494"/>
                </a:lnTo>
                <a:lnTo>
                  <a:pt x="238" y="494"/>
                </a:lnTo>
                <a:lnTo>
                  <a:pt x="240" y="493"/>
                </a:lnTo>
                <a:lnTo>
                  <a:pt x="242" y="492"/>
                </a:lnTo>
                <a:lnTo>
                  <a:pt x="244" y="492"/>
                </a:lnTo>
                <a:lnTo>
                  <a:pt x="246" y="491"/>
                </a:lnTo>
                <a:lnTo>
                  <a:pt x="248" y="490"/>
                </a:lnTo>
                <a:lnTo>
                  <a:pt x="250" y="489"/>
                </a:lnTo>
                <a:lnTo>
                  <a:pt x="252" y="488"/>
                </a:lnTo>
                <a:lnTo>
                  <a:pt x="254" y="488"/>
                </a:lnTo>
                <a:lnTo>
                  <a:pt x="256" y="487"/>
                </a:lnTo>
                <a:lnTo>
                  <a:pt x="258" y="486"/>
                </a:lnTo>
                <a:lnTo>
                  <a:pt x="260" y="485"/>
                </a:lnTo>
                <a:lnTo>
                  <a:pt x="262" y="484"/>
                </a:lnTo>
                <a:lnTo>
                  <a:pt x="264" y="483"/>
                </a:lnTo>
                <a:lnTo>
                  <a:pt x="266" y="482"/>
                </a:lnTo>
                <a:lnTo>
                  <a:pt x="268" y="481"/>
                </a:lnTo>
                <a:lnTo>
                  <a:pt x="270" y="480"/>
                </a:lnTo>
                <a:lnTo>
                  <a:pt x="272" y="479"/>
                </a:lnTo>
                <a:lnTo>
                  <a:pt x="274" y="478"/>
                </a:lnTo>
                <a:lnTo>
                  <a:pt x="276" y="477"/>
                </a:lnTo>
                <a:lnTo>
                  <a:pt x="278" y="476"/>
                </a:lnTo>
                <a:lnTo>
                  <a:pt x="280" y="474"/>
                </a:lnTo>
                <a:lnTo>
                  <a:pt x="282" y="473"/>
                </a:lnTo>
                <a:lnTo>
                  <a:pt x="284" y="472"/>
                </a:lnTo>
                <a:lnTo>
                  <a:pt x="286" y="471"/>
                </a:lnTo>
                <a:lnTo>
                  <a:pt x="288" y="470"/>
                </a:lnTo>
                <a:lnTo>
                  <a:pt x="290" y="468"/>
                </a:lnTo>
                <a:lnTo>
                  <a:pt x="292" y="467"/>
                </a:lnTo>
                <a:lnTo>
                  <a:pt x="294" y="466"/>
                </a:lnTo>
                <a:lnTo>
                  <a:pt x="296" y="464"/>
                </a:lnTo>
                <a:lnTo>
                  <a:pt x="298" y="463"/>
                </a:lnTo>
                <a:lnTo>
                  <a:pt x="300" y="461"/>
                </a:lnTo>
                <a:lnTo>
                  <a:pt x="302" y="460"/>
                </a:lnTo>
                <a:lnTo>
                  <a:pt x="304" y="458"/>
                </a:lnTo>
                <a:lnTo>
                  <a:pt x="306" y="457"/>
                </a:lnTo>
                <a:lnTo>
                  <a:pt x="308" y="455"/>
                </a:lnTo>
                <a:lnTo>
                  <a:pt x="310" y="454"/>
                </a:lnTo>
                <a:lnTo>
                  <a:pt x="312" y="452"/>
                </a:lnTo>
                <a:lnTo>
                  <a:pt x="314" y="450"/>
                </a:lnTo>
                <a:lnTo>
                  <a:pt x="316" y="449"/>
                </a:lnTo>
                <a:lnTo>
                  <a:pt x="318" y="447"/>
                </a:lnTo>
                <a:lnTo>
                  <a:pt x="320" y="445"/>
                </a:lnTo>
                <a:lnTo>
                  <a:pt x="322" y="443"/>
                </a:lnTo>
                <a:lnTo>
                  <a:pt x="324" y="442"/>
                </a:lnTo>
                <a:lnTo>
                  <a:pt x="326" y="440"/>
                </a:lnTo>
                <a:lnTo>
                  <a:pt x="328" y="438"/>
                </a:lnTo>
                <a:lnTo>
                  <a:pt x="330" y="436"/>
                </a:lnTo>
                <a:lnTo>
                  <a:pt x="332" y="434"/>
                </a:lnTo>
                <a:lnTo>
                  <a:pt x="334" y="432"/>
                </a:lnTo>
                <a:lnTo>
                  <a:pt x="336" y="430"/>
                </a:lnTo>
                <a:lnTo>
                  <a:pt x="338" y="428"/>
                </a:lnTo>
                <a:lnTo>
                  <a:pt x="340" y="426"/>
                </a:lnTo>
                <a:lnTo>
                  <a:pt x="342" y="424"/>
                </a:lnTo>
                <a:lnTo>
                  <a:pt x="344" y="422"/>
                </a:lnTo>
                <a:lnTo>
                  <a:pt x="346" y="419"/>
                </a:lnTo>
                <a:lnTo>
                  <a:pt x="348" y="417"/>
                </a:lnTo>
                <a:lnTo>
                  <a:pt x="350" y="415"/>
                </a:lnTo>
                <a:lnTo>
                  <a:pt x="352" y="413"/>
                </a:lnTo>
                <a:lnTo>
                  <a:pt x="354" y="410"/>
                </a:lnTo>
                <a:lnTo>
                  <a:pt x="356" y="408"/>
                </a:lnTo>
                <a:lnTo>
                  <a:pt x="358" y="405"/>
                </a:lnTo>
                <a:lnTo>
                  <a:pt x="360" y="403"/>
                </a:lnTo>
                <a:lnTo>
                  <a:pt x="362" y="400"/>
                </a:lnTo>
                <a:lnTo>
                  <a:pt x="364" y="398"/>
                </a:lnTo>
                <a:lnTo>
                  <a:pt x="366" y="395"/>
                </a:lnTo>
                <a:lnTo>
                  <a:pt x="368" y="393"/>
                </a:lnTo>
                <a:lnTo>
                  <a:pt x="370" y="390"/>
                </a:lnTo>
                <a:lnTo>
                  <a:pt x="372" y="388"/>
                </a:lnTo>
                <a:lnTo>
                  <a:pt x="374" y="385"/>
                </a:lnTo>
                <a:lnTo>
                  <a:pt x="376" y="382"/>
                </a:lnTo>
                <a:lnTo>
                  <a:pt x="378" y="379"/>
                </a:lnTo>
                <a:lnTo>
                  <a:pt x="380" y="376"/>
                </a:lnTo>
                <a:lnTo>
                  <a:pt x="382" y="374"/>
                </a:lnTo>
                <a:lnTo>
                  <a:pt x="384" y="371"/>
                </a:lnTo>
                <a:lnTo>
                  <a:pt x="386" y="368"/>
                </a:lnTo>
                <a:lnTo>
                  <a:pt x="388" y="365"/>
                </a:lnTo>
                <a:lnTo>
                  <a:pt x="390" y="362"/>
                </a:lnTo>
                <a:lnTo>
                  <a:pt x="392" y="359"/>
                </a:lnTo>
                <a:lnTo>
                  <a:pt x="394" y="356"/>
                </a:lnTo>
                <a:lnTo>
                  <a:pt x="396" y="353"/>
                </a:lnTo>
                <a:lnTo>
                  <a:pt x="398" y="350"/>
                </a:lnTo>
                <a:lnTo>
                  <a:pt x="400" y="346"/>
                </a:lnTo>
                <a:lnTo>
                  <a:pt x="402" y="343"/>
                </a:lnTo>
                <a:lnTo>
                  <a:pt x="404" y="340"/>
                </a:lnTo>
                <a:lnTo>
                  <a:pt x="406" y="337"/>
                </a:lnTo>
                <a:lnTo>
                  <a:pt x="408" y="333"/>
                </a:lnTo>
                <a:lnTo>
                  <a:pt x="410" y="330"/>
                </a:lnTo>
                <a:lnTo>
                  <a:pt x="412" y="327"/>
                </a:lnTo>
                <a:lnTo>
                  <a:pt x="414" y="323"/>
                </a:lnTo>
                <a:lnTo>
                  <a:pt x="416" y="320"/>
                </a:lnTo>
                <a:lnTo>
                  <a:pt x="418" y="317"/>
                </a:lnTo>
                <a:lnTo>
                  <a:pt x="420" y="313"/>
                </a:lnTo>
                <a:lnTo>
                  <a:pt x="422" y="310"/>
                </a:lnTo>
                <a:lnTo>
                  <a:pt x="424" y="306"/>
                </a:lnTo>
                <a:lnTo>
                  <a:pt x="426" y="303"/>
                </a:lnTo>
                <a:lnTo>
                  <a:pt x="428" y="299"/>
                </a:lnTo>
                <a:lnTo>
                  <a:pt x="430" y="295"/>
                </a:lnTo>
                <a:lnTo>
                  <a:pt x="432" y="292"/>
                </a:lnTo>
                <a:lnTo>
                  <a:pt x="434" y="288"/>
                </a:lnTo>
                <a:lnTo>
                  <a:pt x="436" y="284"/>
                </a:lnTo>
                <a:lnTo>
                  <a:pt x="438" y="281"/>
                </a:lnTo>
                <a:lnTo>
                  <a:pt x="440" y="277"/>
                </a:lnTo>
                <a:lnTo>
                  <a:pt x="442" y="273"/>
                </a:lnTo>
                <a:lnTo>
                  <a:pt x="444" y="270"/>
                </a:lnTo>
                <a:lnTo>
                  <a:pt x="446" y="266"/>
                </a:lnTo>
                <a:lnTo>
                  <a:pt x="448" y="262"/>
                </a:lnTo>
                <a:lnTo>
                  <a:pt x="450" y="258"/>
                </a:lnTo>
                <a:lnTo>
                  <a:pt x="452" y="254"/>
                </a:lnTo>
                <a:lnTo>
                  <a:pt x="454" y="251"/>
                </a:lnTo>
                <a:lnTo>
                  <a:pt x="456" y="247"/>
                </a:lnTo>
                <a:lnTo>
                  <a:pt x="458" y="243"/>
                </a:lnTo>
                <a:lnTo>
                  <a:pt x="460" y="239"/>
                </a:lnTo>
                <a:lnTo>
                  <a:pt x="462" y="235"/>
                </a:lnTo>
                <a:lnTo>
                  <a:pt x="464" y="231"/>
                </a:lnTo>
                <a:lnTo>
                  <a:pt x="466" y="227"/>
                </a:lnTo>
                <a:lnTo>
                  <a:pt x="468" y="223"/>
                </a:lnTo>
                <a:lnTo>
                  <a:pt x="470" y="220"/>
                </a:lnTo>
                <a:lnTo>
                  <a:pt x="472" y="216"/>
                </a:lnTo>
                <a:lnTo>
                  <a:pt x="474" y="212"/>
                </a:lnTo>
                <a:lnTo>
                  <a:pt x="476" y="208"/>
                </a:lnTo>
                <a:lnTo>
                  <a:pt x="478" y="204"/>
                </a:lnTo>
                <a:lnTo>
                  <a:pt x="480" y="200"/>
                </a:lnTo>
                <a:lnTo>
                  <a:pt x="482" y="196"/>
                </a:lnTo>
                <a:lnTo>
                  <a:pt x="484" y="192"/>
                </a:lnTo>
                <a:lnTo>
                  <a:pt x="486" y="188"/>
                </a:lnTo>
                <a:lnTo>
                  <a:pt x="488" y="184"/>
                </a:lnTo>
                <a:lnTo>
                  <a:pt x="490" y="180"/>
                </a:lnTo>
                <a:lnTo>
                  <a:pt x="492" y="176"/>
                </a:lnTo>
                <a:lnTo>
                  <a:pt x="494" y="173"/>
                </a:lnTo>
                <a:lnTo>
                  <a:pt x="496" y="169"/>
                </a:lnTo>
                <a:lnTo>
                  <a:pt x="498" y="165"/>
                </a:lnTo>
                <a:lnTo>
                  <a:pt x="500" y="161"/>
                </a:lnTo>
                <a:lnTo>
                  <a:pt x="502" y="157"/>
                </a:lnTo>
                <a:lnTo>
                  <a:pt x="504" y="153"/>
                </a:lnTo>
                <a:lnTo>
                  <a:pt x="506" y="149"/>
                </a:lnTo>
                <a:lnTo>
                  <a:pt x="508" y="146"/>
                </a:lnTo>
                <a:lnTo>
                  <a:pt x="510" y="142"/>
                </a:lnTo>
                <a:lnTo>
                  <a:pt x="512" y="138"/>
                </a:lnTo>
                <a:lnTo>
                  <a:pt x="514" y="134"/>
                </a:lnTo>
                <a:lnTo>
                  <a:pt x="516" y="131"/>
                </a:lnTo>
                <a:lnTo>
                  <a:pt x="518" y="127"/>
                </a:lnTo>
                <a:lnTo>
                  <a:pt x="520" y="123"/>
                </a:lnTo>
                <a:lnTo>
                  <a:pt x="522" y="120"/>
                </a:lnTo>
                <a:lnTo>
                  <a:pt x="524" y="116"/>
                </a:lnTo>
                <a:lnTo>
                  <a:pt x="526" y="113"/>
                </a:lnTo>
                <a:lnTo>
                  <a:pt x="528" y="109"/>
                </a:lnTo>
                <a:lnTo>
                  <a:pt x="530" y="106"/>
                </a:lnTo>
                <a:lnTo>
                  <a:pt x="532" y="102"/>
                </a:lnTo>
                <a:lnTo>
                  <a:pt x="534" y="99"/>
                </a:lnTo>
                <a:lnTo>
                  <a:pt x="536" y="95"/>
                </a:lnTo>
                <a:lnTo>
                  <a:pt x="538" y="92"/>
                </a:lnTo>
                <a:lnTo>
                  <a:pt x="540" y="89"/>
                </a:lnTo>
                <a:lnTo>
                  <a:pt x="542" y="85"/>
                </a:lnTo>
                <a:lnTo>
                  <a:pt x="544" y="82"/>
                </a:lnTo>
                <a:lnTo>
                  <a:pt x="546" y="79"/>
                </a:lnTo>
                <a:lnTo>
                  <a:pt x="548" y="76"/>
                </a:lnTo>
                <a:lnTo>
                  <a:pt x="550" y="73"/>
                </a:lnTo>
                <a:lnTo>
                  <a:pt x="552" y="70"/>
                </a:lnTo>
                <a:lnTo>
                  <a:pt x="554" y="67"/>
                </a:lnTo>
                <a:lnTo>
                  <a:pt x="556" y="64"/>
                </a:lnTo>
                <a:lnTo>
                  <a:pt x="558" y="61"/>
                </a:lnTo>
                <a:lnTo>
                  <a:pt x="560" y="58"/>
                </a:lnTo>
                <a:lnTo>
                  <a:pt x="562" y="55"/>
                </a:lnTo>
                <a:lnTo>
                  <a:pt x="564" y="52"/>
                </a:lnTo>
                <a:lnTo>
                  <a:pt x="566" y="50"/>
                </a:lnTo>
                <a:lnTo>
                  <a:pt x="568" y="47"/>
                </a:lnTo>
                <a:lnTo>
                  <a:pt x="570" y="45"/>
                </a:lnTo>
                <a:lnTo>
                  <a:pt x="572" y="42"/>
                </a:lnTo>
                <a:lnTo>
                  <a:pt x="574" y="40"/>
                </a:lnTo>
                <a:lnTo>
                  <a:pt x="576" y="37"/>
                </a:lnTo>
                <a:lnTo>
                  <a:pt x="578" y="35"/>
                </a:lnTo>
                <a:lnTo>
                  <a:pt x="580" y="33"/>
                </a:lnTo>
                <a:lnTo>
                  <a:pt x="582" y="31"/>
                </a:lnTo>
                <a:lnTo>
                  <a:pt x="584" y="29"/>
                </a:lnTo>
                <a:lnTo>
                  <a:pt x="586" y="26"/>
                </a:lnTo>
                <a:lnTo>
                  <a:pt x="588" y="25"/>
                </a:lnTo>
                <a:lnTo>
                  <a:pt x="590" y="23"/>
                </a:lnTo>
                <a:lnTo>
                  <a:pt x="592" y="21"/>
                </a:lnTo>
                <a:lnTo>
                  <a:pt x="594" y="19"/>
                </a:lnTo>
                <a:lnTo>
                  <a:pt x="596" y="17"/>
                </a:lnTo>
                <a:lnTo>
                  <a:pt x="598" y="16"/>
                </a:lnTo>
                <a:lnTo>
                  <a:pt x="600" y="14"/>
                </a:lnTo>
                <a:lnTo>
                  <a:pt x="602" y="13"/>
                </a:lnTo>
                <a:lnTo>
                  <a:pt x="604" y="11"/>
                </a:lnTo>
                <a:lnTo>
                  <a:pt x="606" y="10"/>
                </a:lnTo>
                <a:lnTo>
                  <a:pt x="608" y="9"/>
                </a:lnTo>
                <a:lnTo>
                  <a:pt x="610" y="8"/>
                </a:lnTo>
                <a:lnTo>
                  <a:pt x="612" y="7"/>
                </a:lnTo>
                <a:lnTo>
                  <a:pt x="614" y="6"/>
                </a:lnTo>
                <a:lnTo>
                  <a:pt x="616" y="5"/>
                </a:lnTo>
                <a:lnTo>
                  <a:pt x="618" y="4"/>
                </a:lnTo>
                <a:lnTo>
                  <a:pt x="620" y="3"/>
                </a:lnTo>
                <a:lnTo>
                  <a:pt x="622" y="2"/>
                </a:lnTo>
                <a:lnTo>
                  <a:pt x="624" y="2"/>
                </a:lnTo>
                <a:lnTo>
                  <a:pt x="626" y="1"/>
                </a:lnTo>
                <a:lnTo>
                  <a:pt x="628" y="1"/>
                </a:lnTo>
                <a:lnTo>
                  <a:pt x="630" y="0"/>
                </a:lnTo>
                <a:lnTo>
                  <a:pt x="632" y="0"/>
                </a:lnTo>
                <a:lnTo>
                  <a:pt x="634" y="0"/>
                </a:lnTo>
                <a:lnTo>
                  <a:pt x="636" y="0"/>
                </a:lnTo>
                <a:lnTo>
                  <a:pt x="638" y="0"/>
                </a:lnTo>
                <a:lnTo>
                  <a:pt x="640" y="0"/>
                </a:lnTo>
                <a:lnTo>
                  <a:pt x="642" y="0"/>
                </a:lnTo>
                <a:lnTo>
                  <a:pt x="644" y="0"/>
                </a:lnTo>
                <a:lnTo>
                  <a:pt x="646" y="0"/>
                </a:lnTo>
                <a:lnTo>
                  <a:pt x="648" y="1"/>
                </a:lnTo>
                <a:lnTo>
                  <a:pt x="650" y="1"/>
                </a:lnTo>
                <a:lnTo>
                  <a:pt x="652" y="2"/>
                </a:lnTo>
                <a:lnTo>
                  <a:pt x="654" y="2"/>
                </a:lnTo>
                <a:lnTo>
                  <a:pt x="656" y="3"/>
                </a:lnTo>
                <a:lnTo>
                  <a:pt x="658" y="4"/>
                </a:lnTo>
                <a:lnTo>
                  <a:pt x="660" y="5"/>
                </a:lnTo>
                <a:lnTo>
                  <a:pt x="662" y="6"/>
                </a:lnTo>
                <a:lnTo>
                  <a:pt x="664" y="7"/>
                </a:lnTo>
                <a:lnTo>
                  <a:pt x="666" y="8"/>
                </a:lnTo>
                <a:lnTo>
                  <a:pt x="668" y="9"/>
                </a:lnTo>
                <a:lnTo>
                  <a:pt x="670" y="10"/>
                </a:lnTo>
                <a:lnTo>
                  <a:pt x="672" y="11"/>
                </a:lnTo>
                <a:lnTo>
                  <a:pt x="674" y="13"/>
                </a:lnTo>
                <a:lnTo>
                  <a:pt x="676" y="14"/>
                </a:lnTo>
                <a:lnTo>
                  <a:pt x="678" y="16"/>
                </a:lnTo>
                <a:lnTo>
                  <a:pt x="680" y="17"/>
                </a:lnTo>
                <a:lnTo>
                  <a:pt x="682" y="19"/>
                </a:lnTo>
                <a:lnTo>
                  <a:pt x="684" y="21"/>
                </a:lnTo>
                <a:lnTo>
                  <a:pt x="686" y="23"/>
                </a:lnTo>
                <a:lnTo>
                  <a:pt x="688" y="25"/>
                </a:lnTo>
                <a:lnTo>
                  <a:pt x="690" y="26"/>
                </a:lnTo>
                <a:lnTo>
                  <a:pt x="692" y="29"/>
                </a:lnTo>
                <a:lnTo>
                  <a:pt x="694" y="31"/>
                </a:lnTo>
                <a:lnTo>
                  <a:pt x="696" y="33"/>
                </a:lnTo>
                <a:lnTo>
                  <a:pt x="698" y="35"/>
                </a:lnTo>
                <a:lnTo>
                  <a:pt x="700" y="37"/>
                </a:lnTo>
                <a:lnTo>
                  <a:pt x="702" y="40"/>
                </a:lnTo>
                <a:lnTo>
                  <a:pt x="704" y="42"/>
                </a:lnTo>
                <a:lnTo>
                  <a:pt x="706" y="45"/>
                </a:lnTo>
                <a:lnTo>
                  <a:pt x="708" y="47"/>
                </a:lnTo>
                <a:lnTo>
                  <a:pt x="710" y="50"/>
                </a:lnTo>
                <a:lnTo>
                  <a:pt x="712" y="52"/>
                </a:lnTo>
                <a:lnTo>
                  <a:pt x="714" y="55"/>
                </a:lnTo>
                <a:lnTo>
                  <a:pt x="716" y="58"/>
                </a:lnTo>
                <a:lnTo>
                  <a:pt x="718" y="61"/>
                </a:lnTo>
                <a:lnTo>
                  <a:pt x="720" y="64"/>
                </a:lnTo>
                <a:lnTo>
                  <a:pt x="722" y="67"/>
                </a:lnTo>
                <a:lnTo>
                  <a:pt x="724" y="70"/>
                </a:lnTo>
                <a:lnTo>
                  <a:pt x="726" y="73"/>
                </a:lnTo>
                <a:lnTo>
                  <a:pt x="728" y="76"/>
                </a:lnTo>
                <a:lnTo>
                  <a:pt x="730" y="79"/>
                </a:lnTo>
                <a:lnTo>
                  <a:pt x="732" y="82"/>
                </a:lnTo>
                <a:lnTo>
                  <a:pt x="734" y="85"/>
                </a:lnTo>
                <a:lnTo>
                  <a:pt x="736" y="89"/>
                </a:lnTo>
                <a:lnTo>
                  <a:pt x="738" y="92"/>
                </a:lnTo>
                <a:lnTo>
                  <a:pt x="740" y="95"/>
                </a:lnTo>
                <a:lnTo>
                  <a:pt x="742" y="99"/>
                </a:lnTo>
                <a:lnTo>
                  <a:pt x="744" y="102"/>
                </a:lnTo>
                <a:lnTo>
                  <a:pt x="746" y="106"/>
                </a:lnTo>
                <a:lnTo>
                  <a:pt x="748" y="109"/>
                </a:lnTo>
                <a:lnTo>
                  <a:pt x="750" y="113"/>
                </a:lnTo>
                <a:lnTo>
                  <a:pt x="752" y="116"/>
                </a:lnTo>
                <a:lnTo>
                  <a:pt x="754" y="120"/>
                </a:lnTo>
                <a:lnTo>
                  <a:pt x="756" y="123"/>
                </a:lnTo>
                <a:lnTo>
                  <a:pt x="758" y="127"/>
                </a:lnTo>
                <a:lnTo>
                  <a:pt x="760" y="131"/>
                </a:lnTo>
                <a:lnTo>
                  <a:pt x="762" y="134"/>
                </a:lnTo>
                <a:lnTo>
                  <a:pt x="764" y="138"/>
                </a:lnTo>
                <a:lnTo>
                  <a:pt x="766" y="142"/>
                </a:lnTo>
                <a:lnTo>
                  <a:pt x="768" y="146"/>
                </a:lnTo>
                <a:lnTo>
                  <a:pt x="770" y="149"/>
                </a:lnTo>
                <a:lnTo>
                  <a:pt x="772" y="153"/>
                </a:lnTo>
                <a:lnTo>
                  <a:pt x="774" y="157"/>
                </a:lnTo>
                <a:lnTo>
                  <a:pt x="776" y="161"/>
                </a:lnTo>
                <a:lnTo>
                  <a:pt x="778" y="165"/>
                </a:lnTo>
                <a:lnTo>
                  <a:pt x="780" y="169"/>
                </a:lnTo>
                <a:lnTo>
                  <a:pt x="782" y="173"/>
                </a:lnTo>
                <a:lnTo>
                  <a:pt x="784" y="176"/>
                </a:lnTo>
                <a:lnTo>
                  <a:pt x="786" y="180"/>
                </a:lnTo>
                <a:lnTo>
                  <a:pt x="788" y="184"/>
                </a:lnTo>
                <a:lnTo>
                  <a:pt x="790" y="188"/>
                </a:lnTo>
                <a:lnTo>
                  <a:pt x="792" y="192"/>
                </a:lnTo>
                <a:lnTo>
                  <a:pt x="794" y="196"/>
                </a:lnTo>
                <a:lnTo>
                  <a:pt x="796" y="200"/>
                </a:lnTo>
                <a:lnTo>
                  <a:pt x="798" y="204"/>
                </a:lnTo>
                <a:lnTo>
                  <a:pt x="800" y="208"/>
                </a:lnTo>
                <a:lnTo>
                  <a:pt x="802" y="212"/>
                </a:lnTo>
                <a:lnTo>
                  <a:pt x="804" y="216"/>
                </a:lnTo>
                <a:lnTo>
                  <a:pt x="806" y="220"/>
                </a:lnTo>
                <a:lnTo>
                  <a:pt x="808" y="223"/>
                </a:lnTo>
                <a:lnTo>
                  <a:pt x="810" y="227"/>
                </a:lnTo>
                <a:lnTo>
                  <a:pt x="812" y="231"/>
                </a:lnTo>
                <a:lnTo>
                  <a:pt x="814" y="235"/>
                </a:lnTo>
                <a:lnTo>
                  <a:pt x="816" y="239"/>
                </a:lnTo>
                <a:lnTo>
                  <a:pt x="818" y="243"/>
                </a:lnTo>
                <a:lnTo>
                  <a:pt x="820" y="247"/>
                </a:lnTo>
                <a:lnTo>
                  <a:pt x="822" y="251"/>
                </a:lnTo>
                <a:lnTo>
                  <a:pt x="824" y="254"/>
                </a:lnTo>
                <a:lnTo>
                  <a:pt x="826" y="258"/>
                </a:lnTo>
                <a:lnTo>
                  <a:pt x="828" y="262"/>
                </a:lnTo>
                <a:lnTo>
                  <a:pt x="830" y="266"/>
                </a:lnTo>
                <a:lnTo>
                  <a:pt x="832" y="270"/>
                </a:lnTo>
                <a:lnTo>
                  <a:pt x="834" y="273"/>
                </a:lnTo>
                <a:lnTo>
                  <a:pt x="836" y="277"/>
                </a:lnTo>
                <a:lnTo>
                  <a:pt x="838" y="281"/>
                </a:lnTo>
                <a:lnTo>
                  <a:pt x="840" y="284"/>
                </a:lnTo>
                <a:lnTo>
                  <a:pt x="842" y="288"/>
                </a:lnTo>
                <a:lnTo>
                  <a:pt x="844" y="292"/>
                </a:lnTo>
                <a:lnTo>
                  <a:pt x="846" y="295"/>
                </a:lnTo>
                <a:lnTo>
                  <a:pt x="848" y="299"/>
                </a:lnTo>
                <a:lnTo>
                  <a:pt x="850" y="303"/>
                </a:lnTo>
                <a:lnTo>
                  <a:pt x="852" y="306"/>
                </a:lnTo>
                <a:lnTo>
                  <a:pt x="854" y="310"/>
                </a:lnTo>
                <a:lnTo>
                  <a:pt x="856" y="313"/>
                </a:lnTo>
                <a:lnTo>
                  <a:pt x="858" y="317"/>
                </a:lnTo>
                <a:lnTo>
                  <a:pt x="860" y="320"/>
                </a:lnTo>
                <a:lnTo>
                  <a:pt x="862" y="323"/>
                </a:lnTo>
                <a:lnTo>
                  <a:pt x="864" y="327"/>
                </a:lnTo>
                <a:lnTo>
                  <a:pt x="866" y="330"/>
                </a:lnTo>
                <a:lnTo>
                  <a:pt x="868" y="333"/>
                </a:lnTo>
                <a:lnTo>
                  <a:pt x="870" y="337"/>
                </a:lnTo>
                <a:lnTo>
                  <a:pt x="872" y="340"/>
                </a:lnTo>
                <a:lnTo>
                  <a:pt x="874" y="343"/>
                </a:lnTo>
                <a:lnTo>
                  <a:pt x="876" y="346"/>
                </a:lnTo>
                <a:lnTo>
                  <a:pt x="878" y="350"/>
                </a:lnTo>
                <a:lnTo>
                  <a:pt x="880" y="353"/>
                </a:lnTo>
                <a:lnTo>
                  <a:pt x="882" y="356"/>
                </a:lnTo>
                <a:lnTo>
                  <a:pt x="884" y="359"/>
                </a:lnTo>
                <a:lnTo>
                  <a:pt x="886" y="362"/>
                </a:lnTo>
                <a:lnTo>
                  <a:pt x="888" y="365"/>
                </a:lnTo>
                <a:lnTo>
                  <a:pt x="890" y="368"/>
                </a:lnTo>
                <a:lnTo>
                  <a:pt x="892" y="371"/>
                </a:lnTo>
                <a:lnTo>
                  <a:pt x="894" y="374"/>
                </a:lnTo>
                <a:lnTo>
                  <a:pt x="896" y="376"/>
                </a:lnTo>
                <a:lnTo>
                  <a:pt x="898" y="379"/>
                </a:lnTo>
                <a:lnTo>
                  <a:pt x="900" y="382"/>
                </a:lnTo>
                <a:lnTo>
                  <a:pt x="902" y="385"/>
                </a:lnTo>
                <a:lnTo>
                  <a:pt x="904" y="388"/>
                </a:lnTo>
                <a:lnTo>
                  <a:pt x="906" y="390"/>
                </a:lnTo>
                <a:lnTo>
                  <a:pt x="908" y="393"/>
                </a:lnTo>
                <a:lnTo>
                  <a:pt x="910" y="395"/>
                </a:lnTo>
                <a:lnTo>
                  <a:pt x="912" y="398"/>
                </a:lnTo>
                <a:lnTo>
                  <a:pt x="914" y="400"/>
                </a:lnTo>
                <a:lnTo>
                  <a:pt x="916" y="403"/>
                </a:lnTo>
                <a:lnTo>
                  <a:pt x="918" y="405"/>
                </a:lnTo>
                <a:lnTo>
                  <a:pt x="920" y="408"/>
                </a:lnTo>
                <a:lnTo>
                  <a:pt x="922" y="410"/>
                </a:lnTo>
                <a:lnTo>
                  <a:pt x="924" y="413"/>
                </a:lnTo>
                <a:lnTo>
                  <a:pt x="926" y="415"/>
                </a:lnTo>
                <a:lnTo>
                  <a:pt x="928" y="417"/>
                </a:lnTo>
                <a:lnTo>
                  <a:pt x="930" y="419"/>
                </a:lnTo>
                <a:lnTo>
                  <a:pt x="932" y="422"/>
                </a:lnTo>
                <a:lnTo>
                  <a:pt x="934" y="424"/>
                </a:lnTo>
                <a:lnTo>
                  <a:pt x="936" y="426"/>
                </a:lnTo>
                <a:lnTo>
                  <a:pt x="938" y="428"/>
                </a:lnTo>
                <a:lnTo>
                  <a:pt x="940" y="430"/>
                </a:lnTo>
                <a:lnTo>
                  <a:pt x="942" y="432"/>
                </a:lnTo>
                <a:lnTo>
                  <a:pt x="944" y="434"/>
                </a:lnTo>
                <a:lnTo>
                  <a:pt x="946" y="436"/>
                </a:lnTo>
                <a:lnTo>
                  <a:pt x="948" y="438"/>
                </a:lnTo>
                <a:lnTo>
                  <a:pt x="950" y="440"/>
                </a:lnTo>
                <a:lnTo>
                  <a:pt x="952" y="442"/>
                </a:lnTo>
                <a:lnTo>
                  <a:pt x="954" y="443"/>
                </a:lnTo>
                <a:lnTo>
                  <a:pt x="956" y="445"/>
                </a:lnTo>
                <a:lnTo>
                  <a:pt x="958" y="447"/>
                </a:lnTo>
                <a:lnTo>
                  <a:pt x="960" y="449"/>
                </a:lnTo>
                <a:lnTo>
                  <a:pt x="962" y="450"/>
                </a:lnTo>
                <a:lnTo>
                  <a:pt x="964" y="452"/>
                </a:lnTo>
                <a:lnTo>
                  <a:pt x="966" y="454"/>
                </a:lnTo>
                <a:lnTo>
                  <a:pt x="968" y="455"/>
                </a:lnTo>
                <a:lnTo>
                  <a:pt x="970" y="457"/>
                </a:lnTo>
                <a:lnTo>
                  <a:pt x="972" y="458"/>
                </a:lnTo>
                <a:lnTo>
                  <a:pt x="974" y="460"/>
                </a:lnTo>
                <a:lnTo>
                  <a:pt x="976" y="461"/>
                </a:lnTo>
                <a:lnTo>
                  <a:pt x="978" y="463"/>
                </a:lnTo>
                <a:lnTo>
                  <a:pt x="980" y="464"/>
                </a:lnTo>
                <a:lnTo>
                  <a:pt x="982" y="466"/>
                </a:lnTo>
                <a:lnTo>
                  <a:pt x="984" y="467"/>
                </a:lnTo>
                <a:lnTo>
                  <a:pt x="986" y="468"/>
                </a:lnTo>
                <a:lnTo>
                  <a:pt x="988" y="470"/>
                </a:lnTo>
                <a:lnTo>
                  <a:pt x="990" y="471"/>
                </a:lnTo>
                <a:lnTo>
                  <a:pt x="992" y="472"/>
                </a:lnTo>
                <a:lnTo>
                  <a:pt x="994" y="473"/>
                </a:lnTo>
                <a:lnTo>
                  <a:pt x="996" y="474"/>
                </a:lnTo>
                <a:lnTo>
                  <a:pt x="998" y="476"/>
                </a:lnTo>
                <a:lnTo>
                  <a:pt x="1000" y="477"/>
                </a:lnTo>
                <a:lnTo>
                  <a:pt x="1002" y="478"/>
                </a:lnTo>
                <a:lnTo>
                  <a:pt x="1004" y="479"/>
                </a:lnTo>
                <a:lnTo>
                  <a:pt x="1006" y="480"/>
                </a:lnTo>
                <a:lnTo>
                  <a:pt x="1008" y="481"/>
                </a:lnTo>
                <a:lnTo>
                  <a:pt x="1010" y="482"/>
                </a:lnTo>
                <a:lnTo>
                  <a:pt x="1012" y="483"/>
                </a:lnTo>
                <a:lnTo>
                  <a:pt x="1014" y="484"/>
                </a:lnTo>
                <a:lnTo>
                  <a:pt x="1016" y="485"/>
                </a:lnTo>
                <a:lnTo>
                  <a:pt x="1018" y="486"/>
                </a:lnTo>
                <a:lnTo>
                  <a:pt x="1020" y="487"/>
                </a:lnTo>
                <a:lnTo>
                  <a:pt x="1022" y="488"/>
                </a:lnTo>
                <a:lnTo>
                  <a:pt x="1024" y="488"/>
                </a:lnTo>
                <a:lnTo>
                  <a:pt x="1026" y="489"/>
                </a:lnTo>
                <a:lnTo>
                  <a:pt x="1028" y="490"/>
                </a:lnTo>
                <a:lnTo>
                  <a:pt x="1030" y="491"/>
                </a:lnTo>
                <a:lnTo>
                  <a:pt x="1032" y="492"/>
                </a:lnTo>
                <a:lnTo>
                  <a:pt x="1034" y="492"/>
                </a:lnTo>
                <a:lnTo>
                  <a:pt x="1036" y="493"/>
                </a:lnTo>
                <a:lnTo>
                  <a:pt x="1038" y="494"/>
                </a:lnTo>
                <a:lnTo>
                  <a:pt x="1040" y="494"/>
                </a:lnTo>
                <a:lnTo>
                  <a:pt x="1042" y="495"/>
                </a:lnTo>
                <a:lnTo>
                  <a:pt x="1044" y="496"/>
                </a:lnTo>
                <a:lnTo>
                  <a:pt x="1046" y="496"/>
                </a:lnTo>
                <a:lnTo>
                  <a:pt x="1048" y="497"/>
                </a:lnTo>
                <a:lnTo>
                  <a:pt x="1050" y="498"/>
                </a:lnTo>
                <a:lnTo>
                  <a:pt x="1052" y="498"/>
                </a:lnTo>
                <a:lnTo>
                  <a:pt x="1054" y="499"/>
                </a:lnTo>
                <a:lnTo>
                  <a:pt x="1056" y="499"/>
                </a:lnTo>
                <a:lnTo>
                  <a:pt x="1058" y="500"/>
                </a:lnTo>
                <a:lnTo>
                  <a:pt x="1060" y="500"/>
                </a:lnTo>
                <a:lnTo>
                  <a:pt x="1062" y="501"/>
                </a:lnTo>
                <a:lnTo>
                  <a:pt x="1064" y="501"/>
                </a:lnTo>
                <a:lnTo>
                  <a:pt x="1066" y="502"/>
                </a:lnTo>
                <a:lnTo>
                  <a:pt x="1068" y="502"/>
                </a:lnTo>
                <a:lnTo>
                  <a:pt x="1070" y="503"/>
                </a:lnTo>
                <a:lnTo>
                  <a:pt x="1072" y="503"/>
                </a:lnTo>
                <a:lnTo>
                  <a:pt x="1074" y="504"/>
                </a:lnTo>
                <a:lnTo>
                  <a:pt x="1076" y="504"/>
                </a:lnTo>
                <a:lnTo>
                  <a:pt x="1078" y="505"/>
                </a:lnTo>
                <a:lnTo>
                  <a:pt x="1080" y="505"/>
                </a:lnTo>
                <a:lnTo>
                  <a:pt x="1082" y="505"/>
                </a:lnTo>
                <a:lnTo>
                  <a:pt x="1084" y="506"/>
                </a:lnTo>
                <a:lnTo>
                  <a:pt x="1086" y="506"/>
                </a:lnTo>
                <a:lnTo>
                  <a:pt x="1088" y="506"/>
                </a:lnTo>
                <a:lnTo>
                  <a:pt x="1090" y="507"/>
                </a:lnTo>
                <a:lnTo>
                  <a:pt x="1092" y="507"/>
                </a:lnTo>
                <a:lnTo>
                  <a:pt x="1094" y="507"/>
                </a:lnTo>
                <a:lnTo>
                  <a:pt x="1096" y="508"/>
                </a:lnTo>
                <a:lnTo>
                  <a:pt x="1098" y="508"/>
                </a:lnTo>
                <a:lnTo>
                  <a:pt x="1100" y="508"/>
                </a:lnTo>
                <a:lnTo>
                  <a:pt x="1102" y="508"/>
                </a:lnTo>
                <a:lnTo>
                  <a:pt x="1104" y="509"/>
                </a:lnTo>
                <a:lnTo>
                  <a:pt x="1106" y="509"/>
                </a:lnTo>
                <a:lnTo>
                  <a:pt x="1108" y="509"/>
                </a:lnTo>
                <a:lnTo>
                  <a:pt x="1110" y="510"/>
                </a:lnTo>
                <a:lnTo>
                  <a:pt x="1112" y="510"/>
                </a:lnTo>
                <a:lnTo>
                  <a:pt x="1114" y="510"/>
                </a:lnTo>
                <a:lnTo>
                  <a:pt x="1116" y="510"/>
                </a:lnTo>
                <a:lnTo>
                  <a:pt x="1118" y="510"/>
                </a:lnTo>
                <a:lnTo>
                  <a:pt x="1120" y="511"/>
                </a:lnTo>
                <a:lnTo>
                  <a:pt x="1122" y="511"/>
                </a:lnTo>
                <a:lnTo>
                  <a:pt x="1124" y="511"/>
                </a:lnTo>
                <a:lnTo>
                  <a:pt x="1126" y="511"/>
                </a:lnTo>
                <a:lnTo>
                  <a:pt x="1128" y="511"/>
                </a:lnTo>
                <a:lnTo>
                  <a:pt x="1130" y="512"/>
                </a:lnTo>
                <a:lnTo>
                  <a:pt x="1132" y="512"/>
                </a:lnTo>
                <a:lnTo>
                  <a:pt x="1134" y="512"/>
                </a:lnTo>
                <a:lnTo>
                  <a:pt x="1136" y="512"/>
                </a:lnTo>
                <a:lnTo>
                  <a:pt x="1138" y="512"/>
                </a:lnTo>
                <a:lnTo>
                  <a:pt x="1140" y="512"/>
                </a:lnTo>
                <a:lnTo>
                  <a:pt x="1142" y="512"/>
                </a:lnTo>
                <a:lnTo>
                  <a:pt x="1144" y="513"/>
                </a:lnTo>
                <a:lnTo>
                  <a:pt x="1146" y="513"/>
                </a:lnTo>
                <a:lnTo>
                  <a:pt x="1148" y="513"/>
                </a:lnTo>
                <a:lnTo>
                  <a:pt x="1150" y="513"/>
                </a:lnTo>
                <a:lnTo>
                  <a:pt x="1152" y="513"/>
                </a:lnTo>
                <a:lnTo>
                  <a:pt x="1154" y="513"/>
                </a:lnTo>
                <a:lnTo>
                  <a:pt x="1156" y="513"/>
                </a:lnTo>
                <a:lnTo>
                  <a:pt x="1158" y="513"/>
                </a:lnTo>
                <a:lnTo>
                  <a:pt x="1160" y="514"/>
                </a:lnTo>
                <a:lnTo>
                  <a:pt x="1162" y="514"/>
                </a:lnTo>
                <a:lnTo>
                  <a:pt x="1164" y="514"/>
                </a:lnTo>
                <a:lnTo>
                  <a:pt x="1166" y="514"/>
                </a:lnTo>
                <a:lnTo>
                  <a:pt x="1168" y="514"/>
                </a:lnTo>
                <a:lnTo>
                  <a:pt x="1170" y="514"/>
                </a:lnTo>
                <a:lnTo>
                  <a:pt x="1172" y="514"/>
                </a:lnTo>
                <a:lnTo>
                  <a:pt x="1174" y="514"/>
                </a:lnTo>
                <a:lnTo>
                  <a:pt x="1176" y="514"/>
                </a:lnTo>
                <a:lnTo>
                  <a:pt x="1178" y="514"/>
                </a:lnTo>
                <a:lnTo>
                  <a:pt x="1180" y="514"/>
                </a:lnTo>
                <a:lnTo>
                  <a:pt x="1182" y="514"/>
                </a:lnTo>
                <a:lnTo>
                  <a:pt x="1184" y="515"/>
                </a:lnTo>
                <a:lnTo>
                  <a:pt x="1186" y="515"/>
                </a:lnTo>
                <a:lnTo>
                  <a:pt x="1188" y="515"/>
                </a:lnTo>
                <a:lnTo>
                  <a:pt x="1190" y="515"/>
                </a:lnTo>
                <a:lnTo>
                  <a:pt x="1192" y="515"/>
                </a:lnTo>
                <a:lnTo>
                  <a:pt x="1194" y="515"/>
                </a:lnTo>
                <a:lnTo>
                  <a:pt x="1196" y="515"/>
                </a:lnTo>
                <a:lnTo>
                  <a:pt x="1198" y="515"/>
                </a:lnTo>
                <a:lnTo>
                  <a:pt x="1200" y="515"/>
                </a:lnTo>
                <a:lnTo>
                  <a:pt x="1202" y="515"/>
                </a:lnTo>
                <a:lnTo>
                  <a:pt x="1204" y="515"/>
                </a:lnTo>
                <a:lnTo>
                  <a:pt x="1206" y="515"/>
                </a:lnTo>
                <a:lnTo>
                  <a:pt x="1208" y="515"/>
                </a:lnTo>
                <a:lnTo>
                  <a:pt x="1210" y="515"/>
                </a:lnTo>
                <a:lnTo>
                  <a:pt x="1212" y="515"/>
                </a:lnTo>
                <a:lnTo>
                  <a:pt x="1214" y="515"/>
                </a:lnTo>
                <a:lnTo>
                  <a:pt x="1216" y="515"/>
                </a:lnTo>
                <a:lnTo>
                  <a:pt x="1218" y="515"/>
                </a:lnTo>
                <a:lnTo>
                  <a:pt x="1220" y="515"/>
                </a:lnTo>
                <a:lnTo>
                  <a:pt x="1222" y="515"/>
                </a:lnTo>
                <a:lnTo>
                  <a:pt x="1224" y="515"/>
                </a:lnTo>
                <a:lnTo>
                  <a:pt x="1226" y="515"/>
                </a:lnTo>
                <a:lnTo>
                  <a:pt x="1228" y="515"/>
                </a:lnTo>
                <a:lnTo>
                  <a:pt x="1230" y="515"/>
                </a:lnTo>
                <a:lnTo>
                  <a:pt x="1232" y="515"/>
                </a:lnTo>
                <a:lnTo>
                  <a:pt x="1234" y="516"/>
                </a:lnTo>
                <a:lnTo>
                  <a:pt x="1236" y="516"/>
                </a:lnTo>
                <a:lnTo>
                  <a:pt x="1238" y="516"/>
                </a:lnTo>
                <a:lnTo>
                  <a:pt x="1240" y="516"/>
                </a:lnTo>
                <a:lnTo>
                  <a:pt x="1242" y="516"/>
                </a:lnTo>
                <a:lnTo>
                  <a:pt x="1244" y="516"/>
                </a:lnTo>
                <a:lnTo>
                  <a:pt x="1246" y="516"/>
                </a:lnTo>
                <a:lnTo>
                  <a:pt x="1248" y="516"/>
                </a:lnTo>
                <a:lnTo>
                  <a:pt x="1250" y="516"/>
                </a:lnTo>
                <a:lnTo>
                  <a:pt x="1252" y="516"/>
                </a:lnTo>
                <a:lnTo>
                  <a:pt x="1254" y="516"/>
                </a:lnTo>
                <a:lnTo>
                  <a:pt x="1256" y="516"/>
                </a:lnTo>
                <a:lnTo>
                  <a:pt x="1258" y="516"/>
                </a:lnTo>
                <a:lnTo>
                  <a:pt x="1260" y="516"/>
                </a:lnTo>
                <a:lnTo>
                  <a:pt x="1262" y="516"/>
                </a:lnTo>
                <a:lnTo>
                  <a:pt x="1264" y="516"/>
                </a:lnTo>
                <a:lnTo>
                  <a:pt x="1266" y="516"/>
                </a:lnTo>
                <a:lnTo>
                  <a:pt x="1268" y="516"/>
                </a:lnTo>
                <a:lnTo>
                  <a:pt x="1270" y="516"/>
                </a:lnTo>
                <a:lnTo>
                  <a:pt x="1272" y="516"/>
                </a:lnTo>
                <a:lnTo>
                  <a:pt x="1274" y="516"/>
                </a:lnTo>
                <a:lnTo>
                  <a:pt x="1276" y="516"/>
                </a:lnTo>
                <a:lnTo>
                  <a:pt x="1277" y="51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3" name="Freeform 29">
            <a:extLst>
              <a:ext uri="{FF2B5EF4-FFF2-40B4-BE49-F238E27FC236}">
                <a16:creationId xmlns:a16="http://schemas.microsoft.com/office/drawing/2014/main" id="{0A5E64B3-DA21-064D-DC50-3F1285565FB2}"/>
              </a:ext>
            </a:extLst>
          </p:cNvPr>
          <p:cNvSpPr>
            <a:spLocks/>
          </p:cNvSpPr>
          <p:nvPr/>
        </p:nvSpPr>
        <p:spPr bwMode="auto">
          <a:xfrm>
            <a:off x="4873625" y="4378325"/>
            <a:ext cx="1741488" cy="990600"/>
          </a:xfrm>
          <a:custGeom>
            <a:avLst/>
            <a:gdLst>
              <a:gd name="T0" fmla="*/ 2147483646 w 637"/>
              <a:gd name="T1" fmla="*/ 2147483646 h 312"/>
              <a:gd name="T2" fmla="*/ 2147483646 w 637"/>
              <a:gd name="T3" fmla="*/ 2147483646 h 312"/>
              <a:gd name="T4" fmla="*/ 2147483646 w 637"/>
              <a:gd name="T5" fmla="*/ 2147483646 h 312"/>
              <a:gd name="T6" fmla="*/ 2147483646 w 637"/>
              <a:gd name="T7" fmla="*/ 2147483646 h 312"/>
              <a:gd name="T8" fmla="*/ 2147483646 w 637"/>
              <a:gd name="T9" fmla="*/ 2147483646 h 312"/>
              <a:gd name="T10" fmla="*/ 2147483646 w 637"/>
              <a:gd name="T11" fmla="*/ 2147483646 h 312"/>
              <a:gd name="T12" fmla="*/ 2147483646 w 637"/>
              <a:gd name="T13" fmla="*/ 2147483646 h 312"/>
              <a:gd name="T14" fmla="*/ 2147483646 w 637"/>
              <a:gd name="T15" fmla="*/ 2147483646 h 312"/>
              <a:gd name="T16" fmla="*/ 2147483646 w 637"/>
              <a:gd name="T17" fmla="*/ 2147483646 h 312"/>
              <a:gd name="T18" fmla="*/ 2147483646 w 637"/>
              <a:gd name="T19" fmla="*/ 2147483646 h 312"/>
              <a:gd name="T20" fmla="*/ 2147483646 w 637"/>
              <a:gd name="T21" fmla="*/ 2147483646 h 312"/>
              <a:gd name="T22" fmla="*/ 2147483646 w 637"/>
              <a:gd name="T23" fmla="*/ 2147483646 h 312"/>
              <a:gd name="T24" fmla="*/ 2147483646 w 637"/>
              <a:gd name="T25" fmla="*/ 0 h 312"/>
              <a:gd name="T26" fmla="*/ 2147483646 w 637"/>
              <a:gd name="T27" fmla="*/ 2147483646 h 312"/>
              <a:gd name="T28" fmla="*/ 2147483646 w 637"/>
              <a:gd name="T29" fmla="*/ 2147483646 h 312"/>
              <a:gd name="T30" fmla="*/ 2147483646 w 637"/>
              <a:gd name="T31" fmla="*/ 2147483646 h 312"/>
              <a:gd name="T32" fmla="*/ 2147483646 w 637"/>
              <a:gd name="T33" fmla="*/ 2147483646 h 312"/>
              <a:gd name="T34" fmla="*/ 2147483646 w 637"/>
              <a:gd name="T35" fmla="*/ 2147483646 h 312"/>
              <a:gd name="T36" fmla="*/ 2147483646 w 637"/>
              <a:gd name="T37" fmla="*/ 2147483646 h 312"/>
              <a:gd name="T38" fmla="*/ 2147483646 w 637"/>
              <a:gd name="T39" fmla="*/ 2147483646 h 312"/>
              <a:gd name="T40" fmla="*/ 2147483646 w 637"/>
              <a:gd name="T41" fmla="*/ 2147483646 h 312"/>
              <a:gd name="T42" fmla="*/ 2147483646 w 637"/>
              <a:gd name="T43" fmla="*/ 2147483646 h 312"/>
              <a:gd name="T44" fmla="*/ 2147483646 w 637"/>
              <a:gd name="T45" fmla="*/ 2147483646 h 312"/>
              <a:gd name="T46" fmla="*/ 2147483646 w 637"/>
              <a:gd name="T47" fmla="*/ 2147483646 h 312"/>
              <a:gd name="T48" fmla="*/ 2147483646 w 637"/>
              <a:gd name="T49" fmla="*/ 2147483646 h 312"/>
              <a:gd name="T50" fmla="*/ 2147483646 w 637"/>
              <a:gd name="T51" fmla="*/ 2147483646 h 312"/>
              <a:gd name="T52" fmla="*/ 2147483646 w 637"/>
              <a:gd name="T53" fmla="*/ 2147483646 h 312"/>
              <a:gd name="T54" fmla="*/ 2147483646 w 637"/>
              <a:gd name="T55" fmla="*/ 2147483646 h 312"/>
              <a:gd name="T56" fmla="*/ 2147483646 w 637"/>
              <a:gd name="T57" fmla="*/ 2147483646 h 312"/>
              <a:gd name="T58" fmla="*/ 2147483646 w 637"/>
              <a:gd name="T59" fmla="*/ 2147483646 h 312"/>
              <a:gd name="T60" fmla="*/ 2147483646 w 637"/>
              <a:gd name="T61" fmla="*/ 2147483646 h 312"/>
              <a:gd name="T62" fmla="*/ 2147483646 w 637"/>
              <a:gd name="T63" fmla="*/ 2147483646 h 312"/>
              <a:gd name="T64" fmla="*/ 2147483646 w 637"/>
              <a:gd name="T65" fmla="*/ 2147483646 h 312"/>
              <a:gd name="T66" fmla="*/ 2147483646 w 637"/>
              <a:gd name="T67" fmla="*/ 2147483646 h 312"/>
              <a:gd name="T68" fmla="*/ 2147483646 w 637"/>
              <a:gd name="T69" fmla="*/ 2147483646 h 312"/>
              <a:gd name="T70" fmla="*/ 2147483646 w 637"/>
              <a:gd name="T71" fmla="*/ 2147483646 h 312"/>
              <a:gd name="T72" fmla="*/ 2147483646 w 637"/>
              <a:gd name="T73" fmla="*/ 2147483646 h 312"/>
              <a:gd name="T74" fmla="*/ 2147483646 w 637"/>
              <a:gd name="T75" fmla="*/ 2147483646 h 312"/>
              <a:gd name="T76" fmla="*/ 2147483646 w 637"/>
              <a:gd name="T77" fmla="*/ 2147483646 h 312"/>
              <a:gd name="T78" fmla="*/ 2147483646 w 637"/>
              <a:gd name="T79" fmla="*/ 2147483646 h 312"/>
              <a:gd name="T80" fmla="*/ 2147483646 w 637"/>
              <a:gd name="T81" fmla="*/ 2147483646 h 312"/>
              <a:gd name="T82" fmla="*/ 2147483646 w 637"/>
              <a:gd name="T83" fmla="*/ 2147483646 h 312"/>
              <a:gd name="T84" fmla="*/ 2147483646 w 637"/>
              <a:gd name="T85" fmla="*/ 2147483646 h 312"/>
              <a:gd name="T86" fmla="*/ 2147483646 w 637"/>
              <a:gd name="T87" fmla="*/ 2147483646 h 312"/>
              <a:gd name="T88" fmla="*/ 2147483646 w 637"/>
              <a:gd name="T89" fmla="*/ 2147483646 h 312"/>
              <a:gd name="T90" fmla="*/ 2147483646 w 637"/>
              <a:gd name="T91" fmla="*/ 2147483646 h 312"/>
              <a:gd name="T92" fmla="*/ 2147483646 w 637"/>
              <a:gd name="T93" fmla="*/ 2147483646 h 312"/>
              <a:gd name="T94" fmla="*/ 2147483646 w 637"/>
              <a:gd name="T95" fmla="*/ 2147483646 h 312"/>
              <a:gd name="T96" fmla="*/ 2147483646 w 637"/>
              <a:gd name="T97" fmla="*/ 2147483646 h 312"/>
              <a:gd name="T98" fmla="*/ 2147483646 w 637"/>
              <a:gd name="T99" fmla="*/ 2147483646 h 312"/>
              <a:gd name="T100" fmla="*/ 2147483646 w 637"/>
              <a:gd name="T101" fmla="*/ 2147483646 h 312"/>
              <a:gd name="T102" fmla="*/ 2147483646 w 637"/>
              <a:gd name="T103" fmla="*/ 2147483646 h 312"/>
              <a:gd name="T104" fmla="*/ 2147483646 w 637"/>
              <a:gd name="T105" fmla="*/ 2147483646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312"/>
              <a:gd name="T161" fmla="*/ 637 w 637"/>
              <a:gd name="T162" fmla="*/ 312 h 3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312">
                <a:moveTo>
                  <a:pt x="0" y="307"/>
                </a:moveTo>
                <a:lnTo>
                  <a:pt x="2" y="300"/>
                </a:lnTo>
                <a:lnTo>
                  <a:pt x="4" y="294"/>
                </a:lnTo>
                <a:lnTo>
                  <a:pt x="6" y="287"/>
                </a:lnTo>
                <a:lnTo>
                  <a:pt x="8" y="281"/>
                </a:lnTo>
                <a:lnTo>
                  <a:pt x="10" y="274"/>
                </a:lnTo>
                <a:lnTo>
                  <a:pt x="12" y="268"/>
                </a:lnTo>
                <a:lnTo>
                  <a:pt x="14" y="261"/>
                </a:lnTo>
                <a:lnTo>
                  <a:pt x="16" y="255"/>
                </a:lnTo>
                <a:lnTo>
                  <a:pt x="18" y="249"/>
                </a:lnTo>
                <a:lnTo>
                  <a:pt x="20" y="242"/>
                </a:lnTo>
                <a:lnTo>
                  <a:pt x="22" y="236"/>
                </a:lnTo>
                <a:lnTo>
                  <a:pt x="24" y="230"/>
                </a:lnTo>
                <a:lnTo>
                  <a:pt x="26" y="224"/>
                </a:lnTo>
                <a:lnTo>
                  <a:pt x="28" y="218"/>
                </a:lnTo>
                <a:lnTo>
                  <a:pt x="30" y="211"/>
                </a:lnTo>
                <a:lnTo>
                  <a:pt x="32" y="205"/>
                </a:lnTo>
                <a:lnTo>
                  <a:pt x="34" y="199"/>
                </a:lnTo>
                <a:lnTo>
                  <a:pt x="36" y="193"/>
                </a:lnTo>
                <a:lnTo>
                  <a:pt x="38" y="188"/>
                </a:lnTo>
                <a:lnTo>
                  <a:pt x="40" y="182"/>
                </a:lnTo>
                <a:lnTo>
                  <a:pt x="42" y="176"/>
                </a:lnTo>
                <a:lnTo>
                  <a:pt x="44" y="170"/>
                </a:lnTo>
                <a:lnTo>
                  <a:pt x="46" y="165"/>
                </a:lnTo>
                <a:lnTo>
                  <a:pt x="48" y="159"/>
                </a:lnTo>
                <a:lnTo>
                  <a:pt x="50" y="153"/>
                </a:lnTo>
                <a:lnTo>
                  <a:pt x="52" y="148"/>
                </a:lnTo>
                <a:lnTo>
                  <a:pt x="54" y="143"/>
                </a:lnTo>
                <a:lnTo>
                  <a:pt x="56" y="137"/>
                </a:lnTo>
                <a:lnTo>
                  <a:pt x="58" y="132"/>
                </a:lnTo>
                <a:lnTo>
                  <a:pt x="60" y="127"/>
                </a:lnTo>
                <a:lnTo>
                  <a:pt x="62" y="122"/>
                </a:lnTo>
                <a:lnTo>
                  <a:pt x="64" y="117"/>
                </a:lnTo>
                <a:lnTo>
                  <a:pt x="66" y="112"/>
                </a:lnTo>
                <a:lnTo>
                  <a:pt x="68" y="107"/>
                </a:lnTo>
                <a:lnTo>
                  <a:pt x="70" y="103"/>
                </a:lnTo>
                <a:lnTo>
                  <a:pt x="72" y="98"/>
                </a:lnTo>
                <a:lnTo>
                  <a:pt x="74" y="93"/>
                </a:lnTo>
                <a:lnTo>
                  <a:pt x="76" y="89"/>
                </a:lnTo>
                <a:lnTo>
                  <a:pt x="78" y="85"/>
                </a:lnTo>
                <a:lnTo>
                  <a:pt x="80" y="80"/>
                </a:lnTo>
                <a:lnTo>
                  <a:pt x="82" y="76"/>
                </a:lnTo>
                <a:lnTo>
                  <a:pt x="84" y="72"/>
                </a:lnTo>
                <a:lnTo>
                  <a:pt x="86" y="68"/>
                </a:lnTo>
                <a:lnTo>
                  <a:pt x="88" y="65"/>
                </a:lnTo>
                <a:lnTo>
                  <a:pt x="90" y="61"/>
                </a:lnTo>
                <a:lnTo>
                  <a:pt x="92" y="57"/>
                </a:lnTo>
                <a:lnTo>
                  <a:pt x="94" y="54"/>
                </a:lnTo>
                <a:lnTo>
                  <a:pt x="96" y="50"/>
                </a:lnTo>
                <a:lnTo>
                  <a:pt x="98" y="47"/>
                </a:lnTo>
                <a:lnTo>
                  <a:pt x="100" y="44"/>
                </a:lnTo>
                <a:lnTo>
                  <a:pt x="102" y="41"/>
                </a:lnTo>
                <a:lnTo>
                  <a:pt x="104" y="38"/>
                </a:lnTo>
                <a:lnTo>
                  <a:pt x="106" y="35"/>
                </a:lnTo>
                <a:lnTo>
                  <a:pt x="108" y="32"/>
                </a:lnTo>
                <a:lnTo>
                  <a:pt x="110" y="30"/>
                </a:lnTo>
                <a:lnTo>
                  <a:pt x="112" y="27"/>
                </a:lnTo>
                <a:lnTo>
                  <a:pt x="114" y="25"/>
                </a:lnTo>
                <a:lnTo>
                  <a:pt x="116" y="23"/>
                </a:lnTo>
                <a:lnTo>
                  <a:pt x="118" y="20"/>
                </a:lnTo>
                <a:lnTo>
                  <a:pt x="120" y="18"/>
                </a:lnTo>
                <a:lnTo>
                  <a:pt x="122" y="16"/>
                </a:lnTo>
                <a:lnTo>
                  <a:pt x="124" y="15"/>
                </a:lnTo>
                <a:lnTo>
                  <a:pt x="126" y="13"/>
                </a:lnTo>
                <a:lnTo>
                  <a:pt x="128" y="11"/>
                </a:lnTo>
                <a:lnTo>
                  <a:pt x="130" y="10"/>
                </a:lnTo>
                <a:lnTo>
                  <a:pt x="132" y="8"/>
                </a:lnTo>
                <a:lnTo>
                  <a:pt x="134" y="7"/>
                </a:lnTo>
                <a:lnTo>
                  <a:pt x="136" y="6"/>
                </a:lnTo>
                <a:lnTo>
                  <a:pt x="138" y="5"/>
                </a:lnTo>
                <a:lnTo>
                  <a:pt x="140" y="4"/>
                </a:lnTo>
                <a:lnTo>
                  <a:pt x="142" y="3"/>
                </a:lnTo>
                <a:lnTo>
                  <a:pt x="144" y="2"/>
                </a:lnTo>
                <a:lnTo>
                  <a:pt x="146" y="2"/>
                </a:lnTo>
                <a:lnTo>
                  <a:pt x="148" y="1"/>
                </a:lnTo>
                <a:lnTo>
                  <a:pt x="150" y="1"/>
                </a:lnTo>
                <a:lnTo>
                  <a:pt x="152" y="0"/>
                </a:lnTo>
                <a:lnTo>
                  <a:pt x="154" y="0"/>
                </a:lnTo>
                <a:lnTo>
                  <a:pt x="156" y="0"/>
                </a:lnTo>
                <a:lnTo>
                  <a:pt x="158" y="0"/>
                </a:lnTo>
                <a:lnTo>
                  <a:pt x="160" y="0"/>
                </a:lnTo>
                <a:lnTo>
                  <a:pt x="162" y="0"/>
                </a:lnTo>
                <a:lnTo>
                  <a:pt x="164" y="0"/>
                </a:lnTo>
                <a:lnTo>
                  <a:pt x="166" y="1"/>
                </a:lnTo>
                <a:lnTo>
                  <a:pt x="168" y="1"/>
                </a:lnTo>
                <a:lnTo>
                  <a:pt x="170" y="2"/>
                </a:lnTo>
                <a:lnTo>
                  <a:pt x="172" y="2"/>
                </a:lnTo>
                <a:lnTo>
                  <a:pt x="174" y="3"/>
                </a:lnTo>
                <a:lnTo>
                  <a:pt x="176" y="4"/>
                </a:lnTo>
                <a:lnTo>
                  <a:pt x="178" y="5"/>
                </a:lnTo>
                <a:lnTo>
                  <a:pt x="180" y="6"/>
                </a:lnTo>
                <a:lnTo>
                  <a:pt x="182" y="7"/>
                </a:lnTo>
                <a:lnTo>
                  <a:pt x="184" y="8"/>
                </a:lnTo>
                <a:lnTo>
                  <a:pt x="186" y="9"/>
                </a:lnTo>
                <a:lnTo>
                  <a:pt x="188" y="11"/>
                </a:lnTo>
                <a:lnTo>
                  <a:pt x="190" y="12"/>
                </a:lnTo>
                <a:lnTo>
                  <a:pt x="192" y="13"/>
                </a:lnTo>
                <a:lnTo>
                  <a:pt x="194" y="15"/>
                </a:lnTo>
                <a:lnTo>
                  <a:pt x="196" y="16"/>
                </a:lnTo>
                <a:lnTo>
                  <a:pt x="198" y="18"/>
                </a:lnTo>
                <a:lnTo>
                  <a:pt x="200" y="20"/>
                </a:lnTo>
                <a:lnTo>
                  <a:pt x="202" y="22"/>
                </a:lnTo>
                <a:lnTo>
                  <a:pt x="204" y="23"/>
                </a:lnTo>
                <a:lnTo>
                  <a:pt x="206" y="25"/>
                </a:lnTo>
                <a:lnTo>
                  <a:pt x="208" y="27"/>
                </a:lnTo>
                <a:lnTo>
                  <a:pt x="210" y="29"/>
                </a:lnTo>
                <a:lnTo>
                  <a:pt x="212" y="31"/>
                </a:lnTo>
                <a:lnTo>
                  <a:pt x="214" y="34"/>
                </a:lnTo>
                <a:lnTo>
                  <a:pt x="216" y="36"/>
                </a:lnTo>
                <a:lnTo>
                  <a:pt x="218" y="38"/>
                </a:lnTo>
                <a:lnTo>
                  <a:pt x="220" y="40"/>
                </a:lnTo>
                <a:lnTo>
                  <a:pt x="222" y="43"/>
                </a:lnTo>
                <a:lnTo>
                  <a:pt x="224" y="45"/>
                </a:lnTo>
                <a:lnTo>
                  <a:pt x="226" y="47"/>
                </a:lnTo>
                <a:lnTo>
                  <a:pt x="228" y="50"/>
                </a:lnTo>
                <a:lnTo>
                  <a:pt x="230" y="52"/>
                </a:lnTo>
                <a:lnTo>
                  <a:pt x="232" y="55"/>
                </a:lnTo>
                <a:lnTo>
                  <a:pt x="234" y="57"/>
                </a:lnTo>
                <a:lnTo>
                  <a:pt x="236" y="60"/>
                </a:lnTo>
                <a:lnTo>
                  <a:pt x="238" y="63"/>
                </a:lnTo>
                <a:lnTo>
                  <a:pt x="240" y="65"/>
                </a:lnTo>
                <a:lnTo>
                  <a:pt x="242" y="68"/>
                </a:lnTo>
                <a:lnTo>
                  <a:pt x="244" y="71"/>
                </a:lnTo>
                <a:lnTo>
                  <a:pt x="246" y="73"/>
                </a:lnTo>
                <a:lnTo>
                  <a:pt x="248" y="76"/>
                </a:lnTo>
                <a:lnTo>
                  <a:pt x="250" y="79"/>
                </a:lnTo>
                <a:lnTo>
                  <a:pt x="252" y="82"/>
                </a:lnTo>
                <a:lnTo>
                  <a:pt x="254" y="84"/>
                </a:lnTo>
                <a:lnTo>
                  <a:pt x="256" y="87"/>
                </a:lnTo>
                <a:lnTo>
                  <a:pt x="258" y="90"/>
                </a:lnTo>
                <a:lnTo>
                  <a:pt x="260" y="93"/>
                </a:lnTo>
                <a:lnTo>
                  <a:pt x="262" y="96"/>
                </a:lnTo>
                <a:lnTo>
                  <a:pt x="264" y="99"/>
                </a:lnTo>
                <a:lnTo>
                  <a:pt x="266" y="102"/>
                </a:lnTo>
                <a:lnTo>
                  <a:pt x="268" y="104"/>
                </a:lnTo>
                <a:lnTo>
                  <a:pt x="270" y="107"/>
                </a:lnTo>
                <a:lnTo>
                  <a:pt x="272" y="110"/>
                </a:lnTo>
                <a:lnTo>
                  <a:pt x="274" y="113"/>
                </a:lnTo>
                <a:lnTo>
                  <a:pt x="276" y="116"/>
                </a:lnTo>
                <a:lnTo>
                  <a:pt x="278" y="119"/>
                </a:lnTo>
                <a:lnTo>
                  <a:pt x="280" y="122"/>
                </a:lnTo>
                <a:lnTo>
                  <a:pt x="282" y="125"/>
                </a:lnTo>
                <a:lnTo>
                  <a:pt x="284" y="128"/>
                </a:lnTo>
                <a:lnTo>
                  <a:pt x="286" y="130"/>
                </a:lnTo>
                <a:lnTo>
                  <a:pt x="288" y="133"/>
                </a:lnTo>
                <a:lnTo>
                  <a:pt x="290" y="136"/>
                </a:lnTo>
                <a:lnTo>
                  <a:pt x="292" y="139"/>
                </a:lnTo>
                <a:lnTo>
                  <a:pt x="294" y="142"/>
                </a:lnTo>
                <a:lnTo>
                  <a:pt x="296" y="145"/>
                </a:lnTo>
                <a:lnTo>
                  <a:pt x="298" y="147"/>
                </a:lnTo>
                <a:lnTo>
                  <a:pt x="300" y="150"/>
                </a:lnTo>
                <a:lnTo>
                  <a:pt x="302" y="153"/>
                </a:lnTo>
                <a:lnTo>
                  <a:pt x="304" y="156"/>
                </a:lnTo>
                <a:lnTo>
                  <a:pt x="306" y="159"/>
                </a:lnTo>
                <a:lnTo>
                  <a:pt x="308" y="161"/>
                </a:lnTo>
                <a:lnTo>
                  <a:pt x="310" y="164"/>
                </a:lnTo>
                <a:lnTo>
                  <a:pt x="312" y="167"/>
                </a:lnTo>
                <a:lnTo>
                  <a:pt x="314" y="169"/>
                </a:lnTo>
                <a:lnTo>
                  <a:pt x="316" y="172"/>
                </a:lnTo>
                <a:lnTo>
                  <a:pt x="318" y="175"/>
                </a:lnTo>
                <a:lnTo>
                  <a:pt x="320" y="177"/>
                </a:lnTo>
                <a:lnTo>
                  <a:pt x="322" y="180"/>
                </a:lnTo>
                <a:lnTo>
                  <a:pt x="324" y="182"/>
                </a:lnTo>
                <a:lnTo>
                  <a:pt x="326" y="185"/>
                </a:lnTo>
                <a:lnTo>
                  <a:pt x="328" y="187"/>
                </a:lnTo>
                <a:lnTo>
                  <a:pt x="330" y="190"/>
                </a:lnTo>
                <a:lnTo>
                  <a:pt x="332" y="192"/>
                </a:lnTo>
                <a:lnTo>
                  <a:pt x="334" y="195"/>
                </a:lnTo>
                <a:lnTo>
                  <a:pt x="336" y="197"/>
                </a:lnTo>
                <a:lnTo>
                  <a:pt x="338" y="200"/>
                </a:lnTo>
                <a:lnTo>
                  <a:pt x="340" y="202"/>
                </a:lnTo>
                <a:lnTo>
                  <a:pt x="342" y="204"/>
                </a:lnTo>
                <a:lnTo>
                  <a:pt x="344" y="207"/>
                </a:lnTo>
                <a:lnTo>
                  <a:pt x="346" y="209"/>
                </a:lnTo>
                <a:lnTo>
                  <a:pt x="348" y="211"/>
                </a:lnTo>
                <a:lnTo>
                  <a:pt x="350" y="213"/>
                </a:lnTo>
                <a:lnTo>
                  <a:pt x="352" y="215"/>
                </a:lnTo>
                <a:lnTo>
                  <a:pt x="354" y="218"/>
                </a:lnTo>
                <a:lnTo>
                  <a:pt x="356" y="220"/>
                </a:lnTo>
                <a:lnTo>
                  <a:pt x="358" y="222"/>
                </a:lnTo>
                <a:lnTo>
                  <a:pt x="360" y="224"/>
                </a:lnTo>
                <a:lnTo>
                  <a:pt x="362" y="226"/>
                </a:lnTo>
                <a:lnTo>
                  <a:pt x="364" y="228"/>
                </a:lnTo>
                <a:lnTo>
                  <a:pt x="366" y="230"/>
                </a:lnTo>
                <a:lnTo>
                  <a:pt x="368" y="232"/>
                </a:lnTo>
                <a:lnTo>
                  <a:pt x="370" y="234"/>
                </a:lnTo>
                <a:lnTo>
                  <a:pt x="372" y="236"/>
                </a:lnTo>
                <a:lnTo>
                  <a:pt x="374" y="237"/>
                </a:lnTo>
                <a:lnTo>
                  <a:pt x="376" y="239"/>
                </a:lnTo>
                <a:lnTo>
                  <a:pt x="378" y="241"/>
                </a:lnTo>
                <a:lnTo>
                  <a:pt x="380" y="243"/>
                </a:lnTo>
                <a:lnTo>
                  <a:pt x="382" y="244"/>
                </a:lnTo>
                <a:lnTo>
                  <a:pt x="384" y="246"/>
                </a:lnTo>
                <a:lnTo>
                  <a:pt x="386" y="248"/>
                </a:lnTo>
                <a:lnTo>
                  <a:pt x="388" y="249"/>
                </a:lnTo>
                <a:lnTo>
                  <a:pt x="390" y="251"/>
                </a:lnTo>
                <a:lnTo>
                  <a:pt x="392" y="253"/>
                </a:lnTo>
                <a:lnTo>
                  <a:pt x="394" y="254"/>
                </a:lnTo>
                <a:lnTo>
                  <a:pt x="396" y="256"/>
                </a:lnTo>
                <a:lnTo>
                  <a:pt x="398" y="257"/>
                </a:lnTo>
                <a:lnTo>
                  <a:pt x="400" y="259"/>
                </a:lnTo>
                <a:lnTo>
                  <a:pt x="402" y="260"/>
                </a:lnTo>
                <a:lnTo>
                  <a:pt x="404" y="262"/>
                </a:lnTo>
                <a:lnTo>
                  <a:pt x="406" y="263"/>
                </a:lnTo>
                <a:lnTo>
                  <a:pt x="408" y="264"/>
                </a:lnTo>
                <a:lnTo>
                  <a:pt x="410" y="266"/>
                </a:lnTo>
                <a:lnTo>
                  <a:pt x="412" y="267"/>
                </a:lnTo>
                <a:lnTo>
                  <a:pt x="414" y="268"/>
                </a:lnTo>
                <a:lnTo>
                  <a:pt x="416" y="269"/>
                </a:lnTo>
                <a:lnTo>
                  <a:pt x="418" y="271"/>
                </a:lnTo>
                <a:lnTo>
                  <a:pt x="420" y="272"/>
                </a:lnTo>
                <a:lnTo>
                  <a:pt x="422" y="273"/>
                </a:lnTo>
                <a:lnTo>
                  <a:pt x="424" y="274"/>
                </a:lnTo>
                <a:lnTo>
                  <a:pt x="426" y="275"/>
                </a:lnTo>
                <a:lnTo>
                  <a:pt x="428" y="276"/>
                </a:lnTo>
                <a:lnTo>
                  <a:pt x="430" y="277"/>
                </a:lnTo>
                <a:lnTo>
                  <a:pt x="432" y="278"/>
                </a:lnTo>
                <a:lnTo>
                  <a:pt x="434" y="279"/>
                </a:lnTo>
                <a:lnTo>
                  <a:pt x="436" y="280"/>
                </a:lnTo>
                <a:lnTo>
                  <a:pt x="438" y="281"/>
                </a:lnTo>
                <a:lnTo>
                  <a:pt x="440" y="282"/>
                </a:lnTo>
                <a:lnTo>
                  <a:pt x="442" y="283"/>
                </a:lnTo>
                <a:lnTo>
                  <a:pt x="444" y="284"/>
                </a:lnTo>
                <a:lnTo>
                  <a:pt x="446" y="285"/>
                </a:lnTo>
                <a:lnTo>
                  <a:pt x="448" y="286"/>
                </a:lnTo>
                <a:lnTo>
                  <a:pt x="450" y="287"/>
                </a:lnTo>
                <a:lnTo>
                  <a:pt x="452" y="287"/>
                </a:lnTo>
                <a:lnTo>
                  <a:pt x="454" y="288"/>
                </a:lnTo>
                <a:lnTo>
                  <a:pt x="456" y="289"/>
                </a:lnTo>
                <a:lnTo>
                  <a:pt x="458" y="290"/>
                </a:lnTo>
                <a:lnTo>
                  <a:pt x="460" y="290"/>
                </a:lnTo>
                <a:lnTo>
                  <a:pt x="462" y="291"/>
                </a:lnTo>
                <a:lnTo>
                  <a:pt x="464" y="292"/>
                </a:lnTo>
                <a:lnTo>
                  <a:pt x="466" y="293"/>
                </a:lnTo>
                <a:lnTo>
                  <a:pt x="468" y="293"/>
                </a:lnTo>
                <a:lnTo>
                  <a:pt x="470" y="294"/>
                </a:lnTo>
                <a:lnTo>
                  <a:pt x="472" y="294"/>
                </a:lnTo>
                <a:lnTo>
                  <a:pt x="474" y="295"/>
                </a:lnTo>
                <a:lnTo>
                  <a:pt x="476" y="296"/>
                </a:lnTo>
                <a:lnTo>
                  <a:pt x="478" y="296"/>
                </a:lnTo>
                <a:lnTo>
                  <a:pt x="480" y="297"/>
                </a:lnTo>
                <a:lnTo>
                  <a:pt x="482" y="297"/>
                </a:lnTo>
                <a:lnTo>
                  <a:pt x="484" y="298"/>
                </a:lnTo>
                <a:lnTo>
                  <a:pt x="486" y="298"/>
                </a:lnTo>
                <a:lnTo>
                  <a:pt x="488" y="299"/>
                </a:lnTo>
                <a:lnTo>
                  <a:pt x="490" y="299"/>
                </a:lnTo>
                <a:lnTo>
                  <a:pt x="492" y="300"/>
                </a:lnTo>
                <a:lnTo>
                  <a:pt x="494" y="300"/>
                </a:lnTo>
                <a:lnTo>
                  <a:pt x="496" y="301"/>
                </a:lnTo>
                <a:lnTo>
                  <a:pt x="498" y="301"/>
                </a:lnTo>
                <a:lnTo>
                  <a:pt x="500" y="302"/>
                </a:lnTo>
                <a:lnTo>
                  <a:pt x="502" y="302"/>
                </a:lnTo>
                <a:lnTo>
                  <a:pt x="504" y="302"/>
                </a:lnTo>
                <a:lnTo>
                  <a:pt x="506" y="303"/>
                </a:lnTo>
                <a:lnTo>
                  <a:pt x="508" y="303"/>
                </a:lnTo>
                <a:lnTo>
                  <a:pt x="510" y="303"/>
                </a:lnTo>
                <a:lnTo>
                  <a:pt x="512" y="304"/>
                </a:lnTo>
                <a:lnTo>
                  <a:pt x="514" y="304"/>
                </a:lnTo>
                <a:lnTo>
                  <a:pt x="516" y="304"/>
                </a:lnTo>
                <a:lnTo>
                  <a:pt x="518" y="305"/>
                </a:lnTo>
                <a:lnTo>
                  <a:pt x="520" y="305"/>
                </a:lnTo>
                <a:lnTo>
                  <a:pt x="522" y="305"/>
                </a:lnTo>
                <a:lnTo>
                  <a:pt x="524" y="306"/>
                </a:lnTo>
                <a:lnTo>
                  <a:pt x="526" y="306"/>
                </a:lnTo>
                <a:lnTo>
                  <a:pt x="528" y="306"/>
                </a:lnTo>
                <a:lnTo>
                  <a:pt x="530" y="306"/>
                </a:lnTo>
                <a:lnTo>
                  <a:pt x="532" y="307"/>
                </a:lnTo>
                <a:lnTo>
                  <a:pt x="534" y="307"/>
                </a:lnTo>
                <a:lnTo>
                  <a:pt x="536" y="307"/>
                </a:lnTo>
                <a:lnTo>
                  <a:pt x="538" y="307"/>
                </a:lnTo>
                <a:lnTo>
                  <a:pt x="540" y="308"/>
                </a:lnTo>
                <a:lnTo>
                  <a:pt x="542" y="308"/>
                </a:lnTo>
                <a:lnTo>
                  <a:pt x="544" y="308"/>
                </a:lnTo>
                <a:lnTo>
                  <a:pt x="546" y="308"/>
                </a:lnTo>
                <a:lnTo>
                  <a:pt x="548" y="308"/>
                </a:lnTo>
                <a:lnTo>
                  <a:pt x="550" y="309"/>
                </a:lnTo>
                <a:lnTo>
                  <a:pt x="552" y="309"/>
                </a:lnTo>
                <a:lnTo>
                  <a:pt x="554" y="309"/>
                </a:lnTo>
                <a:lnTo>
                  <a:pt x="556" y="309"/>
                </a:lnTo>
                <a:lnTo>
                  <a:pt x="558" y="309"/>
                </a:lnTo>
                <a:lnTo>
                  <a:pt x="560" y="309"/>
                </a:lnTo>
                <a:lnTo>
                  <a:pt x="562" y="309"/>
                </a:lnTo>
                <a:lnTo>
                  <a:pt x="564" y="310"/>
                </a:lnTo>
                <a:lnTo>
                  <a:pt x="566" y="310"/>
                </a:lnTo>
                <a:lnTo>
                  <a:pt x="568" y="310"/>
                </a:lnTo>
                <a:lnTo>
                  <a:pt x="570" y="310"/>
                </a:lnTo>
                <a:lnTo>
                  <a:pt x="572" y="310"/>
                </a:lnTo>
                <a:lnTo>
                  <a:pt x="574" y="310"/>
                </a:lnTo>
                <a:lnTo>
                  <a:pt x="576" y="310"/>
                </a:lnTo>
                <a:lnTo>
                  <a:pt x="578" y="310"/>
                </a:lnTo>
                <a:lnTo>
                  <a:pt x="580" y="311"/>
                </a:lnTo>
                <a:lnTo>
                  <a:pt x="582" y="311"/>
                </a:lnTo>
                <a:lnTo>
                  <a:pt x="584" y="311"/>
                </a:lnTo>
                <a:lnTo>
                  <a:pt x="586" y="311"/>
                </a:lnTo>
                <a:lnTo>
                  <a:pt x="588" y="311"/>
                </a:lnTo>
                <a:lnTo>
                  <a:pt x="590" y="311"/>
                </a:lnTo>
                <a:lnTo>
                  <a:pt x="592" y="311"/>
                </a:lnTo>
                <a:lnTo>
                  <a:pt x="594" y="311"/>
                </a:lnTo>
                <a:lnTo>
                  <a:pt x="596" y="311"/>
                </a:lnTo>
                <a:lnTo>
                  <a:pt x="598" y="311"/>
                </a:lnTo>
                <a:lnTo>
                  <a:pt x="600" y="311"/>
                </a:lnTo>
                <a:lnTo>
                  <a:pt x="602" y="311"/>
                </a:lnTo>
                <a:lnTo>
                  <a:pt x="604" y="312"/>
                </a:lnTo>
                <a:lnTo>
                  <a:pt x="606" y="312"/>
                </a:lnTo>
                <a:lnTo>
                  <a:pt x="608" y="312"/>
                </a:lnTo>
                <a:lnTo>
                  <a:pt x="610" y="312"/>
                </a:lnTo>
                <a:lnTo>
                  <a:pt x="612" y="312"/>
                </a:lnTo>
                <a:lnTo>
                  <a:pt x="614" y="312"/>
                </a:lnTo>
                <a:lnTo>
                  <a:pt x="616" y="312"/>
                </a:lnTo>
                <a:lnTo>
                  <a:pt x="618" y="312"/>
                </a:lnTo>
                <a:lnTo>
                  <a:pt x="620" y="312"/>
                </a:lnTo>
                <a:lnTo>
                  <a:pt x="622" y="312"/>
                </a:lnTo>
                <a:lnTo>
                  <a:pt x="624" y="312"/>
                </a:lnTo>
                <a:lnTo>
                  <a:pt x="626" y="312"/>
                </a:lnTo>
                <a:lnTo>
                  <a:pt x="628" y="312"/>
                </a:lnTo>
                <a:lnTo>
                  <a:pt x="630" y="312"/>
                </a:lnTo>
                <a:lnTo>
                  <a:pt x="632" y="312"/>
                </a:lnTo>
                <a:lnTo>
                  <a:pt x="634" y="312"/>
                </a:lnTo>
                <a:lnTo>
                  <a:pt x="636" y="312"/>
                </a:lnTo>
                <a:lnTo>
                  <a:pt x="637" y="31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4" name="Freeform 29">
            <a:extLst>
              <a:ext uri="{FF2B5EF4-FFF2-40B4-BE49-F238E27FC236}">
                <a16:creationId xmlns:a16="http://schemas.microsoft.com/office/drawing/2014/main" id="{ABBC6F4B-D2F9-EECB-2CF5-130205DB573F}"/>
              </a:ext>
            </a:extLst>
          </p:cNvPr>
          <p:cNvSpPr>
            <a:spLocks/>
          </p:cNvSpPr>
          <p:nvPr/>
        </p:nvSpPr>
        <p:spPr bwMode="auto">
          <a:xfrm flipH="1">
            <a:off x="7392988" y="4406901"/>
            <a:ext cx="1814512" cy="976313"/>
          </a:xfrm>
          <a:custGeom>
            <a:avLst/>
            <a:gdLst>
              <a:gd name="T0" fmla="*/ 2147483646 w 637"/>
              <a:gd name="T1" fmla="*/ 2147483646 h 312"/>
              <a:gd name="T2" fmla="*/ 2147483646 w 637"/>
              <a:gd name="T3" fmla="*/ 2147483646 h 312"/>
              <a:gd name="T4" fmla="*/ 2147483646 w 637"/>
              <a:gd name="T5" fmla="*/ 2147483646 h 312"/>
              <a:gd name="T6" fmla="*/ 2147483646 w 637"/>
              <a:gd name="T7" fmla="*/ 2147483646 h 312"/>
              <a:gd name="T8" fmla="*/ 2147483646 w 637"/>
              <a:gd name="T9" fmla="*/ 2147483646 h 312"/>
              <a:gd name="T10" fmla="*/ 2147483646 w 637"/>
              <a:gd name="T11" fmla="*/ 2147483646 h 312"/>
              <a:gd name="T12" fmla="*/ 2147483646 w 637"/>
              <a:gd name="T13" fmla="*/ 2147483646 h 312"/>
              <a:gd name="T14" fmla="*/ 2147483646 w 637"/>
              <a:gd name="T15" fmla="*/ 2147483646 h 312"/>
              <a:gd name="T16" fmla="*/ 2147483646 w 637"/>
              <a:gd name="T17" fmla="*/ 2147483646 h 312"/>
              <a:gd name="T18" fmla="*/ 2147483646 w 637"/>
              <a:gd name="T19" fmla="*/ 2147483646 h 312"/>
              <a:gd name="T20" fmla="*/ 2147483646 w 637"/>
              <a:gd name="T21" fmla="*/ 2147483646 h 312"/>
              <a:gd name="T22" fmla="*/ 2147483646 w 637"/>
              <a:gd name="T23" fmla="*/ 2147483646 h 312"/>
              <a:gd name="T24" fmla="*/ 2147483646 w 637"/>
              <a:gd name="T25" fmla="*/ 0 h 312"/>
              <a:gd name="T26" fmla="*/ 2147483646 w 637"/>
              <a:gd name="T27" fmla="*/ 2147483646 h 312"/>
              <a:gd name="T28" fmla="*/ 2147483646 w 637"/>
              <a:gd name="T29" fmla="*/ 2147483646 h 312"/>
              <a:gd name="T30" fmla="*/ 2147483646 w 637"/>
              <a:gd name="T31" fmla="*/ 2147483646 h 312"/>
              <a:gd name="T32" fmla="*/ 2147483646 w 637"/>
              <a:gd name="T33" fmla="*/ 2147483646 h 312"/>
              <a:gd name="T34" fmla="*/ 2147483646 w 637"/>
              <a:gd name="T35" fmla="*/ 2147483646 h 312"/>
              <a:gd name="T36" fmla="*/ 2147483646 w 637"/>
              <a:gd name="T37" fmla="*/ 2147483646 h 312"/>
              <a:gd name="T38" fmla="*/ 2147483646 w 637"/>
              <a:gd name="T39" fmla="*/ 2147483646 h 312"/>
              <a:gd name="T40" fmla="*/ 2147483646 w 637"/>
              <a:gd name="T41" fmla="*/ 2147483646 h 312"/>
              <a:gd name="T42" fmla="*/ 2147483646 w 637"/>
              <a:gd name="T43" fmla="*/ 2147483646 h 312"/>
              <a:gd name="T44" fmla="*/ 2147483646 w 637"/>
              <a:gd name="T45" fmla="*/ 2147483646 h 312"/>
              <a:gd name="T46" fmla="*/ 2147483646 w 637"/>
              <a:gd name="T47" fmla="*/ 2147483646 h 312"/>
              <a:gd name="T48" fmla="*/ 2147483646 w 637"/>
              <a:gd name="T49" fmla="*/ 2147483646 h 312"/>
              <a:gd name="T50" fmla="*/ 2147483646 w 637"/>
              <a:gd name="T51" fmla="*/ 2147483646 h 312"/>
              <a:gd name="T52" fmla="*/ 2147483646 w 637"/>
              <a:gd name="T53" fmla="*/ 2147483646 h 312"/>
              <a:gd name="T54" fmla="*/ 2147483646 w 637"/>
              <a:gd name="T55" fmla="*/ 2147483646 h 312"/>
              <a:gd name="T56" fmla="*/ 2147483646 w 637"/>
              <a:gd name="T57" fmla="*/ 2147483646 h 312"/>
              <a:gd name="T58" fmla="*/ 2147483646 w 637"/>
              <a:gd name="T59" fmla="*/ 2147483646 h 312"/>
              <a:gd name="T60" fmla="*/ 2147483646 w 637"/>
              <a:gd name="T61" fmla="*/ 2147483646 h 312"/>
              <a:gd name="T62" fmla="*/ 2147483646 w 637"/>
              <a:gd name="T63" fmla="*/ 2147483646 h 312"/>
              <a:gd name="T64" fmla="*/ 2147483646 w 637"/>
              <a:gd name="T65" fmla="*/ 2147483646 h 312"/>
              <a:gd name="T66" fmla="*/ 2147483646 w 637"/>
              <a:gd name="T67" fmla="*/ 2147483646 h 312"/>
              <a:gd name="T68" fmla="*/ 2147483646 w 637"/>
              <a:gd name="T69" fmla="*/ 2147483646 h 312"/>
              <a:gd name="T70" fmla="*/ 2147483646 w 637"/>
              <a:gd name="T71" fmla="*/ 2147483646 h 312"/>
              <a:gd name="T72" fmla="*/ 2147483646 w 637"/>
              <a:gd name="T73" fmla="*/ 2147483646 h 312"/>
              <a:gd name="T74" fmla="*/ 2147483646 w 637"/>
              <a:gd name="T75" fmla="*/ 2147483646 h 312"/>
              <a:gd name="T76" fmla="*/ 2147483646 w 637"/>
              <a:gd name="T77" fmla="*/ 2147483646 h 312"/>
              <a:gd name="T78" fmla="*/ 2147483646 w 637"/>
              <a:gd name="T79" fmla="*/ 2147483646 h 312"/>
              <a:gd name="T80" fmla="*/ 2147483646 w 637"/>
              <a:gd name="T81" fmla="*/ 2147483646 h 312"/>
              <a:gd name="T82" fmla="*/ 2147483646 w 637"/>
              <a:gd name="T83" fmla="*/ 2147483646 h 312"/>
              <a:gd name="T84" fmla="*/ 2147483646 w 637"/>
              <a:gd name="T85" fmla="*/ 2147483646 h 312"/>
              <a:gd name="T86" fmla="*/ 2147483646 w 637"/>
              <a:gd name="T87" fmla="*/ 2147483646 h 312"/>
              <a:gd name="T88" fmla="*/ 2147483646 w 637"/>
              <a:gd name="T89" fmla="*/ 2147483646 h 312"/>
              <a:gd name="T90" fmla="*/ 2147483646 w 637"/>
              <a:gd name="T91" fmla="*/ 2147483646 h 312"/>
              <a:gd name="T92" fmla="*/ 2147483646 w 637"/>
              <a:gd name="T93" fmla="*/ 2147483646 h 312"/>
              <a:gd name="T94" fmla="*/ 2147483646 w 637"/>
              <a:gd name="T95" fmla="*/ 2147483646 h 312"/>
              <a:gd name="T96" fmla="*/ 2147483646 w 637"/>
              <a:gd name="T97" fmla="*/ 2147483646 h 312"/>
              <a:gd name="T98" fmla="*/ 2147483646 w 637"/>
              <a:gd name="T99" fmla="*/ 2147483646 h 312"/>
              <a:gd name="T100" fmla="*/ 2147483646 w 637"/>
              <a:gd name="T101" fmla="*/ 2147483646 h 312"/>
              <a:gd name="T102" fmla="*/ 2147483646 w 637"/>
              <a:gd name="T103" fmla="*/ 2147483646 h 312"/>
              <a:gd name="T104" fmla="*/ 2147483646 w 637"/>
              <a:gd name="T105" fmla="*/ 2147483646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312"/>
              <a:gd name="T161" fmla="*/ 637 w 637"/>
              <a:gd name="T162" fmla="*/ 312 h 3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312">
                <a:moveTo>
                  <a:pt x="0" y="307"/>
                </a:moveTo>
                <a:lnTo>
                  <a:pt x="2" y="300"/>
                </a:lnTo>
                <a:lnTo>
                  <a:pt x="4" y="294"/>
                </a:lnTo>
                <a:lnTo>
                  <a:pt x="6" y="287"/>
                </a:lnTo>
                <a:lnTo>
                  <a:pt x="8" y="281"/>
                </a:lnTo>
                <a:lnTo>
                  <a:pt x="10" y="274"/>
                </a:lnTo>
                <a:lnTo>
                  <a:pt x="12" y="268"/>
                </a:lnTo>
                <a:lnTo>
                  <a:pt x="14" y="261"/>
                </a:lnTo>
                <a:lnTo>
                  <a:pt x="16" y="255"/>
                </a:lnTo>
                <a:lnTo>
                  <a:pt x="18" y="249"/>
                </a:lnTo>
                <a:lnTo>
                  <a:pt x="20" y="242"/>
                </a:lnTo>
                <a:lnTo>
                  <a:pt x="22" y="236"/>
                </a:lnTo>
                <a:lnTo>
                  <a:pt x="24" y="230"/>
                </a:lnTo>
                <a:lnTo>
                  <a:pt x="26" y="224"/>
                </a:lnTo>
                <a:lnTo>
                  <a:pt x="28" y="218"/>
                </a:lnTo>
                <a:lnTo>
                  <a:pt x="30" y="211"/>
                </a:lnTo>
                <a:lnTo>
                  <a:pt x="32" y="205"/>
                </a:lnTo>
                <a:lnTo>
                  <a:pt x="34" y="199"/>
                </a:lnTo>
                <a:lnTo>
                  <a:pt x="36" y="193"/>
                </a:lnTo>
                <a:lnTo>
                  <a:pt x="38" y="188"/>
                </a:lnTo>
                <a:lnTo>
                  <a:pt x="40" y="182"/>
                </a:lnTo>
                <a:lnTo>
                  <a:pt x="42" y="176"/>
                </a:lnTo>
                <a:lnTo>
                  <a:pt x="44" y="170"/>
                </a:lnTo>
                <a:lnTo>
                  <a:pt x="46" y="165"/>
                </a:lnTo>
                <a:lnTo>
                  <a:pt x="48" y="159"/>
                </a:lnTo>
                <a:lnTo>
                  <a:pt x="50" y="153"/>
                </a:lnTo>
                <a:lnTo>
                  <a:pt x="52" y="148"/>
                </a:lnTo>
                <a:lnTo>
                  <a:pt x="54" y="143"/>
                </a:lnTo>
                <a:lnTo>
                  <a:pt x="56" y="137"/>
                </a:lnTo>
                <a:lnTo>
                  <a:pt x="58" y="132"/>
                </a:lnTo>
                <a:lnTo>
                  <a:pt x="60" y="127"/>
                </a:lnTo>
                <a:lnTo>
                  <a:pt x="62" y="122"/>
                </a:lnTo>
                <a:lnTo>
                  <a:pt x="64" y="117"/>
                </a:lnTo>
                <a:lnTo>
                  <a:pt x="66" y="112"/>
                </a:lnTo>
                <a:lnTo>
                  <a:pt x="68" y="107"/>
                </a:lnTo>
                <a:lnTo>
                  <a:pt x="70" y="103"/>
                </a:lnTo>
                <a:lnTo>
                  <a:pt x="72" y="98"/>
                </a:lnTo>
                <a:lnTo>
                  <a:pt x="74" y="93"/>
                </a:lnTo>
                <a:lnTo>
                  <a:pt x="76" y="89"/>
                </a:lnTo>
                <a:lnTo>
                  <a:pt x="78" y="85"/>
                </a:lnTo>
                <a:lnTo>
                  <a:pt x="80" y="80"/>
                </a:lnTo>
                <a:lnTo>
                  <a:pt x="82" y="76"/>
                </a:lnTo>
                <a:lnTo>
                  <a:pt x="84" y="72"/>
                </a:lnTo>
                <a:lnTo>
                  <a:pt x="86" y="68"/>
                </a:lnTo>
                <a:lnTo>
                  <a:pt x="88" y="65"/>
                </a:lnTo>
                <a:lnTo>
                  <a:pt x="90" y="61"/>
                </a:lnTo>
                <a:lnTo>
                  <a:pt x="92" y="57"/>
                </a:lnTo>
                <a:lnTo>
                  <a:pt x="94" y="54"/>
                </a:lnTo>
                <a:lnTo>
                  <a:pt x="96" y="50"/>
                </a:lnTo>
                <a:lnTo>
                  <a:pt x="98" y="47"/>
                </a:lnTo>
                <a:lnTo>
                  <a:pt x="100" y="44"/>
                </a:lnTo>
                <a:lnTo>
                  <a:pt x="102" y="41"/>
                </a:lnTo>
                <a:lnTo>
                  <a:pt x="104" y="38"/>
                </a:lnTo>
                <a:lnTo>
                  <a:pt x="106" y="35"/>
                </a:lnTo>
                <a:lnTo>
                  <a:pt x="108" y="32"/>
                </a:lnTo>
                <a:lnTo>
                  <a:pt x="110" y="30"/>
                </a:lnTo>
                <a:lnTo>
                  <a:pt x="112" y="27"/>
                </a:lnTo>
                <a:lnTo>
                  <a:pt x="114" y="25"/>
                </a:lnTo>
                <a:lnTo>
                  <a:pt x="116" y="23"/>
                </a:lnTo>
                <a:lnTo>
                  <a:pt x="118" y="20"/>
                </a:lnTo>
                <a:lnTo>
                  <a:pt x="120" y="18"/>
                </a:lnTo>
                <a:lnTo>
                  <a:pt x="122" y="16"/>
                </a:lnTo>
                <a:lnTo>
                  <a:pt x="124" y="15"/>
                </a:lnTo>
                <a:lnTo>
                  <a:pt x="126" y="13"/>
                </a:lnTo>
                <a:lnTo>
                  <a:pt x="128" y="11"/>
                </a:lnTo>
                <a:lnTo>
                  <a:pt x="130" y="10"/>
                </a:lnTo>
                <a:lnTo>
                  <a:pt x="132" y="8"/>
                </a:lnTo>
                <a:lnTo>
                  <a:pt x="134" y="7"/>
                </a:lnTo>
                <a:lnTo>
                  <a:pt x="136" y="6"/>
                </a:lnTo>
                <a:lnTo>
                  <a:pt x="138" y="5"/>
                </a:lnTo>
                <a:lnTo>
                  <a:pt x="140" y="4"/>
                </a:lnTo>
                <a:lnTo>
                  <a:pt x="142" y="3"/>
                </a:lnTo>
                <a:lnTo>
                  <a:pt x="144" y="2"/>
                </a:lnTo>
                <a:lnTo>
                  <a:pt x="146" y="2"/>
                </a:lnTo>
                <a:lnTo>
                  <a:pt x="148" y="1"/>
                </a:lnTo>
                <a:lnTo>
                  <a:pt x="150" y="1"/>
                </a:lnTo>
                <a:lnTo>
                  <a:pt x="152" y="0"/>
                </a:lnTo>
                <a:lnTo>
                  <a:pt x="154" y="0"/>
                </a:lnTo>
                <a:lnTo>
                  <a:pt x="156" y="0"/>
                </a:lnTo>
                <a:lnTo>
                  <a:pt x="158" y="0"/>
                </a:lnTo>
                <a:lnTo>
                  <a:pt x="160" y="0"/>
                </a:lnTo>
                <a:lnTo>
                  <a:pt x="162" y="0"/>
                </a:lnTo>
                <a:lnTo>
                  <a:pt x="164" y="0"/>
                </a:lnTo>
                <a:lnTo>
                  <a:pt x="166" y="1"/>
                </a:lnTo>
                <a:lnTo>
                  <a:pt x="168" y="1"/>
                </a:lnTo>
                <a:lnTo>
                  <a:pt x="170" y="2"/>
                </a:lnTo>
                <a:lnTo>
                  <a:pt x="172" y="2"/>
                </a:lnTo>
                <a:lnTo>
                  <a:pt x="174" y="3"/>
                </a:lnTo>
                <a:lnTo>
                  <a:pt x="176" y="4"/>
                </a:lnTo>
                <a:lnTo>
                  <a:pt x="178" y="5"/>
                </a:lnTo>
                <a:lnTo>
                  <a:pt x="180" y="6"/>
                </a:lnTo>
                <a:lnTo>
                  <a:pt x="182" y="7"/>
                </a:lnTo>
                <a:lnTo>
                  <a:pt x="184" y="8"/>
                </a:lnTo>
                <a:lnTo>
                  <a:pt x="186" y="9"/>
                </a:lnTo>
                <a:lnTo>
                  <a:pt x="188" y="11"/>
                </a:lnTo>
                <a:lnTo>
                  <a:pt x="190" y="12"/>
                </a:lnTo>
                <a:lnTo>
                  <a:pt x="192" y="13"/>
                </a:lnTo>
                <a:lnTo>
                  <a:pt x="194" y="15"/>
                </a:lnTo>
                <a:lnTo>
                  <a:pt x="196" y="16"/>
                </a:lnTo>
                <a:lnTo>
                  <a:pt x="198" y="18"/>
                </a:lnTo>
                <a:lnTo>
                  <a:pt x="200" y="20"/>
                </a:lnTo>
                <a:lnTo>
                  <a:pt x="202" y="22"/>
                </a:lnTo>
                <a:lnTo>
                  <a:pt x="204" y="23"/>
                </a:lnTo>
                <a:lnTo>
                  <a:pt x="206" y="25"/>
                </a:lnTo>
                <a:lnTo>
                  <a:pt x="208" y="27"/>
                </a:lnTo>
                <a:lnTo>
                  <a:pt x="210" y="29"/>
                </a:lnTo>
                <a:lnTo>
                  <a:pt x="212" y="31"/>
                </a:lnTo>
                <a:lnTo>
                  <a:pt x="214" y="34"/>
                </a:lnTo>
                <a:lnTo>
                  <a:pt x="216" y="36"/>
                </a:lnTo>
                <a:lnTo>
                  <a:pt x="218" y="38"/>
                </a:lnTo>
                <a:lnTo>
                  <a:pt x="220" y="40"/>
                </a:lnTo>
                <a:lnTo>
                  <a:pt x="222" y="43"/>
                </a:lnTo>
                <a:lnTo>
                  <a:pt x="224" y="45"/>
                </a:lnTo>
                <a:lnTo>
                  <a:pt x="226" y="47"/>
                </a:lnTo>
                <a:lnTo>
                  <a:pt x="228" y="50"/>
                </a:lnTo>
                <a:lnTo>
                  <a:pt x="230" y="52"/>
                </a:lnTo>
                <a:lnTo>
                  <a:pt x="232" y="55"/>
                </a:lnTo>
                <a:lnTo>
                  <a:pt x="234" y="57"/>
                </a:lnTo>
                <a:lnTo>
                  <a:pt x="236" y="60"/>
                </a:lnTo>
                <a:lnTo>
                  <a:pt x="238" y="63"/>
                </a:lnTo>
                <a:lnTo>
                  <a:pt x="240" y="65"/>
                </a:lnTo>
                <a:lnTo>
                  <a:pt x="242" y="68"/>
                </a:lnTo>
                <a:lnTo>
                  <a:pt x="244" y="71"/>
                </a:lnTo>
                <a:lnTo>
                  <a:pt x="246" y="73"/>
                </a:lnTo>
                <a:lnTo>
                  <a:pt x="248" y="76"/>
                </a:lnTo>
                <a:lnTo>
                  <a:pt x="250" y="79"/>
                </a:lnTo>
                <a:lnTo>
                  <a:pt x="252" y="82"/>
                </a:lnTo>
                <a:lnTo>
                  <a:pt x="254" y="84"/>
                </a:lnTo>
                <a:lnTo>
                  <a:pt x="256" y="87"/>
                </a:lnTo>
                <a:lnTo>
                  <a:pt x="258" y="90"/>
                </a:lnTo>
                <a:lnTo>
                  <a:pt x="260" y="93"/>
                </a:lnTo>
                <a:lnTo>
                  <a:pt x="262" y="96"/>
                </a:lnTo>
                <a:lnTo>
                  <a:pt x="264" y="99"/>
                </a:lnTo>
                <a:lnTo>
                  <a:pt x="266" y="102"/>
                </a:lnTo>
                <a:lnTo>
                  <a:pt x="268" y="104"/>
                </a:lnTo>
                <a:lnTo>
                  <a:pt x="270" y="107"/>
                </a:lnTo>
                <a:lnTo>
                  <a:pt x="272" y="110"/>
                </a:lnTo>
                <a:lnTo>
                  <a:pt x="274" y="113"/>
                </a:lnTo>
                <a:lnTo>
                  <a:pt x="276" y="116"/>
                </a:lnTo>
                <a:lnTo>
                  <a:pt x="278" y="119"/>
                </a:lnTo>
                <a:lnTo>
                  <a:pt x="280" y="122"/>
                </a:lnTo>
                <a:lnTo>
                  <a:pt x="282" y="125"/>
                </a:lnTo>
                <a:lnTo>
                  <a:pt x="284" y="128"/>
                </a:lnTo>
                <a:lnTo>
                  <a:pt x="286" y="130"/>
                </a:lnTo>
                <a:lnTo>
                  <a:pt x="288" y="133"/>
                </a:lnTo>
                <a:lnTo>
                  <a:pt x="290" y="136"/>
                </a:lnTo>
                <a:lnTo>
                  <a:pt x="292" y="139"/>
                </a:lnTo>
                <a:lnTo>
                  <a:pt x="294" y="142"/>
                </a:lnTo>
                <a:lnTo>
                  <a:pt x="296" y="145"/>
                </a:lnTo>
                <a:lnTo>
                  <a:pt x="298" y="147"/>
                </a:lnTo>
                <a:lnTo>
                  <a:pt x="300" y="150"/>
                </a:lnTo>
                <a:lnTo>
                  <a:pt x="302" y="153"/>
                </a:lnTo>
                <a:lnTo>
                  <a:pt x="304" y="156"/>
                </a:lnTo>
                <a:lnTo>
                  <a:pt x="306" y="159"/>
                </a:lnTo>
                <a:lnTo>
                  <a:pt x="308" y="161"/>
                </a:lnTo>
                <a:lnTo>
                  <a:pt x="310" y="164"/>
                </a:lnTo>
                <a:lnTo>
                  <a:pt x="312" y="167"/>
                </a:lnTo>
                <a:lnTo>
                  <a:pt x="314" y="169"/>
                </a:lnTo>
                <a:lnTo>
                  <a:pt x="316" y="172"/>
                </a:lnTo>
                <a:lnTo>
                  <a:pt x="318" y="175"/>
                </a:lnTo>
                <a:lnTo>
                  <a:pt x="320" y="177"/>
                </a:lnTo>
                <a:lnTo>
                  <a:pt x="322" y="180"/>
                </a:lnTo>
                <a:lnTo>
                  <a:pt x="324" y="182"/>
                </a:lnTo>
                <a:lnTo>
                  <a:pt x="326" y="185"/>
                </a:lnTo>
                <a:lnTo>
                  <a:pt x="328" y="187"/>
                </a:lnTo>
                <a:lnTo>
                  <a:pt x="330" y="190"/>
                </a:lnTo>
                <a:lnTo>
                  <a:pt x="332" y="192"/>
                </a:lnTo>
                <a:lnTo>
                  <a:pt x="334" y="195"/>
                </a:lnTo>
                <a:lnTo>
                  <a:pt x="336" y="197"/>
                </a:lnTo>
                <a:lnTo>
                  <a:pt x="338" y="200"/>
                </a:lnTo>
                <a:lnTo>
                  <a:pt x="340" y="202"/>
                </a:lnTo>
                <a:lnTo>
                  <a:pt x="342" y="204"/>
                </a:lnTo>
                <a:lnTo>
                  <a:pt x="344" y="207"/>
                </a:lnTo>
                <a:lnTo>
                  <a:pt x="346" y="209"/>
                </a:lnTo>
                <a:lnTo>
                  <a:pt x="348" y="211"/>
                </a:lnTo>
                <a:lnTo>
                  <a:pt x="350" y="213"/>
                </a:lnTo>
                <a:lnTo>
                  <a:pt x="352" y="215"/>
                </a:lnTo>
                <a:lnTo>
                  <a:pt x="354" y="218"/>
                </a:lnTo>
                <a:lnTo>
                  <a:pt x="356" y="220"/>
                </a:lnTo>
                <a:lnTo>
                  <a:pt x="358" y="222"/>
                </a:lnTo>
                <a:lnTo>
                  <a:pt x="360" y="224"/>
                </a:lnTo>
                <a:lnTo>
                  <a:pt x="362" y="226"/>
                </a:lnTo>
                <a:lnTo>
                  <a:pt x="364" y="228"/>
                </a:lnTo>
                <a:lnTo>
                  <a:pt x="366" y="230"/>
                </a:lnTo>
                <a:lnTo>
                  <a:pt x="368" y="232"/>
                </a:lnTo>
                <a:lnTo>
                  <a:pt x="370" y="234"/>
                </a:lnTo>
                <a:lnTo>
                  <a:pt x="372" y="236"/>
                </a:lnTo>
                <a:lnTo>
                  <a:pt x="374" y="237"/>
                </a:lnTo>
                <a:lnTo>
                  <a:pt x="376" y="239"/>
                </a:lnTo>
                <a:lnTo>
                  <a:pt x="378" y="241"/>
                </a:lnTo>
                <a:lnTo>
                  <a:pt x="380" y="243"/>
                </a:lnTo>
                <a:lnTo>
                  <a:pt x="382" y="244"/>
                </a:lnTo>
                <a:lnTo>
                  <a:pt x="384" y="246"/>
                </a:lnTo>
                <a:lnTo>
                  <a:pt x="386" y="248"/>
                </a:lnTo>
                <a:lnTo>
                  <a:pt x="388" y="249"/>
                </a:lnTo>
                <a:lnTo>
                  <a:pt x="390" y="251"/>
                </a:lnTo>
                <a:lnTo>
                  <a:pt x="392" y="253"/>
                </a:lnTo>
                <a:lnTo>
                  <a:pt x="394" y="254"/>
                </a:lnTo>
                <a:lnTo>
                  <a:pt x="396" y="256"/>
                </a:lnTo>
                <a:lnTo>
                  <a:pt x="398" y="257"/>
                </a:lnTo>
                <a:lnTo>
                  <a:pt x="400" y="259"/>
                </a:lnTo>
                <a:lnTo>
                  <a:pt x="402" y="260"/>
                </a:lnTo>
                <a:lnTo>
                  <a:pt x="404" y="262"/>
                </a:lnTo>
                <a:lnTo>
                  <a:pt x="406" y="263"/>
                </a:lnTo>
                <a:lnTo>
                  <a:pt x="408" y="264"/>
                </a:lnTo>
                <a:lnTo>
                  <a:pt x="410" y="266"/>
                </a:lnTo>
                <a:lnTo>
                  <a:pt x="412" y="267"/>
                </a:lnTo>
                <a:lnTo>
                  <a:pt x="414" y="268"/>
                </a:lnTo>
                <a:lnTo>
                  <a:pt x="416" y="269"/>
                </a:lnTo>
                <a:lnTo>
                  <a:pt x="418" y="271"/>
                </a:lnTo>
                <a:lnTo>
                  <a:pt x="420" y="272"/>
                </a:lnTo>
                <a:lnTo>
                  <a:pt x="422" y="273"/>
                </a:lnTo>
                <a:lnTo>
                  <a:pt x="424" y="274"/>
                </a:lnTo>
                <a:lnTo>
                  <a:pt x="426" y="275"/>
                </a:lnTo>
                <a:lnTo>
                  <a:pt x="428" y="276"/>
                </a:lnTo>
                <a:lnTo>
                  <a:pt x="430" y="277"/>
                </a:lnTo>
                <a:lnTo>
                  <a:pt x="432" y="278"/>
                </a:lnTo>
                <a:lnTo>
                  <a:pt x="434" y="279"/>
                </a:lnTo>
                <a:lnTo>
                  <a:pt x="436" y="280"/>
                </a:lnTo>
                <a:lnTo>
                  <a:pt x="438" y="281"/>
                </a:lnTo>
                <a:lnTo>
                  <a:pt x="440" y="282"/>
                </a:lnTo>
                <a:lnTo>
                  <a:pt x="442" y="283"/>
                </a:lnTo>
                <a:lnTo>
                  <a:pt x="444" y="284"/>
                </a:lnTo>
                <a:lnTo>
                  <a:pt x="446" y="285"/>
                </a:lnTo>
                <a:lnTo>
                  <a:pt x="448" y="286"/>
                </a:lnTo>
                <a:lnTo>
                  <a:pt x="450" y="287"/>
                </a:lnTo>
                <a:lnTo>
                  <a:pt x="452" y="287"/>
                </a:lnTo>
                <a:lnTo>
                  <a:pt x="454" y="288"/>
                </a:lnTo>
                <a:lnTo>
                  <a:pt x="456" y="289"/>
                </a:lnTo>
                <a:lnTo>
                  <a:pt x="458" y="290"/>
                </a:lnTo>
                <a:lnTo>
                  <a:pt x="460" y="290"/>
                </a:lnTo>
                <a:lnTo>
                  <a:pt x="462" y="291"/>
                </a:lnTo>
                <a:lnTo>
                  <a:pt x="464" y="292"/>
                </a:lnTo>
                <a:lnTo>
                  <a:pt x="466" y="293"/>
                </a:lnTo>
                <a:lnTo>
                  <a:pt x="468" y="293"/>
                </a:lnTo>
                <a:lnTo>
                  <a:pt x="470" y="294"/>
                </a:lnTo>
                <a:lnTo>
                  <a:pt x="472" y="294"/>
                </a:lnTo>
                <a:lnTo>
                  <a:pt x="474" y="295"/>
                </a:lnTo>
                <a:lnTo>
                  <a:pt x="476" y="296"/>
                </a:lnTo>
                <a:lnTo>
                  <a:pt x="478" y="296"/>
                </a:lnTo>
                <a:lnTo>
                  <a:pt x="480" y="297"/>
                </a:lnTo>
                <a:lnTo>
                  <a:pt x="482" y="297"/>
                </a:lnTo>
                <a:lnTo>
                  <a:pt x="484" y="298"/>
                </a:lnTo>
                <a:lnTo>
                  <a:pt x="486" y="298"/>
                </a:lnTo>
                <a:lnTo>
                  <a:pt x="488" y="299"/>
                </a:lnTo>
                <a:lnTo>
                  <a:pt x="490" y="299"/>
                </a:lnTo>
                <a:lnTo>
                  <a:pt x="492" y="300"/>
                </a:lnTo>
                <a:lnTo>
                  <a:pt x="494" y="300"/>
                </a:lnTo>
                <a:lnTo>
                  <a:pt x="496" y="301"/>
                </a:lnTo>
                <a:lnTo>
                  <a:pt x="498" y="301"/>
                </a:lnTo>
                <a:lnTo>
                  <a:pt x="500" y="302"/>
                </a:lnTo>
                <a:lnTo>
                  <a:pt x="502" y="302"/>
                </a:lnTo>
                <a:lnTo>
                  <a:pt x="504" y="302"/>
                </a:lnTo>
                <a:lnTo>
                  <a:pt x="506" y="303"/>
                </a:lnTo>
                <a:lnTo>
                  <a:pt x="508" y="303"/>
                </a:lnTo>
                <a:lnTo>
                  <a:pt x="510" y="303"/>
                </a:lnTo>
                <a:lnTo>
                  <a:pt x="512" y="304"/>
                </a:lnTo>
                <a:lnTo>
                  <a:pt x="514" y="304"/>
                </a:lnTo>
                <a:lnTo>
                  <a:pt x="516" y="304"/>
                </a:lnTo>
                <a:lnTo>
                  <a:pt x="518" y="305"/>
                </a:lnTo>
                <a:lnTo>
                  <a:pt x="520" y="305"/>
                </a:lnTo>
                <a:lnTo>
                  <a:pt x="522" y="305"/>
                </a:lnTo>
                <a:lnTo>
                  <a:pt x="524" y="306"/>
                </a:lnTo>
                <a:lnTo>
                  <a:pt x="526" y="306"/>
                </a:lnTo>
                <a:lnTo>
                  <a:pt x="528" y="306"/>
                </a:lnTo>
                <a:lnTo>
                  <a:pt x="530" y="306"/>
                </a:lnTo>
                <a:lnTo>
                  <a:pt x="532" y="307"/>
                </a:lnTo>
                <a:lnTo>
                  <a:pt x="534" y="307"/>
                </a:lnTo>
                <a:lnTo>
                  <a:pt x="536" y="307"/>
                </a:lnTo>
                <a:lnTo>
                  <a:pt x="538" y="307"/>
                </a:lnTo>
                <a:lnTo>
                  <a:pt x="540" y="308"/>
                </a:lnTo>
                <a:lnTo>
                  <a:pt x="542" y="308"/>
                </a:lnTo>
                <a:lnTo>
                  <a:pt x="544" y="308"/>
                </a:lnTo>
                <a:lnTo>
                  <a:pt x="546" y="308"/>
                </a:lnTo>
                <a:lnTo>
                  <a:pt x="548" y="308"/>
                </a:lnTo>
                <a:lnTo>
                  <a:pt x="550" y="309"/>
                </a:lnTo>
                <a:lnTo>
                  <a:pt x="552" y="309"/>
                </a:lnTo>
                <a:lnTo>
                  <a:pt x="554" y="309"/>
                </a:lnTo>
                <a:lnTo>
                  <a:pt x="556" y="309"/>
                </a:lnTo>
                <a:lnTo>
                  <a:pt x="558" y="309"/>
                </a:lnTo>
                <a:lnTo>
                  <a:pt x="560" y="309"/>
                </a:lnTo>
                <a:lnTo>
                  <a:pt x="562" y="309"/>
                </a:lnTo>
                <a:lnTo>
                  <a:pt x="564" y="310"/>
                </a:lnTo>
                <a:lnTo>
                  <a:pt x="566" y="310"/>
                </a:lnTo>
                <a:lnTo>
                  <a:pt x="568" y="310"/>
                </a:lnTo>
                <a:lnTo>
                  <a:pt x="570" y="310"/>
                </a:lnTo>
                <a:lnTo>
                  <a:pt x="572" y="310"/>
                </a:lnTo>
                <a:lnTo>
                  <a:pt x="574" y="310"/>
                </a:lnTo>
                <a:lnTo>
                  <a:pt x="576" y="310"/>
                </a:lnTo>
                <a:lnTo>
                  <a:pt x="578" y="310"/>
                </a:lnTo>
                <a:lnTo>
                  <a:pt x="580" y="311"/>
                </a:lnTo>
                <a:lnTo>
                  <a:pt x="582" y="311"/>
                </a:lnTo>
                <a:lnTo>
                  <a:pt x="584" y="311"/>
                </a:lnTo>
                <a:lnTo>
                  <a:pt x="586" y="311"/>
                </a:lnTo>
                <a:lnTo>
                  <a:pt x="588" y="311"/>
                </a:lnTo>
                <a:lnTo>
                  <a:pt x="590" y="311"/>
                </a:lnTo>
                <a:lnTo>
                  <a:pt x="592" y="311"/>
                </a:lnTo>
                <a:lnTo>
                  <a:pt x="594" y="311"/>
                </a:lnTo>
                <a:lnTo>
                  <a:pt x="596" y="311"/>
                </a:lnTo>
                <a:lnTo>
                  <a:pt x="598" y="311"/>
                </a:lnTo>
                <a:lnTo>
                  <a:pt x="600" y="311"/>
                </a:lnTo>
                <a:lnTo>
                  <a:pt x="602" y="311"/>
                </a:lnTo>
                <a:lnTo>
                  <a:pt x="604" y="312"/>
                </a:lnTo>
                <a:lnTo>
                  <a:pt x="606" y="312"/>
                </a:lnTo>
                <a:lnTo>
                  <a:pt x="608" y="312"/>
                </a:lnTo>
                <a:lnTo>
                  <a:pt x="610" y="312"/>
                </a:lnTo>
                <a:lnTo>
                  <a:pt x="612" y="312"/>
                </a:lnTo>
                <a:lnTo>
                  <a:pt x="614" y="312"/>
                </a:lnTo>
                <a:lnTo>
                  <a:pt x="616" y="312"/>
                </a:lnTo>
                <a:lnTo>
                  <a:pt x="618" y="312"/>
                </a:lnTo>
                <a:lnTo>
                  <a:pt x="620" y="312"/>
                </a:lnTo>
                <a:lnTo>
                  <a:pt x="622" y="312"/>
                </a:lnTo>
                <a:lnTo>
                  <a:pt x="624" y="312"/>
                </a:lnTo>
                <a:lnTo>
                  <a:pt x="626" y="312"/>
                </a:lnTo>
                <a:lnTo>
                  <a:pt x="628" y="312"/>
                </a:lnTo>
                <a:lnTo>
                  <a:pt x="630" y="312"/>
                </a:lnTo>
                <a:lnTo>
                  <a:pt x="632" y="312"/>
                </a:lnTo>
                <a:lnTo>
                  <a:pt x="634" y="312"/>
                </a:lnTo>
                <a:lnTo>
                  <a:pt x="636" y="312"/>
                </a:lnTo>
                <a:lnTo>
                  <a:pt x="637" y="31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5" name="Text Box 5">
            <a:extLst>
              <a:ext uri="{FF2B5EF4-FFF2-40B4-BE49-F238E27FC236}">
                <a16:creationId xmlns:a16="http://schemas.microsoft.com/office/drawing/2014/main" id="{8DFD66D6-8C0D-C0CE-B0CF-7F589EC825FC}"/>
              </a:ext>
            </a:extLst>
          </p:cNvPr>
          <p:cNvSpPr txBox="1">
            <a:spLocks noChangeArrowheads="1"/>
          </p:cNvSpPr>
          <p:nvPr/>
        </p:nvSpPr>
        <p:spPr bwMode="auto">
          <a:xfrm>
            <a:off x="6615114" y="6583364"/>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17" dur="500"/>
                                        <p:tgtEl>
                                          <p:spTgt spid="19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2" dur="500"/>
                                        <p:tgtEl>
                                          <p:spTgt spid="194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27" dur="5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blinds(horizontal)">
                                      <p:cBhvr>
                                        <p:cTn id="32" dur="500"/>
                                        <p:tgtEl>
                                          <p:spTgt spid="1945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blinds(horizontal)">
                                      <p:cBhvr>
                                        <p:cTn id="37" dur="500"/>
                                        <p:tgtEl>
                                          <p:spTgt spid="1945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9459">
                                            <p:txEl>
                                              <p:pRg st="8" end="8"/>
                                            </p:txEl>
                                          </p:spTgt>
                                        </p:tgtEl>
                                        <p:attrNameLst>
                                          <p:attrName>style.visibility</p:attrName>
                                        </p:attrNameLst>
                                      </p:cBhvr>
                                      <p:to>
                                        <p:strVal val="visible"/>
                                      </p:to>
                                    </p:set>
                                    <p:animEffect transition="in" filter="blinds(horizontal)">
                                      <p:cBhvr>
                                        <p:cTn id="42" dur="500"/>
                                        <p:tgtEl>
                                          <p:spTgt spid="1945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B2C7D777-C7A4-403E-E5D1-AC3572DF3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2306638"/>
            <a:ext cx="7748588"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2DA89B-499C-47A6-B676-8F9BE01A7AB7}"/>
              </a:ext>
            </a:extLst>
          </p:cNvPr>
          <p:cNvSpPr>
            <a:spLocks noGrp="1"/>
          </p:cNvSpPr>
          <p:nvPr>
            <p:ph type="title"/>
          </p:nvPr>
        </p:nvSpPr>
        <p:spPr>
          <a:xfrm>
            <a:off x="1763714" y="274639"/>
            <a:ext cx="8442325" cy="503237"/>
          </a:xfrm>
        </p:spPr>
        <p:txBody>
          <a:bodyPr>
            <a:normAutofit fontScale="90000"/>
          </a:bodyPr>
          <a:lstStyle/>
          <a:p>
            <a:pPr>
              <a:defRPr/>
            </a:pPr>
            <a:r>
              <a:rPr lang="en-CA" dirty="0"/>
              <a:t>Using </a:t>
            </a:r>
            <a:r>
              <a:rPr lang="en-CA" dirty="0" err="1"/>
              <a:t>BoxPlots</a:t>
            </a:r>
            <a:r>
              <a:rPr lang="en-CA" dirty="0"/>
              <a:t> to describe Distribution</a:t>
            </a:r>
          </a:p>
        </p:txBody>
      </p:sp>
      <p:sp>
        <p:nvSpPr>
          <p:cNvPr id="35844" name="Content Placeholder 2">
            <a:extLst>
              <a:ext uri="{FF2B5EF4-FFF2-40B4-BE49-F238E27FC236}">
                <a16:creationId xmlns:a16="http://schemas.microsoft.com/office/drawing/2014/main" id="{E2A83AAE-7856-D2D0-879C-91B49574BB22}"/>
              </a:ext>
            </a:extLst>
          </p:cNvPr>
          <p:cNvSpPr>
            <a:spLocks noGrp="1"/>
          </p:cNvSpPr>
          <p:nvPr>
            <p:ph sz="quarter" idx="1"/>
          </p:nvPr>
        </p:nvSpPr>
        <p:spPr>
          <a:xfrm>
            <a:off x="295276" y="795338"/>
            <a:ext cx="11229974" cy="1187450"/>
          </a:xfrm>
        </p:spPr>
        <p:txBody>
          <a:bodyPr/>
          <a:lstStyle/>
          <a:p>
            <a:r>
              <a:rPr lang="en-CA" altLang="en-US" sz="2100" dirty="0"/>
              <a:t>A symmetrical box plot generally indicates  a normal distribution</a:t>
            </a:r>
          </a:p>
          <a:p>
            <a:r>
              <a:rPr lang="en-CA" altLang="en-US" sz="2100" dirty="0"/>
              <a:t>A longer whisker or box on either side means the distribution is skewed towards one of the sides</a:t>
            </a:r>
          </a:p>
        </p:txBody>
      </p:sp>
      <p:sp>
        <p:nvSpPr>
          <p:cNvPr id="35845" name="Content Placeholder 2">
            <a:extLst>
              <a:ext uri="{FF2B5EF4-FFF2-40B4-BE49-F238E27FC236}">
                <a16:creationId xmlns:a16="http://schemas.microsoft.com/office/drawing/2014/main" id="{AE15EFD0-F62D-8B0A-0A0E-A1B30E736817}"/>
              </a:ext>
            </a:extLst>
          </p:cNvPr>
          <p:cNvSpPr txBox="1">
            <a:spLocks/>
          </p:cNvSpPr>
          <p:nvPr/>
        </p:nvSpPr>
        <p:spPr bwMode="auto">
          <a:xfrm>
            <a:off x="1668463" y="1982788"/>
            <a:ext cx="8285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Ex: Use each box plot to describe it’s distribution:</a:t>
            </a:r>
          </a:p>
        </p:txBody>
      </p:sp>
      <p:sp>
        <p:nvSpPr>
          <p:cNvPr id="35846" name="TextBox 4">
            <a:extLst>
              <a:ext uri="{FF2B5EF4-FFF2-40B4-BE49-F238E27FC236}">
                <a16:creationId xmlns:a16="http://schemas.microsoft.com/office/drawing/2014/main" id="{8E3EC9EC-35C0-7643-163C-825B81CF0CFC}"/>
              </a:ext>
            </a:extLst>
          </p:cNvPr>
          <p:cNvSpPr txBox="1">
            <a:spLocks noChangeArrowheads="1"/>
          </p:cNvSpPr>
          <p:nvPr/>
        </p:nvSpPr>
        <p:spPr bwMode="auto">
          <a:xfrm>
            <a:off x="1692275" y="3159125"/>
            <a:ext cx="3571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A</a:t>
            </a:r>
          </a:p>
        </p:txBody>
      </p:sp>
      <p:sp>
        <p:nvSpPr>
          <p:cNvPr id="35847" name="TextBox 6">
            <a:extLst>
              <a:ext uri="{FF2B5EF4-FFF2-40B4-BE49-F238E27FC236}">
                <a16:creationId xmlns:a16="http://schemas.microsoft.com/office/drawing/2014/main" id="{550D1B46-B02D-83B5-20BB-74B3995D921A}"/>
              </a:ext>
            </a:extLst>
          </p:cNvPr>
          <p:cNvSpPr txBox="1">
            <a:spLocks noChangeArrowheads="1"/>
          </p:cNvSpPr>
          <p:nvPr/>
        </p:nvSpPr>
        <p:spPr bwMode="auto">
          <a:xfrm>
            <a:off x="1724025" y="4265614"/>
            <a:ext cx="3254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B</a:t>
            </a:r>
          </a:p>
        </p:txBody>
      </p:sp>
      <p:sp>
        <p:nvSpPr>
          <p:cNvPr id="35848" name="TextBox 7">
            <a:extLst>
              <a:ext uri="{FF2B5EF4-FFF2-40B4-BE49-F238E27FC236}">
                <a16:creationId xmlns:a16="http://schemas.microsoft.com/office/drawing/2014/main" id="{6D670D3E-EAFB-D631-FCD3-CC7A83FF9E5C}"/>
              </a:ext>
            </a:extLst>
          </p:cNvPr>
          <p:cNvSpPr txBox="1">
            <a:spLocks noChangeArrowheads="1"/>
          </p:cNvSpPr>
          <p:nvPr/>
        </p:nvSpPr>
        <p:spPr bwMode="auto">
          <a:xfrm>
            <a:off x="1741488" y="5453064"/>
            <a:ext cx="323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C</a:t>
            </a:r>
          </a:p>
        </p:txBody>
      </p:sp>
      <p:sp>
        <p:nvSpPr>
          <p:cNvPr id="12" name="Freeform 14">
            <a:extLst>
              <a:ext uri="{FF2B5EF4-FFF2-40B4-BE49-F238E27FC236}">
                <a16:creationId xmlns:a16="http://schemas.microsoft.com/office/drawing/2014/main" id="{923E6B64-7A5B-FA60-1C39-63070F164B6A}"/>
              </a:ext>
            </a:extLst>
          </p:cNvPr>
          <p:cNvSpPr>
            <a:spLocks/>
          </p:cNvSpPr>
          <p:nvPr/>
        </p:nvSpPr>
        <p:spPr bwMode="auto">
          <a:xfrm>
            <a:off x="2743201" y="2732088"/>
            <a:ext cx="2663825" cy="900112"/>
          </a:xfrm>
          <a:custGeom>
            <a:avLst/>
            <a:gdLst>
              <a:gd name="T0" fmla="*/ 2147483646 w 1277"/>
              <a:gd name="T1" fmla="*/ 2147483646 h 516"/>
              <a:gd name="T2" fmla="*/ 2147483646 w 1277"/>
              <a:gd name="T3" fmla="*/ 2147483646 h 516"/>
              <a:gd name="T4" fmla="*/ 2147483646 w 1277"/>
              <a:gd name="T5" fmla="*/ 2147483646 h 516"/>
              <a:gd name="T6" fmla="*/ 2147483646 w 1277"/>
              <a:gd name="T7" fmla="*/ 2147483646 h 516"/>
              <a:gd name="T8" fmla="*/ 2147483646 w 1277"/>
              <a:gd name="T9" fmla="*/ 2147483646 h 516"/>
              <a:gd name="T10" fmla="*/ 2147483646 w 1277"/>
              <a:gd name="T11" fmla="*/ 2147483646 h 516"/>
              <a:gd name="T12" fmla="*/ 2147483646 w 1277"/>
              <a:gd name="T13" fmla="*/ 2147483646 h 516"/>
              <a:gd name="T14" fmla="*/ 2147483646 w 1277"/>
              <a:gd name="T15" fmla="*/ 2147483646 h 516"/>
              <a:gd name="T16" fmla="*/ 2147483646 w 1277"/>
              <a:gd name="T17" fmla="*/ 2147483646 h 516"/>
              <a:gd name="T18" fmla="*/ 2147483646 w 1277"/>
              <a:gd name="T19" fmla="*/ 2147483646 h 516"/>
              <a:gd name="T20" fmla="*/ 2147483646 w 1277"/>
              <a:gd name="T21" fmla="*/ 2147483646 h 516"/>
              <a:gd name="T22" fmla="*/ 2147483646 w 1277"/>
              <a:gd name="T23" fmla="*/ 2147483646 h 516"/>
              <a:gd name="T24" fmla="*/ 2147483646 w 1277"/>
              <a:gd name="T25" fmla="*/ 2147483646 h 516"/>
              <a:gd name="T26" fmla="*/ 2147483646 w 1277"/>
              <a:gd name="T27" fmla="*/ 2147483646 h 516"/>
              <a:gd name="T28" fmla="*/ 2147483646 w 1277"/>
              <a:gd name="T29" fmla="*/ 2147483646 h 516"/>
              <a:gd name="T30" fmla="*/ 2147483646 w 1277"/>
              <a:gd name="T31" fmla="*/ 2147483646 h 516"/>
              <a:gd name="T32" fmla="*/ 2147483646 w 1277"/>
              <a:gd name="T33" fmla="*/ 2147483646 h 516"/>
              <a:gd name="T34" fmla="*/ 2147483646 w 1277"/>
              <a:gd name="T35" fmla="*/ 2147483646 h 516"/>
              <a:gd name="T36" fmla="*/ 2147483646 w 1277"/>
              <a:gd name="T37" fmla="*/ 2147483646 h 516"/>
              <a:gd name="T38" fmla="*/ 2147483646 w 1277"/>
              <a:gd name="T39" fmla="*/ 2147483646 h 516"/>
              <a:gd name="T40" fmla="*/ 2147483646 w 1277"/>
              <a:gd name="T41" fmla="*/ 2147483646 h 516"/>
              <a:gd name="T42" fmla="*/ 2147483646 w 1277"/>
              <a:gd name="T43" fmla="*/ 2147483646 h 516"/>
              <a:gd name="T44" fmla="*/ 2147483646 w 1277"/>
              <a:gd name="T45" fmla="*/ 2147483646 h 516"/>
              <a:gd name="T46" fmla="*/ 2147483646 w 1277"/>
              <a:gd name="T47" fmla="*/ 2147483646 h 516"/>
              <a:gd name="T48" fmla="*/ 2147483646 w 1277"/>
              <a:gd name="T49" fmla="*/ 2147483646 h 516"/>
              <a:gd name="T50" fmla="*/ 2147483646 w 1277"/>
              <a:gd name="T51" fmla="*/ 2147483646 h 516"/>
              <a:gd name="T52" fmla="*/ 2147483646 w 1277"/>
              <a:gd name="T53" fmla="*/ 2147483646 h 516"/>
              <a:gd name="T54" fmla="*/ 2147483646 w 1277"/>
              <a:gd name="T55" fmla="*/ 2147483646 h 516"/>
              <a:gd name="T56" fmla="*/ 2147483646 w 1277"/>
              <a:gd name="T57" fmla="*/ 0 h 516"/>
              <a:gd name="T58" fmla="*/ 2147483646 w 1277"/>
              <a:gd name="T59" fmla="*/ 2147483646 h 516"/>
              <a:gd name="T60" fmla="*/ 2147483646 w 1277"/>
              <a:gd name="T61" fmla="*/ 2147483646 h 516"/>
              <a:gd name="T62" fmla="*/ 2147483646 w 1277"/>
              <a:gd name="T63" fmla="*/ 2147483646 h 516"/>
              <a:gd name="T64" fmla="*/ 2147483646 w 1277"/>
              <a:gd name="T65" fmla="*/ 2147483646 h 516"/>
              <a:gd name="T66" fmla="*/ 2147483646 w 1277"/>
              <a:gd name="T67" fmla="*/ 2147483646 h 516"/>
              <a:gd name="T68" fmla="*/ 2147483646 w 1277"/>
              <a:gd name="T69" fmla="*/ 2147483646 h 516"/>
              <a:gd name="T70" fmla="*/ 2147483646 w 1277"/>
              <a:gd name="T71" fmla="*/ 2147483646 h 516"/>
              <a:gd name="T72" fmla="*/ 2147483646 w 1277"/>
              <a:gd name="T73" fmla="*/ 2147483646 h 516"/>
              <a:gd name="T74" fmla="*/ 2147483646 w 1277"/>
              <a:gd name="T75" fmla="*/ 2147483646 h 516"/>
              <a:gd name="T76" fmla="*/ 2147483646 w 1277"/>
              <a:gd name="T77" fmla="*/ 2147483646 h 516"/>
              <a:gd name="T78" fmla="*/ 2147483646 w 1277"/>
              <a:gd name="T79" fmla="*/ 2147483646 h 516"/>
              <a:gd name="T80" fmla="*/ 2147483646 w 1277"/>
              <a:gd name="T81" fmla="*/ 2147483646 h 516"/>
              <a:gd name="T82" fmla="*/ 2147483646 w 1277"/>
              <a:gd name="T83" fmla="*/ 2147483646 h 516"/>
              <a:gd name="T84" fmla="*/ 2147483646 w 1277"/>
              <a:gd name="T85" fmla="*/ 2147483646 h 516"/>
              <a:gd name="T86" fmla="*/ 2147483646 w 1277"/>
              <a:gd name="T87" fmla="*/ 2147483646 h 516"/>
              <a:gd name="T88" fmla="*/ 2147483646 w 1277"/>
              <a:gd name="T89" fmla="*/ 2147483646 h 516"/>
              <a:gd name="T90" fmla="*/ 2147483646 w 1277"/>
              <a:gd name="T91" fmla="*/ 2147483646 h 516"/>
              <a:gd name="T92" fmla="*/ 2147483646 w 1277"/>
              <a:gd name="T93" fmla="*/ 2147483646 h 516"/>
              <a:gd name="T94" fmla="*/ 2147483646 w 1277"/>
              <a:gd name="T95" fmla="*/ 2147483646 h 516"/>
              <a:gd name="T96" fmla="*/ 2147483646 w 1277"/>
              <a:gd name="T97" fmla="*/ 2147483646 h 516"/>
              <a:gd name="T98" fmla="*/ 2147483646 w 1277"/>
              <a:gd name="T99" fmla="*/ 2147483646 h 516"/>
              <a:gd name="T100" fmla="*/ 2147483646 w 1277"/>
              <a:gd name="T101" fmla="*/ 2147483646 h 516"/>
              <a:gd name="T102" fmla="*/ 2147483646 w 1277"/>
              <a:gd name="T103" fmla="*/ 2147483646 h 516"/>
              <a:gd name="T104" fmla="*/ 2147483646 w 1277"/>
              <a:gd name="T105" fmla="*/ 2147483646 h 516"/>
              <a:gd name="T106" fmla="*/ 2147483646 w 1277"/>
              <a:gd name="T107" fmla="*/ 2147483646 h 516"/>
              <a:gd name="T108" fmla="*/ 2147483646 w 1277"/>
              <a:gd name="T109" fmla="*/ 2147483646 h 516"/>
              <a:gd name="T110" fmla="*/ 2147483646 w 1277"/>
              <a:gd name="T111" fmla="*/ 2147483646 h 516"/>
              <a:gd name="T112" fmla="*/ 2147483646 w 1277"/>
              <a:gd name="T113" fmla="*/ 2147483646 h 516"/>
              <a:gd name="T114" fmla="*/ 2147483646 w 1277"/>
              <a:gd name="T115" fmla="*/ 2147483646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516"/>
              <a:gd name="T176" fmla="*/ 1277 w 1277"/>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516">
                <a:moveTo>
                  <a:pt x="0" y="516"/>
                </a:moveTo>
                <a:lnTo>
                  <a:pt x="2" y="516"/>
                </a:lnTo>
                <a:lnTo>
                  <a:pt x="4" y="516"/>
                </a:lnTo>
                <a:lnTo>
                  <a:pt x="6" y="516"/>
                </a:lnTo>
                <a:lnTo>
                  <a:pt x="8" y="516"/>
                </a:lnTo>
                <a:lnTo>
                  <a:pt x="10" y="516"/>
                </a:lnTo>
                <a:lnTo>
                  <a:pt x="12" y="516"/>
                </a:lnTo>
                <a:lnTo>
                  <a:pt x="14" y="516"/>
                </a:lnTo>
                <a:lnTo>
                  <a:pt x="16" y="516"/>
                </a:lnTo>
                <a:lnTo>
                  <a:pt x="18" y="516"/>
                </a:lnTo>
                <a:lnTo>
                  <a:pt x="20" y="516"/>
                </a:lnTo>
                <a:lnTo>
                  <a:pt x="22" y="516"/>
                </a:lnTo>
                <a:lnTo>
                  <a:pt x="24" y="516"/>
                </a:lnTo>
                <a:lnTo>
                  <a:pt x="26" y="516"/>
                </a:lnTo>
                <a:lnTo>
                  <a:pt x="28" y="516"/>
                </a:lnTo>
                <a:lnTo>
                  <a:pt x="30" y="516"/>
                </a:lnTo>
                <a:lnTo>
                  <a:pt x="32" y="516"/>
                </a:lnTo>
                <a:lnTo>
                  <a:pt x="34" y="516"/>
                </a:lnTo>
                <a:lnTo>
                  <a:pt x="36" y="516"/>
                </a:lnTo>
                <a:lnTo>
                  <a:pt x="38" y="516"/>
                </a:lnTo>
                <a:lnTo>
                  <a:pt x="40" y="516"/>
                </a:lnTo>
                <a:lnTo>
                  <a:pt x="42" y="516"/>
                </a:lnTo>
                <a:lnTo>
                  <a:pt x="44" y="515"/>
                </a:lnTo>
                <a:lnTo>
                  <a:pt x="46" y="515"/>
                </a:lnTo>
                <a:lnTo>
                  <a:pt x="48" y="515"/>
                </a:lnTo>
                <a:lnTo>
                  <a:pt x="50" y="515"/>
                </a:lnTo>
                <a:lnTo>
                  <a:pt x="52" y="515"/>
                </a:lnTo>
                <a:lnTo>
                  <a:pt x="54" y="515"/>
                </a:lnTo>
                <a:lnTo>
                  <a:pt x="56" y="515"/>
                </a:lnTo>
                <a:lnTo>
                  <a:pt x="58" y="515"/>
                </a:lnTo>
                <a:lnTo>
                  <a:pt x="60" y="515"/>
                </a:lnTo>
                <a:lnTo>
                  <a:pt x="62" y="515"/>
                </a:lnTo>
                <a:lnTo>
                  <a:pt x="64" y="515"/>
                </a:lnTo>
                <a:lnTo>
                  <a:pt x="66" y="515"/>
                </a:lnTo>
                <a:lnTo>
                  <a:pt x="68" y="515"/>
                </a:lnTo>
                <a:lnTo>
                  <a:pt x="70" y="515"/>
                </a:lnTo>
                <a:lnTo>
                  <a:pt x="72" y="515"/>
                </a:lnTo>
                <a:lnTo>
                  <a:pt x="74" y="515"/>
                </a:lnTo>
                <a:lnTo>
                  <a:pt x="76" y="515"/>
                </a:lnTo>
                <a:lnTo>
                  <a:pt x="78" y="515"/>
                </a:lnTo>
                <a:lnTo>
                  <a:pt x="80" y="515"/>
                </a:lnTo>
                <a:lnTo>
                  <a:pt x="82" y="515"/>
                </a:lnTo>
                <a:lnTo>
                  <a:pt x="84" y="515"/>
                </a:lnTo>
                <a:lnTo>
                  <a:pt x="86" y="515"/>
                </a:lnTo>
                <a:lnTo>
                  <a:pt x="88" y="515"/>
                </a:lnTo>
                <a:lnTo>
                  <a:pt x="90" y="515"/>
                </a:lnTo>
                <a:lnTo>
                  <a:pt x="92" y="515"/>
                </a:lnTo>
                <a:lnTo>
                  <a:pt x="94" y="514"/>
                </a:lnTo>
                <a:lnTo>
                  <a:pt x="96" y="514"/>
                </a:lnTo>
                <a:lnTo>
                  <a:pt x="98" y="514"/>
                </a:lnTo>
                <a:lnTo>
                  <a:pt x="100" y="514"/>
                </a:lnTo>
                <a:lnTo>
                  <a:pt x="102" y="514"/>
                </a:lnTo>
                <a:lnTo>
                  <a:pt x="104" y="514"/>
                </a:lnTo>
                <a:lnTo>
                  <a:pt x="106" y="514"/>
                </a:lnTo>
                <a:lnTo>
                  <a:pt x="108" y="514"/>
                </a:lnTo>
                <a:lnTo>
                  <a:pt x="110" y="514"/>
                </a:lnTo>
                <a:lnTo>
                  <a:pt x="112" y="514"/>
                </a:lnTo>
                <a:lnTo>
                  <a:pt x="114" y="514"/>
                </a:lnTo>
                <a:lnTo>
                  <a:pt x="116" y="514"/>
                </a:lnTo>
                <a:lnTo>
                  <a:pt x="118" y="513"/>
                </a:lnTo>
                <a:lnTo>
                  <a:pt x="120" y="513"/>
                </a:lnTo>
                <a:lnTo>
                  <a:pt x="122" y="513"/>
                </a:lnTo>
                <a:lnTo>
                  <a:pt x="124" y="513"/>
                </a:lnTo>
                <a:lnTo>
                  <a:pt x="126" y="513"/>
                </a:lnTo>
                <a:lnTo>
                  <a:pt x="128" y="513"/>
                </a:lnTo>
                <a:lnTo>
                  <a:pt x="130" y="513"/>
                </a:lnTo>
                <a:lnTo>
                  <a:pt x="132" y="513"/>
                </a:lnTo>
                <a:lnTo>
                  <a:pt x="134" y="512"/>
                </a:lnTo>
                <a:lnTo>
                  <a:pt x="136" y="512"/>
                </a:lnTo>
                <a:lnTo>
                  <a:pt x="138" y="512"/>
                </a:lnTo>
                <a:lnTo>
                  <a:pt x="140" y="512"/>
                </a:lnTo>
                <a:lnTo>
                  <a:pt x="142" y="512"/>
                </a:lnTo>
                <a:lnTo>
                  <a:pt x="144" y="512"/>
                </a:lnTo>
                <a:lnTo>
                  <a:pt x="146" y="512"/>
                </a:lnTo>
                <a:lnTo>
                  <a:pt x="148" y="511"/>
                </a:lnTo>
                <a:lnTo>
                  <a:pt x="150" y="511"/>
                </a:lnTo>
                <a:lnTo>
                  <a:pt x="152" y="511"/>
                </a:lnTo>
                <a:lnTo>
                  <a:pt x="154" y="511"/>
                </a:lnTo>
                <a:lnTo>
                  <a:pt x="156" y="511"/>
                </a:lnTo>
                <a:lnTo>
                  <a:pt x="158" y="510"/>
                </a:lnTo>
                <a:lnTo>
                  <a:pt x="160" y="510"/>
                </a:lnTo>
                <a:lnTo>
                  <a:pt x="162" y="510"/>
                </a:lnTo>
                <a:lnTo>
                  <a:pt x="164" y="510"/>
                </a:lnTo>
                <a:lnTo>
                  <a:pt x="166" y="510"/>
                </a:lnTo>
                <a:lnTo>
                  <a:pt x="168" y="509"/>
                </a:lnTo>
                <a:lnTo>
                  <a:pt x="170" y="509"/>
                </a:lnTo>
                <a:lnTo>
                  <a:pt x="172" y="509"/>
                </a:lnTo>
                <a:lnTo>
                  <a:pt x="174" y="508"/>
                </a:lnTo>
                <a:lnTo>
                  <a:pt x="176" y="508"/>
                </a:lnTo>
                <a:lnTo>
                  <a:pt x="178" y="508"/>
                </a:lnTo>
                <a:lnTo>
                  <a:pt x="180" y="508"/>
                </a:lnTo>
                <a:lnTo>
                  <a:pt x="182" y="507"/>
                </a:lnTo>
                <a:lnTo>
                  <a:pt x="184" y="507"/>
                </a:lnTo>
                <a:lnTo>
                  <a:pt x="186" y="507"/>
                </a:lnTo>
                <a:lnTo>
                  <a:pt x="188" y="506"/>
                </a:lnTo>
                <a:lnTo>
                  <a:pt x="190" y="506"/>
                </a:lnTo>
                <a:lnTo>
                  <a:pt x="192" y="506"/>
                </a:lnTo>
                <a:lnTo>
                  <a:pt x="194" y="505"/>
                </a:lnTo>
                <a:lnTo>
                  <a:pt x="196" y="505"/>
                </a:lnTo>
                <a:lnTo>
                  <a:pt x="198" y="505"/>
                </a:lnTo>
                <a:lnTo>
                  <a:pt x="200" y="504"/>
                </a:lnTo>
                <a:lnTo>
                  <a:pt x="202" y="504"/>
                </a:lnTo>
                <a:lnTo>
                  <a:pt x="204" y="503"/>
                </a:lnTo>
                <a:lnTo>
                  <a:pt x="206" y="503"/>
                </a:lnTo>
                <a:lnTo>
                  <a:pt x="208" y="502"/>
                </a:lnTo>
                <a:lnTo>
                  <a:pt x="210" y="502"/>
                </a:lnTo>
                <a:lnTo>
                  <a:pt x="212" y="501"/>
                </a:lnTo>
                <a:lnTo>
                  <a:pt x="214" y="501"/>
                </a:lnTo>
                <a:lnTo>
                  <a:pt x="216" y="500"/>
                </a:lnTo>
                <a:lnTo>
                  <a:pt x="218" y="500"/>
                </a:lnTo>
                <a:lnTo>
                  <a:pt x="220" y="499"/>
                </a:lnTo>
                <a:lnTo>
                  <a:pt x="222" y="499"/>
                </a:lnTo>
                <a:lnTo>
                  <a:pt x="224" y="498"/>
                </a:lnTo>
                <a:lnTo>
                  <a:pt x="226" y="498"/>
                </a:lnTo>
                <a:lnTo>
                  <a:pt x="228" y="497"/>
                </a:lnTo>
                <a:lnTo>
                  <a:pt x="230" y="496"/>
                </a:lnTo>
                <a:lnTo>
                  <a:pt x="232" y="496"/>
                </a:lnTo>
                <a:lnTo>
                  <a:pt x="234" y="495"/>
                </a:lnTo>
                <a:lnTo>
                  <a:pt x="236" y="494"/>
                </a:lnTo>
                <a:lnTo>
                  <a:pt x="238" y="494"/>
                </a:lnTo>
                <a:lnTo>
                  <a:pt x="240" y="493"/>
                </a:lnTo>
                <a:lnTo>
                  <a:pt x="242" y="492"/>
                </a:lnTo>
                <a:lnTo>
                  <a:pt x="244" y="492"/>
                </a:lnTo>
                <a:lnTo>
                  <a:pt x="246" y="491"/>
                </a:lnTo>
                <a:lnTo>
                  <a:pt x="248" y="490"/>
                </a:lnTo>
                <a:lnTo>
                  <a:pt x="250" y="489"/>
                </a:lnTo>
                <a:lnTo>
                  <a:pt x="252" y="488"/>
                </a:lnTo>
                <a:lnTo>
                  <a:pt x="254" y="488"/>
                </a:lnTo>
                <a:lnTo>
                  <a:pt x="256" y="487"/>
                </a:lnTo>
                <a:lnTo>
                  <a:pt x="258" y="486"/>
                </a:lnTo>
                <a:lnTo>
                  <a:pt x="260" y="485"/>
                </a:lnTo>
                <a:lnTo>
                  <a:pt x="262" y="484"/>
                </a:lnTo>
                <a:lnTo>
                  <a:pt x="264" y="483"/>
                </a:lnTo>
                <a:lnTo>
                  <a:pt x="266" y="482"/>
                </a:lnTo>
                <a:lnTo>
                  <a:pt x="268" y="481"/>
                </a:lnTo>
                <a:lnTo>
                  <a:pt x="270" y="480"/>
                </a:lnTo>
                <a:lnTo>
                  <a:pt x="272" y="479"/>
                </a:lnTo>
                <a:lnTo>
                  <a:pt x="274" y="478"/>
                </a:lnTo>
                <a:lnTo>
                  <a:pt x="276" y="477"/>
                </a:lnTo>
                <a:lnTo>
                  <a:pt x="278" y="476"/>
                </a:lnTo>
                <a:lnTo>
                  <a:pt x="280" y="474"/>
                </a:lnTo>
                <a:lnTo>
                  <a:pt x="282" y="473"/>
                </a:lnTo>
                <a:lnTo>
                  <a:pt x="284" y="472"/>
                </a:lnTo>
                <a:lnTo>
                  <a:pt x="286" y="471"/>
                </a:lnTo>
                <a:lnTo>
                  <a:pt x="288" y="470"/>
                </a:lnTo>
                <a:lnTo>
                  <a:pt x="290" y="468"/>
                </a:lnTo>
                <a:lnTo>
                  <a:pt x="292" y="467"/>
                </a:lnTo>
                <a:lnTo>
                  <a:pt x="294" y="466"/>
                </a:lnTo>
                <a:lnTo>
                  <a:pt x="296" y="464"/>
                </a:lnTo>
                <a:lnTo>
                  <a:pt x="298" y="463"/>
                </a:lnTo>
                <a:lnTo>
                  <a:pt x="300" y="461"/>
                </a:lnTo>
                <a:lnTo>
                  <a:pt x="302" y="460"/>
                </a:lnTo>
                <a:lnTo>
                  <a:pt x="304" y="458"/>
                </a:lnTo>
                <a:lnTo>
                  <a:pt x="306" y="457"/>
                </a:lnTo>
                <a:lnTo>
                  <a:pt x="308" y="455"/>
                </a:lnTo>
                <a:lnTo>
                  <a:pt x="310" y="454"/>
                </a:lnTo>
                <a:lnTo>
                  <a:pt x="312" y="452"/>
                </a:lnTo>
                <a:lnTo>
                  <a:pt x="314" y="450"/>
                </a:lnTo>
                <a:lnTo>
                  <a:pt x="316" y="449"/>
                </a:lnTo>
                <a:lnTo>
                  <a:pt x="318" y="447"/>
                </a:lnTo>
                <a:lnTo>
                  <a:pt x="320" y="445"/>
                </a:lnTo>
                <a:lnTo>
                  <a:pt x="322" y="443"/>
                </a:lnTo>
                <a:lnTo>
                  <a:pt x="324" y="442"/>
                </a:lnTo>
                <a:lnTo>
                  <a:pt x="326" y="440"/>
                </a:lnTo>
                <a:lnTo>
                  <a:pt x="328" y="438"/>
                </a:lnTo>
                <a:lnTo>
                  <a:pt x="330" y="436"/>
                </a:lnTo>
                <a:lnTo>
                  <a:pt x="332" y="434"/>
                </a:lnTo>
                <a:lnTo>
                  <a:pt x="334" y="432"/>
                </a:lnTo>
                <a:lnTo>
                  <a:pt x="336" y="430"/>
                </a:lnTo>
                <a:lnTo>
                  <a:pt x="338" y="428"/>
                </a:lnTo>
                <a:lnTo>
                  <a:pt x="340" y="426"/>
                </a:lnTo>
                <a:lnTo>
                  <a:pt x="342" y="424"/>
                </a:lnTo>
                <a:lnTo>
                  <a:pt x="344" y="422"/>
                </a:lnTo>
                <a:lnTo>
                  <a:pt x="346" y="419"/>
                </a:lnTo>
                <a:lnTo>
                  <a:pt x="348" y="417"/>
                </a:lnTo>
                <a:lnTo>
                  <a:pt x="350" y="415"/>
                </a:lnTo>
                <a:lnTo>
                  <a:pt x="352" y="413"/>
                </a:lnTo>
                <a:lnTo>
                  <a:pt x="354" y="410"/>
                </a:lnTo>
                <a:lnTo>
                  <a:pt x="356" y="408"/>
                </a:lnTo>
                <a:lnTo>
                  <a:pt x="358" y="405"/>
                </a:lnTo>
                <a:lnTo>
                  <a:pt x="360" y="403"/>
                </a:lnTo>
                <a:lnTo>
                  <a:pt x="362" y="400"/>
                </a:lnTo>
                <a:lnTo>
                  <a:pt x="364" y="398"/>
                </a:lnTo>
                <a:lnTo>
                  <a:pt x="366" y="395"/>
                </a:lnTo>
                <a:lnTo>
                  <a:pt x="368" y="393"/>
                </a:lnTo>
                <a:lnTo>
                  <a:pt x="370" y="390"/>
                </a:lnTo>
                <a:lnTo>
                  <a:pt x="372" y="388"/>
                </a:lnTo>
                <a:lnTo>
                  <a:pt x="374" y="385"/>
                </a:lnTo>
                <a:lnTo>
                  <a:pt x="376" y="382"/>
                </a:lnTo>
                <a:lnTo>
                  <a:pt x="378" y="379"/>
                </a:lnTo>
                <a:lnTo>
                  <a:pt x="380" y="376"/>
                </a:lnTo>
                <a:lnTo>
                  <a:pt x="382" y="374"/>
                </a:lnTo>
                <a:lnTo>
                  <a:pt x="384" y="371"/>
                </a:lnTo>
                <a:lnTo>
                  <a:pt x="386" y="368"/>
                </a:lnTo>
                <a:lnTo>
                  <a:pt x="388" y="365"/>
                </a:lnTo>
                <a:lnTo>
                  <a:pt x="390" y="362"/>
                </a:lnTo>
                <a:lnTo>
                  <a:pt x="392" y="359"/>
                </a:lnTo>
                <a:lnTo>
                  <a:pt x="394" y="356"/>
                </a:lnTo>
                <a:lnTo>
                  <a:pt x="396" y="353"/>
                </a:lnTo>
                <a:lnTo>
                  <a:pt x="398" y="350"/>
                </a:lnTo>
                <a:lnTo>
                  <a:pt x="400" y="346"/>
                </a:lnTo>
                <a:lnTo>
                  <a:pt x="402" y="343"/>
                </a:lnTo>
                <a:lnTo>
                  <a:pt x="404" y="340"/>
                </a:lnTo>
                <a:lnTo>
                  <a:pt x="406" y="337"/>
                </a:lnTo>
                <a:lnTo>
                  <a:pt x="408" y="333"/>
                </a:lnTo>
                <a:lnTo>
                  <a:pt x="410" y="330"/>
                </a:lnTo>
                <a:lnTo>
                  <a:pt x="412" y="327"/>
                </a:lnTo>
                <a:lnTo>
                  <a:pt x="414" y="323"/>
                </a:lnTo>
                <a:lnTo>
                  <a:pt x="416" y="320"/>
                </a:lnTo>
                <a:lnTo>
                  <a:pt x="418" y="317"/>
                </a:lnTo>
                <a:lnTo>
                  <a:pt x="420" y="313"/>
                </a:lnTo>
                <a:lnTo>
                  <a:pt x="422" y="310"/>
                </a:lnTo>
                <a:lnTo>
                  <a:pt x="424" y="306"/>
                </a:lnTo>
                <a:lnTo>
                  <a:pt x="426" y="303"/>
                </a:lnTo>
                <a:lnTo>
                  <a:pt x="428" y="299"/>
                </a:lnTo>
                <a:lnTo>
                  <a:pt x="430" y="295"/>
                </a:lnTo>
                <a:lnTo>
                  <a:pt x="432" y="292"/>
                </a:lnTo>
                <a:lnTo>
                  <a:pt x="434" y="288"/>
                </a:lnTo>
                <a:lnTo>
                  <a:pt x="436" y="284"/>
                </a:lnTo>
                <a:lnTo>
                  <a:pt x="438" y="281"/>
                </a:lnTo>
                <a:lnTo>
                  <a:pt x="440" y="277"/>
                </a:lnTo>
                <a:lnTo>
                  <a:pt x="442" y="273"/>
                </a:lnTo>
                <a:lnTo>
                  <a:pt x="444" y="270"/>
                </a:lnTo>
                <a:lnTo>
                  <a:pt x="446" y="266"/>
                </a:lnTo>
                <a:lnTo>
                  <a:pt x="448" y="262"/>
                </a:lnTo>
                <a:lnTo>
                  <a:pt x="450" y="258"/>
                </a:lnTo>
                <a:lnTo>
                  <a:pt x="452" y="254"/>
                </a:lnTo>
                <a:lnTo>
                  <a:pt x="454" y="251"/>
                </a:lnTo>
                <a:lnTo>
                  <a:pt x="456" y="247"/>
                </a:lnTo>
                <a:lnTo>
                  <a:pt x="458" y="243"/>
                </a:lnTo>
                <a:lnTo>
                  <a:pt x="460" y="239"/>
                </a:lnTo>
                <a:lnTo>
                  <a:pt x="462" y="235"/>
                </a:lnTo>
                <a:lnTo>
                  <a:pt x="464" y="231"/>
                </a:lnTo>
                <a:lnTo>
                  <a:pt x="466" y="227"/>
                </a:lnTo>
                <a:lnTo>
                  <a:pt x="468" y="223"/>
                </a:lnTo>
                <a:lnTo>
                  <a:pt x="470" y="220"/>
                </a:lnTo>
                <a:lnTo>
                  <a:pt x="472" y="216"/>
                </a:lnTo>
                <a:lnTo>
                  <a:pt x="474" y="212"/>
                </a:lnTo>
                <a:lnTo>
                  <a:pt x="476" y="208"/>
                </a:lnTo>
                <a:lnTo>
                  <a:pt x="478" y="204"/>
                </a:lnTo>
                <a:lnTo>
                  <a:pt x="480" y="200"/>
                </a:lnTo>
                <a:lnTo>
                  <a:pt x="482" y="196"/>
                </a:lnTo>
                <a:lnTo>
                  <a:pt x="484" y="192"/>
                </a:lnTo>
                <a:lnTo>
                  <a:pt x="486" y="188"/>
                </a:lnTo>
                <a:lnTo>
                  <a:pt x="488" y="184"/>
                </a:lnTo>
                <a:lnTo>
                  <a:pt x="490" y="180"/>
                </a:lnTo>
                <a:lnTo>
                  <a:pt x="492" y="176"/>
                </a:lnTo>
                <a:lnTo>
                  <a:pt x="494" y="173"/>
                </a:lnTo>
                <a:lnTo>
                  <a:pt x="496" y="169"/>
                </a:lnTo>
                <a:lnTo>
                  <a:pt x="498" y="165"/>
                </a:lnTo>
                <a:lnTo>
                  <a:pt x="500" y="161"/>
                </a:lnTo>
                <a:lnTo>
                  <a:pt x="502" y="157"/>
                </a:lnTo>
                <a:lnTo>
                  <a:pt x="504" y="153"/>
                </a:lnTo>
                <a:lnTo>
                  <a:pt x="506" y="149"/>
                </a:lnTo>
                <a:lnTo>
                  <a:pt x="508" y="146"/>
                </a:lnTo>
                <a:lnTo>
                  <a:pt x="510" y="142"/>
                </a:lnTo>
                <a:lnTo>
                  <a:pt x="512" y="138"/>
                </a:lnTo>
                <a:lnTo>
                  <a:pt x="514" y="134"/>
                </a:lnTo>
                <a:lnTo>
                  <a:pt x="516" y="131"/>
                </a:lnTo>
                <a:lnTo>
                  <a:pt x="518" y="127"/>
                </a:lnTo>
                <a:lnTo>
                  <a:pt x="520" y="123"/>
                </a:lnTo>
                <a:lnTo>
                  <a:pt x="522" y="120"/>
                </a:lnTo>
                <a:lnTo>
                  <a:pt x="524" y="116"/>
                </a:lnTo>
                <a:lnTo>
                  <a:pt x="526" y="113"/>
                </a:lnTo>
                <a:lnTo>
                  <a:pt x="528" y="109"/>
                </a:lnTo>
                <a:lnTo>
                  <a:pt x="530" y="106"/>
                </a:lnTo>
                <a:lnTo>
                  <a:pt x="532" y="102"/>
                </a:lnTo>
                <a:lnTo>
                  <a:pt x="534" y="99"/>
                </a:lnTo>
                <a:lnTo>
                  <a:pt x="536" y="95"/>
                </a:lnTo>
                <a:lnTo>
                  <a:pt x="538" y="92"/>
                </a:lnTo>
                <a:lnTo>
                  <a:pt x="540" y="89"/>
                </a:lnTo>
                <a:lnTo>
                  <a:pt x="542" y="85"/>
                </a:lnTo>
                <a:lnTo>
                  <a:pt x="544" y="82"/>
                </a:lnTo>
                <a:lnTo>
                  <a:pt x="546" y="79"/>
                </a:lnTo>
                <a:lnTo>
                  <a:pt x="548" y="76"/>
                </a:lnTo>
                <a:lnTo>
                  <a:pt x="550" y="73"/>
                </a:lnTo>
                <a:lnTo>
                  <a:pt x="552" y="70"/>
                </a:lnTo>
                <a:lnTo>
                  <a:pt x="554" y="67"/>
                </a:lnTo>
                <a:lnTo>
                  <a:pt x="556" y="64"/>
                </a:lnTo>
                <a:lnTo>
                  <a:pt x="558" y="61"/>
                </a:lnTo>
                <a:lnTo>
                  <a:pt x="560" y="58"/>
                </a:lnTo>
                <a:lnTo>
                  <a:pt x="562" y="55"/>
                </a:lnTo>
                <a:lnTo>
                  <a:pt x="564" y="52"/>
                </a:lnTo>
                <a:lnTo>
                  <a:pt x="566" y="50"/>
                </a:lnTo>
                <a:lnTo>
                  <a:pt x="568" y="47"/>
                </a:lnTo>
                <a:lnTo>
                  <a:pt x="570" y="45"/>
                </a:lnTo>
                <a:lnTo>
                  <a:pt x="572" y="42"/>
                </a:lnTo>
                <a:lnTo>
                  <a:pt x="574" y="40"/>
                </a:lnTo>
                <a:lnTo>
                  <a:pt x="576" y="37"/>
                </a:lnTo>
                <a:lnTo>
                  <a:pt x="578" y="35"/>
                </a:lnTo>
                <a:lnTo>
                  <a:pt x="580" y="33"/>
                </a:lnTo>
                <a:lnTo>
                  <a:pt x="582" y="31"/>
                </a:lnTo>
                <a:lnTo>
                  <a:pt x="584" y="29"/>
                </a:lnTo>
                <a:lnTo>
                  <a:pt x="586" y="26"/>
                </a:lnTo>
                <a:lnTo>
                  <a:pt x="588" y="25"/>
                </a:lnTo>
                <a:lnTo>
                  <a:pt x="590" y="23"/>
                </a:lnTo>
                <a:lnTo>
                  <a:pt x="592" y="21"/>
                </a:lnTo>
                <a:lnTo>
                  <a:pt x="594" y="19"/>
                </a:lnTo>
                <a:lnTo>
                  <a:pt x="596" y="17"/>
                </a:lnTo>
                <a:lnTo>
                  <a:pt x="598" y="16"/>
                </a:lnTo>
                <a:lnTo>
                  <a:pt x="600" y="14"/>
                </a:lnTo>
                <a:lnTo>
                  <a:pt x="602" y="13"/>
                </a:lnTo>
                <a:lnTo>
                  <a:pt x="604" y="11"/>
                </a:lnTo>
                <a:lnTo>
                  <a:pt x="606" y="10"/>
                </a:lnTo>
                <a:lnTo>
                  <a:pt x="608" y="9"/>
                </a:lnTo>
                <a:lnTo>
                  <a:pt x="610" y="8"/>
                </a:lnTo>
                <a:lnTo>
                  <a:pt x="612" y="7"/>
                </a:lnTo>
                <a:lnTo>
                  <a:pt x="614" y="6"/>
                </a:lnTo>
                <a:lnTo>
                  <a:pt x="616" y="5"/>
                </a:lnTo>
                <a:lnTo>
                  <a:pt x="618" y="4"/>
                </a:lnTo>
                <a:lnTo>
                  <a:pt x="620" y="3"/>
                </a:lnTo>
                <a:lnTo>
                  <a:pt x="622" y="2"/>
                </a:lnTo>
                <a:lnTo>
                  <a:pt x="624" y="2"/>
                </a:lnTo>
                <a:lnTo>
                  <a:pt x="626" y="1"/>
                </a:lnTo>
                <a:lnTo>
                  <a:pt x="628" y="1"/>
                </a:lnTo>
                <a:lnTo>
                  <a:pt x="630" y="0"/>
                </a:lnTo>
                <a:lnTo>
                  <a:pt x="632" y="0"/>
                </a:lnTo>
                <a:lnTo>
                  <a:pt x="634" y="0"/>
                </a:lnTo>
                <a:lnTo>
                  <a:pt x="636" y="0"/>
                </a:lnTo>
                <a:lnTo>
                  <a:pt x="638" y="0"/>
                </a:lnTo>
                <a:lnTo>
                  <a:pt x="640" y="0"/>
                </a:lnTo>
                <a:lnTo>
                  <a:pt x="642" y="0"/>
                </a:lnTo>
                <a:lnTo>
                  <a:pt x="644" y="0"/>
                </a:lnTo>
                <a:lnTo>
                  <a:pt x="646" y="0"/>
                </a:lnTo>
                <a:lnTo>
                  <a:pt x="648" y="1"/>
                </a:lnTo>
                <a:lnTo>
                  <a:pt x="650" y="1"/>
                </a:lnTo>
                <a:lnTo>
                  <a:pt x="652" y="2"/>
                </a:lnTo>
                <a:lnTo>
                  <a:pt x="654" y="2"/>
                </a:lnTo>
                <a:lnTo>
                  <a:pt x="656" y="3"/>
                </a:lnTo>
                <a:lnTo>
                  <a:pt x="658" y="4"/>
                </a:lnTo>
                <a:lnTo>
                  <a:pt x="660" y="5"/>
                </a:lnTo>
                <a:lnTo>
                  <a:pt x="662" y="6"/>
                </a:lnTo>
                <a:lnTo>
                  <a:pt x="664" y="7"/>
                </a:lnTo>
                <a:lnTo>
                  <a:pt x="666" y="8"/>
                </a:lnTo>
                <a:lnTo>
                  <a:pt x="668" y="9"/>
                </a:lnTo>
                <a:lnTo>
                  <a:pt x="670" y="10"/>
                </a:lnTo>
                <a:lnTo>
                  <a:pt x="672" y="11"/>
                </a:lnTo>
                <a:lnTo>
                  <a:pt x="674" y="13"/>
                </a:lnTo>
                <a:lnTo>
                  <a:pt x="676" y="14"/>
                </a:lnTo>
                <a:lnTo>
                  <a:pt x="678" y="16"/>
                </a:lnTo>
                <a:lnTo>
                  <a:pt x="680" y="17"/>
                </a:lnTo>
                <a:lnTo>
                  <a:pt x="682" y="19"/>
                </a:lnTo>
                <a:lnTo>
                  <a:pt x="684" y="21"/>
                </a:lnTo>
                <a:lnTo>
                  <a:pt x="686" y="23"/>
                </a:lnTo>
                <a:lnTo>
                  <a:pt x="688" y="25"/>
                </a:lnTo>
                <a:lnTo>
                  <a:pt x="690" y="26"/>
                </a:lnTo>
                <a:lnTo>
                  <a:pt x="692" y="29"/>
                </a:lnTo>
                <a:lnTo>
                  <a:pt x="694" y="31"/>
                </a:lnTo>
                <a:lnTo>
                  <a:pt x="696" y="33"/>
                </a:lnTo>
                <a:lnTo>
                  <a:pt x="698" y="35"/>
                </a:lnTo>
                <a:lnTo>
                  <a:pt x="700" y="37"/>
                </a:lnTo>
                <a:lnTo>
                  <a:pt x="702" y="40"/>
                </a:lnTo>
                <a:lnTo>
                  <a:pt x="704" y="42"/>
                </a:lnTo>
                <a:lnTo>
                  <a:pt x="706" y="45"/>
                </a:lnTo>
                <a:lnTo>
                  <a:pt x="708" y="47"/>
                </a:lnTo>
                <a:lnTo>
                  <a:pt x="710" y="50"/>
                </a:lnTo>
                <a:lnTo>
                  <a:pt x="712" y="52"/>
                </a:lnTo>
                <a:lnTo>
                  <a:pt x="714" y="55"/>
                </a:lnTo>
                <a:lnTo>
                  <a:pt x="716" y="58"/>
                </a:lnTo>
                <a:lnTo>
                  <a:pt x="718" y="61"/>
                </a:lnTo>
                <a:lnTo>
                  <a:pt x="720" y="64"/>
                </a:lnTo>
                <a:lnTo>
                  <a:pt x="722" y="67"/>
                </a:lnTo>
                <a:lnTo>
                  <a:pt x="724" y="70"/>
                </a:lnTo>
                <a:lnTo>
                  <a:pt x="726" y="73"/>
                </a:lnTo>
                <a:lnTo>
                  <a:pt x="728" y="76"/>
                </a:lnTo>
                <a:lnTo>
                  <a:pt x="730" y="79"/>
                </a:lnTo>
                <a:lnTo>
                  <a:pt x="732" y="82"/>
                </a:lnTo>
                <a:lnTo>
                  <a:pt x="734" y="85"/>
                </a:lnTo>
                <a:lnTo>
                  <a:pt x="736" y="89"/>
                </a:lnTo>
                <a:lnTo>
                  <a:pt x="738" y="92"/>
                </a:lnTo>
                <a:lnTo>
                  <a:pt x="740" y="95"/>
                </a:lnTo>
                <a:lnTo>
                  <a:pt x="742" y="99"/>
                </a:lnTo>
                <a:lnTo>
                  <a:pt x="744" y="102"/>
                </a:lnTo>
                <a:lnTo>
                  <a:pt x="746" y="106"/>
                </a:lnTo>
                <a:lnTo>
                  <a:pt x="748" y="109"/>
                </a:lnTo>
                <a:lnTo>
                  <a:pt x="750" y="113"/>
                </a:lnTo>
                <a:lnTo>
                  <a:pt x="752" y="116"/>
                </a:lnTo>
                <a:lnTo>
                  <a:pt x="754" y="120"/>
                </a:lnTo>
                <a:lnTo>
                  <a:pt x="756" y="123"/>
                </a:lnTo>
                <a:lnTo>
                  <a:pt x="758" y="127"/>
                </a:lnTo>
                <a:lnTo>
                  <a:pt x="760" y="131"/>
                </a:lnTo>
                <a:lnTo>
                  <a:pt x="762" y="134"/>
                </a:lnTo>
                <a:lnTo>
                  <a:pt x="764" y="138"/>
                </a:lnTo>
                <a:lnTo>
                  <a:pt x="766" y="142"/>
                </a:lnTo>
                <a:lnTo>
                  <a:pt x="768" y="146"/>
                </a:lnTo>
                <a:lnTo>
                  <a:pt x="770" y="149"/>
                </a:lnTo>
                <a:lnTo>
                  <a:pt x="772" y="153"/>
                </a:lnTo>
                <a:lnTo>
                  <a:pt x="774" y="157"/>
                </a:lnTo>
                <a:lnTo>
                  <a:pt x="776" y="161"/>
                </a:lnTo>
                <a:lnTo>
                  <a:pt x="778" y="165"/>
                </a:lnTo>
                <a:lnTo>
                  <a:pt x="780" y="169"/>
                </a:lnTo>
                <a:lnTo>
                  <a:pt x="782" y="173"/>
                </a:lnTo>
                <a:lnTo>
                  <a:pt x="784" y="176"/>
                </a:lnTo>
                <a:lnTo>
                  <a:pt x="786" y="180"/>
                </a:lnTo>
                <a:lnTo>
                  <a:pt x="788" y="184"/>
                </a:lnTo>
                <a:lnTo>
                  <a:pt x="790" y="188"/>
                </a:lnTo>
                <a:lnTo>
                  <a:pt x="792" y="192"/>
                </a:lnTo>
                <a:lnTo>
                  <a:pt x="794" y="196"/>
                </a:lnTo>
                <a:lnTo>
                  <a:pt x="796" y="200"/>
                </a:lnTo>
                <a:lnTo>
                  <a:pt x="798" y="204"/>
                </a:lnTo>
                <a:lnTo>
                  <a:pt x="800" y="208"/>
                </a:lnTo>
                <a:lnTo>
                  <a:pt x="802" y="212"/>
                </a:lnTo>
                <a:lnTo>
                  <a:pt x="804" y="216"/>
                </a:lnTo>
                <a:lnTo>
                  <a:pt x="806" y="220"/>
                </a:lnTo>
                <a:lnTo>
                  <a:pt x="808" y="223"/>
                </a:lnTo>
                <a:lnTo>
                  <a:pt x="810" y="227"/>
                </a:lnTo>
                <a:lnTo>
                  <a:pt x="812" y="231"/>
                </a:lnTo>
                <a:lnTo>
                  <a:pt x="814" y="235"/>
                </a:lnTo>
                <a:lnTo>
                  <a:pt x="816" y="239"/>
                </a:lnTo>
                <a:lnTo>
                  <a:pt x="818" y="243"/>
                </a:lnTo>
                <a:lnTo>
                  <a:pt x="820" y="247"/>
                </a:lnTo>
                <a:lnTo>
                  <a:pt x="822" y="251"/>
                </a:lnTo>
                <a:lnTo>
                  <a:pt x="824" y="254"/>
                </a:lnTo>
                <a:lnTo>
                  <a:pt x="826" y="258"/>
                </a:lnTo>
                <a:lnTo>
                  <a:pt x="828" y="262"/>
                </a:lnTo>
                <a:lnTo>
                  <a:pt x="830" y="266"/>
                </a:lnTo>
                <a:lnTo>
                  <a:pt x="832" y="270"/>
                </a:lnTo>
                <a:lnTo>
                  <a:pt x="834" y="273"/>
                </a:lnTo>
                <a:lnTo>
                  <a:pt x="836" y="277"/>
                </a:lnTo>
                <a:lnTo>
                  <a:pt x="838" y="281"/>
                </a:lnTo>
                <a:lnTo>
                  <a:pt x="840" y="284"/>
                </a:lnTo>
                <a:lnTo>
                  <a:pt x="842" y="288"/>
                </a:lnTo>
                <a:lnTo>
                  <a:pt x="844" y="292"/>
                </a:lnTo>
                <a:lnTo>
                  <a:pt x="846" y="295"/>
                </a:lnTo>
                <a:lnTo>
                  <a:pt x="848" y="299"/>
                </a:lnTo>
                <a:lnTo>
                  <a:pt x="850" y="303"/>
                </a:lnTo>
                <a:lnTo>
                  <a:pt x="852" y="306"/>
                </a:lnTo>
                <a:lnTo>
                  <a:pt x="854" y="310"/>
                </a:lnTo>
                <a:lnTo>
                  <a:pt x="856" y="313"/>
                </a:lnTo>
                <a:lnTo>
                  <a:pt x="858" y="317"/>
                </a:lnTo>
                <a:lnTo>
                  <a:pt x="860" y="320"/>
                </a:lnTo>
                <a:lnTo>
                  <a:pt x="862" y="323"/>
                </a:lnTo>
                <a:lnTo>
                  <a:pt x="864" y="327"/>
                </a:lnTo>
                <a:lnTo>
                  <a:pt x="866" y="330"/>
                </a:lnTo>
                <a:lnTo>
                  <a:pt x="868" y="333"/>
                </a:lnTo>
                <a:lnTo>
                  <a:pt x="870" y="337"/>
                </a:lnTo>
                <a:lnTo>
                  <a:pt x="872" y="340"/>
                </a:lnTo>
                <a:lnTo>
                  <a:pt x="874" y="343"/>
                </a:lnTo>
                <a:lnTo>
                  <a:pt x="876" y="346"/>
                </a:lnTo>
                <a:lnTo>
                  <a:pt x="878" y="350"/>
                </a:lnTo>
                <a:lnTo>
                  <a:pt x="880" y="353"/>
                </a:lnTo>
                <a:lnTo>
                  <a:pt x="882" y="356"/>
                </a:lnTo>
                <a:lnTo>
                  <a:pt x="884" y="359"/>
                </a:lnTo>
                <a:lnTo>
                  <a:pt x="886" y="362"/>
                </a:lnTo>
                <a:lnTo>
                  <a:pt x="888" y="365"/>
                </a:lnTo>
                <a:lnTo>
                  <a:pt x="890" y="368"/>
                </a:lnTo>
                <a:lnTo>
                  <a:pt x="892" y="371"/>
                </a:lnTo>
                <a:lnTo>
                  <a:pt x="894" y="374"/>
                </a:lnTo>
                <a:lnTo>
                  <a:pt x="896" y="376"/>
                </a:lnTo>
                <a:lnTo>
                  <a:pt x="898" y="379"/>
                </a:lnTo>
                <a:lnTo>
                  <a:pt x="900" y="382"/>
                </a:lnTo>
                <a:lnTo>
                  <a:pt x="902" y="385"/>
                </a:lnTo>
                <a:lnTo>
                  <a:pt x="904" y="388"/>
                </a:lnTo>
                <a:lnTo>
                  <a:pt x="906" y="390"/>
                </a:lnTo>
                <a:lnTo>
                  <a:pt x="908" y="393"/>
                </a:lnTo>
                <a:lnTo>
                  <a:pt x="910" y="395"/>
                </a:lnTo>
                <a:lnTo>
                  <a:pt x="912" y="398"/>
                </a:lnTo>
                <a:lnTo>
                  <a:pt x="914" y="400"/>
                </a:lnTo>
                <a:lnTo>
                  <a:pt x="916" y="403"/>
                </a:lnTo>
                <a:lnTo>
                  <a:pt x="918" y="405"/>
                </a:lnTo>
                <a:lnTo>
                  <a:pt x="920" y="408"/>
                </a:lnTo>
                <a:lnTo>
                  <a:pt x="922" y="410"/>
                </a:lnTo>
                <a:lnTo>
                  <a:pt x="924" y="413"/>
                </a:lnTo>
                <a:lnTo>
                  <a:pt x="926" y="415"/>
                </a:lnTo>
                <a:lnTo>
                  <a:pt x="928" y="417"/>
                </a:lnTo>
                <a:lnTo>
                  <a:pt x="930" y="419"/>
                </a:lnTo>
                <a:lnTo>
                  <a:pt x="932" y="422"/>
                </a:lnTo>
                <a:lnTo>
                  <a:pt x="934" y="424"/>
                </a:lnTo>
                <a:lnTo>
                  <a:pt x="936" y="426"/>
                </a:lnTo>
                <a:lnTo>
                  <a:pt x="938" y="428"/>
                </a:lnTo>
                <a:lnTo>
                  <a:pt x="940" y="430"/>
                </a:lnTo>
                <a:lnTo>
                  <a:pt x="942" y="432"/>
                </a:lnTo>
                <a:lnTo>
                  <a:pt x="944" y="434"/>
                </a:lnTo>
                <a:lnTo>
                  <a:pt x="946" y="436"/>
                </a:lnTo>
                <a:lnTo>
                  <a:pt x="948" y="438"/>
                </a:lnTo>
                <a:lnTo>
                  <a:pt x="950" y="440"/>
                </a:lnTo>
                <a:lnTo>
                  <a:pt x="952" y="442"/>
                </a:lnTo>
                <a:lnTo>
                  <a:pt x="954" y="443"/>
                </a:lnTo>
                <a:lnTo>
                  <a:pt x="956" y="445"/>
                </a:lnTo>
                <a:lnTo>
                  <a:pt x="958" y="447"/>
                </a:lnTo>
                <a:lnTo>
                  <a:pt x="960" y="449"/>
                </a:lnTo>
                <a:lnTo>
                  <a:pt x="962" y="450"/>
                </a:lnTo>
                <a:lnTo>
                  <a:pt x="964" y="452"/>
                </a:lnTo>
                <a:lnTo>
                  <a:pt x="966" y="454"/>
                </a:lnTo>
                <a:lnTo>
                  <a:pt x="968" y="455"/>
                </a:lnTo>
                <a:lnTo>
                  <a:pt x="970" y="457"/>
                </a:lnTo>
                <a:lnTo>
                  <a:pt x="972" y="458"/>
                </a:lnTo>
                <a:lnTo>
                  <a:pt x="974" y="460"/>
                </a:lnTo>
                <a:lnTo>
                  <a:pt x="976" y="461"/>
                </a:lnTo>
                <a:lnTo>
                  <a:pt x="978" y="463"/>
                </a:lnTo>
                <a:lnTo>
                  <a:pt x="980" y="464"/>
                </a:lnTo>
                <a:lnTo>
                  <a:pt x="982" y="466"/>
                </a:lnTo>
                <a:lnTo>
                  <a:pt x="984" y="467"/>
                </a:lnTo>
                <a:lnTo>
                  <a:pt x="986" y="468"/>
                </a:lnTo>
                <a:lnTo>
                  <a:pt x="988" y="470"/>
                </a:lnTo>
                <a:lnTo>
                  <a:pt x="990" y="471"/>
                </a:lnTo>
                <a:lnTo>
                  <a:pt x="992" y="472"/>
                </a:lnTo>
                <a:lnTo>
                  <a:pt x="994" y="473"/>
                </a:lnTo>
                <a:lnTo>
                  <a:pt x="996" y="474"/>
                </a:lnTo>
                <a:lnTo>
                  <a:pt x="998" y="476"/>
                </a:lnTo>
                <a:lnTo>
                  <a:pt x="1000" y="477"/>
                </a:lnTo>
                <a:lnTo>
                  <a:pt x="1002" y="478"/>
                </a:lnTo>
                <a:lnTo>
                  <a:pt x="1004" y="479"/>
                </a:lnTo>
                <a:lnTo>
                  <a:pt x="1006" y="480"/>
                </a:lnTo>
                <a:lnTo>
                  <a:pt x="1008" y="481"/>
                </a:lnTo>
                <a:lnTo>
                  <a:pt x="1010" y="482"/>
                </a:lnTo>
                <a:lnTo>
                  <a:pt x="1012" y="483"/>
                </a:lnTo>
                <a:lnTo>
                  <a:pt x="1014" y="484"/>
                </a:lnTo>
                <a:lnTo>
                  <a:pt x="1016" y="485"/>
                </a:lnTo>
                <a:lnTo>
                  <a:pt x="1018" y="486"/>
                </a:lnTo>
                <a:lnTo>
                  <a:pt x="1020" y="487"/>
                </a:lnTo>
                <a:lnTo>
                  <a:pt x="1022" y="488"/>
                </a:lnTo>
                <a:lnTo>
                  <a:pt x="1024" y="488"/>
                </a:lnTo>
                <a:lnTo>
                  <a:pt x="1026" y="489"/>
                </a:lnTo>
                <a:lnTo>
                  <a:pt x="1028" y="490"/>
                </a:lnTo>
                <a:lnTo>
                  <a:pt x="1030" y="491"/>
                </a:lnTo>
                <a:lnTo>
                  <a:pt x="1032" y="492"/>
                </a:lnTo>
                <a:lnTo>
                  <a:pt x="1034" y="492"/>
                </a:lnTo>
                <a:lnTo>
                  <a:pt x="1036" y="493"/>
                </a:lnTo>
                <a:lnTo>
                  <a:pt x="1038" y="494"/>
                </a:lnTo>
                <a:lnTo>
                  <a:pt x="1040" y="494"/>
                </a:lnTo>
                <a:lnTo>
                  <a:pt x="1042" y="495"/>
                </a:lnTo>
                <a:lnTo>
                  <a:pt x="1044" y="496"/>
                </a:lnTo>
                <a:lnTo>
                  <a:pt x="1046" y="496"/>
                </a:lnTo>
                <a:lnTo>
                  <a:pt x="1048" y="497"/>
                </a:lnTo>
                <a:lnTo>
                  <a:pt x="1050" y="498"/>
                </a:lnTo>
                <a:lnTo>
                  <a:pt x="1052" y="498"/>
                </a:lnTo>
                <a:lnTo>
                  <a:pt x="1054" y="499"/>
                </a:lnTo>
                <a:lnTo>
                  <a:pt x="1056" y="499"/>
                </a:lnTo>
                <a:lnTo>
                  <a:pt x="1058" y="500"/>
                </a:lnTo>
                <a:lnTo>
                  <a:pt x="1060" y="500"/>
                </a:lnTo>
                <a:lnTo>
                  <a:pt x="1062" y="501"/>
                </a:lnTo>
                <a:lnTo>
                  <a:pt x="1064" y="501"/>
                </a:lnTo>
                <a:lnTo>
                  <a:pt x="1066" y="502"/>
                </a:lnTo>
                <a:lnTo>
                  <a:pt x="1068" y="502"/>
                </a:lnTo>
                <a:lnTo>
                  <a:pt x="1070" y="503"/>
                </a:lnTo>
                <a:lnTo>
                  <a:pt x="1072" y="503"/>
                </a:lnTo>
                <a:lnTo>
                  <a:pt x="1074" y="504"/>
                </a:lnTo>
                <a:lnTo>
                  <a:pt x="1076" y="504"/>
                </a:lnTo>
                <a:lnTo>
                  <a:pt x="1078" y="505"/>
                </a:lnTo>
                <a:lnTo>
                  <a:pt x="1080" y="505"/>
                </a:lnTo>
                <a:lnTo>
                  <a:pt x="1082" y="505"/>
                </a:lnTo>
                <a:lnTo>
                  <a:pt x="1084" y="506"/>
                </a:lnTo>
                <a:lnTo>
                  <a:pt x="1086" y="506"/>
                </a:lnTo>
                <a:lnTo>
                  <a:pt x="1088" y="506"/>
                </a:lnTo>
                <a:lnTo>
                  <a:pt x="1090" y="507"/>
                </a:lnTo>
                <a:lnTo>
                  <a:pt x="1092" y="507"/>
                </a:lnTo>
                <a:lnTo>
                  <a:pt x="1094" y="507"/>
                </a:lnTo>
                <a:lnTo>
                  <a:pt x="1096" y="508"/>
                </a:lnTo>
                <a:lnTo>
                  <a:pt x="1098" y="508"/>
                </a:lnTo>
                <a:lnTo>
                  <a:pt x="1100" y="508"/>
                </a:lnTo>
                <a:lnTo>
                  <a:pt x="1102" y="508"/>
                </a:lnTo>
                <a:lnTo>
                  <a:pt x="1104" y="509"/>
                </a:lnTo>
                <a:lnTo>
                  <a:pt x="1106" y="509"/>
                </a:lnTo>
                <a:lnTo>
                  <a:pt x="1108" y="509"/>
                </a:lnTo>
                <a:lnTo>
                  <a:pt x="1110" y="510"/>
                </a:lnTo>
                <a:lnTo>
                  <a:pt x="1112" y="510"/>
                </a:lnTo>
                <a:lnTo>
                  <a:pt x="1114" y="510"/>
                </a:lnTo>
                <a:lnTo>
                  <a:pt x="1116" y="510"/>
                </a:lnTo>
                <a:lnTo>
                  <a:pt x="1118" y="510"/>
                </a:lnTo>
                <a:lnTo>
                  <a:pt x="1120" y="511"/>
                </a:lnTo>
                <a:lnTo>
                  <a:pt x="1122" y="511"/>
                </a:lnTo>
                <a:lnTo>
                  <a:pt x="1124" y="511"/>
                </a:lnTo>
                <a:lnTo>
                  <a:pt x="1126" y="511"/>
                </a:lnTo>
                <a:lnTo>
                  <a:pt x="1128" y="511"/>
                </a:lnTo>
                <a:lnTo>
                  <a:pt x="1130" y="512"/>
                </a:lnTo>
                <a:lnTo>
                  <a:pt x="1132" y="512"/>
                </a:lnTo>
                <a:lnTo>
                  <a:pt x="1134" y="512"/>
                </a:lnTo>
                <a:lnTo>
                  <a:pt x="1136" y="512"/>
                </a:lnTo>
                <a:lnTo>
                  <a:pt x="1138" y="512"/>
                </a:lnTo>
                <a:lnTo>
                  <a:pt x="1140" y="512"/>
                </a:lnTo>
                <a:lnTo>
                  <a:pt x="1142" y="512"/>
                </a:lnTo>
                <a:lnTo>
                  <a:pt x="1144" y="513"/>
                </a:lnTo>
                <a:lnTo>
                  <a:pt x="1146" y="513"/>
                </a:lnTo>
                <a:lnTo>
                  <a:pt x="1148" y="513"/>
                </a:lnTo>
                <a:lnTo>
                  <a:pt x="1150" y="513"/>
                </a:lnTo>
                <a:lnTo>
                  <a:pt x="1152" y="513"/>
                </a:lnTo>
                <a:lnTo>
                  <a:pt x="1154" y="513"/>
                </a:lnTo>
                <a:lnTo>
                  <a:pt x="1156" y="513"/>
                </a:lnTo>
                <a:lnTo>
                  <a:pt x="1158" y="513"/>
                </a:lnTo>
                <a:lnTo>
                  <a:pt x="1160" y="514"/>
                </a:lnTo>
                <a:lnTo>
                  <a:pt x="1162" y="514"/>
                </a:lnTo>
                <a:lnTo>
                  <a:pt x="1164" y="514"/>
                </a:lnTo>
                <a:lnTo>
                  <a:pt x="1166" y="514"/>
                </a:lnTo>
                <a:lnTo>
                  <a:pt x="1168" y="514"/>
                </a:lnTo>
                <a:lnTo>
                  <a:pt x="1170" y="514"/>
                </a:lnTo>
                <a:lnTo>
                  <a:pt x="1172" y="514"/>
                </a:lnTo>
                <a:lnTo>
                  <a:pt x="1174" y="514"/>
                </a:lnTo>
                <a:lnTo>
                  <a:pt x="1176" y="514"/>
                </a:lnTo>
                <a:lnTo>
                  <a:pt x="1178" y="514"/>
                </a:lnTo>
                <a:lnTo>
                  <a:pt x="1180" y="514"/>
                </a:lnTo>
                <a:lnTo>
                  <a:pt x="1182" y="514"/>
                </a:lnTo>
                <a:lnTo>
                  <a:pt x="1184" y="515"/>
                </a:lnTo>
                <a:lnTo>
                  <a:pt x="1186" y="515"/>
                </a:lnTo>
                <a:lnTo>
                  <a:pt x="1188" y="515"/>
                </a:lnTo>
                <a:lnTo>
                  <a:pt x="1190" y="515"/>
                </a:lnTo>
                <a:lnTo>
                  <a:pt x="1192" y="515"/>
                </a:lnTo>
                <a:lnTo>
                  <a:pt x="1194" y="515"/>
                </a:lnTo>
                <a:lnTo>
                  <a:pt x="1196" y="515"/>
                </a:lnTo>
                <a:lnTo>
                  <a:pt x="1198" y="515"/>
                </a:lnTo>
                <a:lnTo>
                  <a:pt x="1200" y="515"/>
                </a:lnTo>
                <a:lnTo>
                  <a:pt x="1202" y="515"/>
                </a:lnTo>
                <a:lnTo>
                  <a:pt x="1204" y="515"/>
                </a:lnTo>
                <a:lnTo>
                  <a:pt x="1206" y="515"/>
                </a:lnTo>
                <a:lnTo>
                  <a:pt x="1208" y="515"/>
                </a:lnTo>
                <a:lnTo>
                  <a:pt x="1210" y="515"/>
                </a:lnTo>
                <a:lnTo>
                  <a:pt x="1212" y="515"/>
                </a:lnTo>
                <a:lnTo>
                  <a:pt x="1214" y="515"/>
                </a:lnTo>
                <a:lnTo>
                  <a:pt x="1216" y="515"/>
                </a:lnTo>
                <a:lnTo>
                  <a:pt x="1218" y="515"/>
                </a:lnTo>
                <a:lnTo>
                  <a:pt x="1220" y="515"/>
                </a:lnTo>
                <a:lnTo>
                  <a:pt x="1222" y="515"/>
                </a:lnTo>
                <a:lnTo>
                  <a:pt x="1224" y="515"/>
                </a:lnTo>
                <a:lnTo>
                  <a:pt x="1226" y="515"/>
                </a:lnTo>
                <a:lnTo>
                  <a:pt x="1228" y="515"/>
                </a:lnTo>
                <a:lnTo>
                  <a:pt x="1230" y="515"/>
                </a:lnTo>
                <a:lnTo>
                  <a:pt x="1232" y="515"/>
                </a:lnTo>
                <a:lnTo>
                  <a:pt x="1234" y="516"/>
                </a:lnTo>
                <a:lnTo>
                  <a:pt x="1236" y="516"/>
                </a:lnTo>
                <a:lnTo>
                  <a:pt x="1238" y="516"/>
                </a:lnTo>
                <a:lnTo>
                  <a:pt x="1240" y="516"/>
                </a:lnTo>
                <a:lnTo>
                  <a:pt x="1242" y="516"/>
                </a:lnTo>
                <a:lnTo>
                  <a:pt x="1244" y="516"/>
                </a:lnTo>
                <a:lnTo>
                  <a:pt x="1246" y="516"/>
                </a:lnTo>
                <a:lnTo>
                  <a:pt x="1248" y="516"/>
                </a:lnTo>
                <a:lnTo>
                  <a:pt x="1250" y="516"/>
                </a:lnTo>
                <a:lnTo>
                  <a:pt x="1252" y="516"/>
                </a:lnTo>
                <a:lnTo>
                  <a:pt x="1254" y="516"/>
                </a:lnTo>
                <a:lnTo>
                  <a:pt x="1256" y="516"/>
                </a:lnTo>
                <a:lnTo>
                  <a:pt x="1258" y="516"/>
                </a:lnTo>
                <a:lnTo>
                  <a:pt x="1260" y="516"/>
                </a:lnTo>
                <a:lnTo>
                  <a:pt x="1262" y="516"/>
                </a:lnTo>
                <a:lnTo>
                  <a:pt x="1264" y="516"/>
                </a:lnTo>
                <a:lnTo>
                  <a:pt x="1266" y="516"/>
                </a:lnTo>
                <a:lnTo>
                  <a:pt x="1268" y="516"/>
                </a:lnTo>
                <a:lnTo>
                  <a:pt x="1270" y="516"/>
                </a:lnTo>
                <a:lnTo>
                  <a:pt x="1272" y="516"/>
                </a:lnTo>
                <a:lnTo>
                  <a:pt x="1274" y="516"/>
                </a:lnTo>
                <a:lnTo>
                  <a:pt x="1276" y="516"/>
                </a:lnTo>
                <a:lnTo>
                  <a:pt x="1277" y="51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29">
            <a:extLst>
              <a:ext uri="{FF2B5EF4-FFF2-40B4-BE49-F238E27FC236}">
                <a16:creationId xmlns:a16="http://schemas.microsoft.com/office/drawing/2014/main" id="{A806043C-C8EE-0B7F-A68E-3B2574EBE496}"/>
              </a:ext>
            </a:extLst>
          </p:cNvPr>
          <p:cNvSpPr>
            <a:spLocks/>
          </p:cNvSpPr>
          <p:nvPr/>
        </p:nvSpPr>
        <p:spPr bwMode="auto">
          <a:xfrm>
            <a:off x="2963863" y="4125914"/>
            <a:ext cx="4781550" cy="757237"/>
          </a:xfrm>
          <a:custGeom>
            <a:avLst/>
            <a:gdLst>
              <a:gd name="T0" fmla="*/ 2147483646 w 10793"/>
              <a:gd name="T1" fmla="*/ 2147483646 h 10609"/>
              <a:gd name="T2" fmla="*/ 2147483646 w 10793"/>
              <a:gd name="T3" fmla="*/ 2147483646 h 10609"/>
              <a:gd name="T4" fmla="*/ 2147483646 w 10793"/>
              <a:gd name="T5" fmla="*/ 2147483646 h 10609"/>
              <a:gd name="T6" fmla="*/ 2147483646 w 10793"/>
              <a:gd name="T7" fmla="*/ 2147483646 h 10609"/>
              <a:gd name="T8" fmla="*/ 2147483646 w 10793"/>
              <a:gd name="T9" fmla="*/ 2147483646 h 10609"/>
              <a:gd name="T10" fmla="*/ 2147483646 w 10793"/>
              <a:gd name="T11" fmla="*/ 2147483646 h 10609"/>
              <a:gd name="T12" fmla="*/ 2147483646 w 10793"/>
              <a:gd name="T13" fmla="*/ 2147483646 h 10609"/>
              <a:gd name="T14" fmla="*/ 2147483646 w 10793"/>
              <a:gd name="T15" fmla="*/ 2147483646 h 10609"/>
              <a:gd name="T16" fmla="*/ 2147483646 w 10793"/>
              <a:gd name="T17" fmla="*/ 2147483646 h 10609"/>
              <a:gd name="T18" fmla="*/ 2147483646 w 10793"/>
              <a:gd name="T19" fmla="*/ 2147483646 h 10609"/>
              <a:gd name="T20" fmla="*/ 2147483646 w 10793"/>
              <a:gd name="T21" fmla="*/ 2147483646 h 10609"/>
              <a:gd name="T22" fmla="*/ 2147483646 w 10793"/>
              <a:gd name="T23" fmla="*/ 2147483646 h 10609"/>
              <a:gd name="T24" fmla="*/ 2147483646 w 10793"/>
              <a:gd name="T25" fmla="*/ 0 h 10609"/>
              <a:gd name="T26" fmla="*/ 2147483646 w 10793"/>
              <a:gd name="T27" fmla="*/ 2147483646 h 10609"/>
              <a:gd name="T28" fmla="*/ 2147483646 w 10793"/>
              <a:gd name="T29" fmla="*/ 2147483646 h 10609"/>
              <a:gd name="T30" fmla="*/ 2147483646 w 10793"/>
              <a:gd name="T31" fmla="*/ 2147483646 h 10609"/>
              <a:gd name="T32" fmla="*/ 2147483646 w 10793"/>
              <a:gd name="T33" fmla="*/ 2147483646 h 10609"/>
              <a:gd name="T34" fmla="*/ 2147483646 w 10793"/>
              <a:gd name="T35" fmla="*/ 2147483646 h 10609"/>
              <a:gd name="T36" fmla="*/ 2147483646 w 10793"/>
              <a:gd name="T37" fmla="*/ 2147483646 h 10609"/>
              <a:gd name="T38" fmla="*/ 2147483646 w 10793"/>
              <a:gd name="T39" fmla="*/ 2147483646 h 10609"/>
              <a:gd name="T40" fmla="*/ 2147483646 w 10793"/>
              <a:gd name="T41" fmla="*/ 2147483646 h 10609"/>
              <a:gd name="T42" fmla="*/ 2147483646 w 10793"/>
              <a:gd name="T43" fmla="*/ 2147483646 h 10609"/>
              <a:gd name="T44" fmla="*/ 2147483646 w 10793"/>
              <a:gd name="T45" fmla="*/ 2147483646 h 10609"/>
              <a:gd name="T46" fmla="*/ 2147483646 w 10793"/>
              <a:gd name="T47" fmla="*/ 2147483646 h 10609"/>
              <a:gd name="T48" fmla="*/ 2147483646 w 10793"/>
              <a:gd name="T49" fmla="*/ 2147483646 h 10609"/>
              <a:gd name="T50" fmla="*/ 2147483646 w 10793"/>
              <a:gd name="T51" fmla="*/ 2147483646 h 10609"/>
              <a:gd name="T52" fmla="*/ 2147483646 w 10793"/>
              <a:gd name="T53" fmla="*/ 2147483646 h 10609"/>
              <a:gd name="T54" fmla="*/ 2147483646 w 10793"/>
              <a:gd name="T55" fmla="*/ 2147483646 h 10609"/>
              <a:gd name="T56" fmla="*/ 2147483646 w 10793"/>
              <a:gd name="T57" fmla="*/ 2147483646 h 10609"/>
              <a:gd name="T58" fmla="*/ 2147483646 w 10793"/>
              <a:gd name="T59" fmla="*/ 2147483646 h 10609"/>
              <a:gd name="T60" fmla="*/ 2147483646 w 10793"/>
              <a:gd name="T61" fmla="*/ 2147483646 h 10609"/>
              <a:gd name="T62" fmla="*/ 2147483646 w 10793"/>
              <a:gd name="T63" fmla="*/ 2147483646 h 10609"/>
              <a:gd name="T64" fmla="*/ 2147483646 w 10793"/>
              <a:gd name="T65" fmla="*/ 2147483646 h 10609"/>
              <a:gd name="T66" fmla="*/ 2147483646 w 10793"/>
              <a:gd name="T67" fmla="*/ 2147483646 h 10609"/>
              <a:gd name="T68" fmla="*/ 2147483646 w 10793"/>
              <a:gd name="T69" fmla="*/ 2147483646 h 10609"/>
              <a:gd name="T70" fmla="*/ 2147483646 w 10793"/>
              <a:gd name="T71" fmla="*/ 2147483646 h 10609"/>
              <a:gd name="T72" fmla="*/ 2147483646 w 10793"/>
              <a:gd name="T73" fmla="*/ 2147483646 h 10609"/>
              <a:gd name="T74" fmla="*/ 2147483646 w 10793"/>
              <a:gd name="T75" fmla="*/ 2147483646 h 10609"/>
              <a:gd name="T76" fmla="*/ 2147483646 w 10793"/>
              <a:gd name="T77" fmla="*/ 2147483646 h 10609"/>
              <a:gd name="T78" fmla="*/ 2147483646 w 10793"/>
              <a:gd name="T79" fmla="*/ 2147483646 h 10609"/>
              <a:gd name="T80" fmla="*/ 2147483646 w 10793"/>
              <a:gd name="T81" fmla="*/ 2147483646 h 10609"/>
              <a:gd name="T82" fmla="*/ 2147483646 w 10793"/>
              <a:gd name="T83" fmla="*/ 2147483646 h 10609"/>
              <a:gd name="T84" fmla="*/ 2147483646 w 10793"/>
              <a:gd name="T85" fmla="*/ 2147483646 h 10609"/>
              <a:gd name="T86" fmla="*/ 2147483646 w 10793"/>
              <a:gd name="T87" fmla="*/ 2147483646 h 10609"/>
              <a:gd name="T88" fmla="*/ 2147483646 w 10793"/>
              <a:gd name="T89" fmla="*/ 2147483646 h 10609"/>
              <a:gd name="T90" fmla="*/ 2147483646 w 10793"/>
              <a:gd name="T91" fmla="*/ 2147483646 h 10609"/>
              <a:gd name="T92" fmla="*/ 2147483646 w 10793"/>
              <a:gd name="T93" fmla="*/ 2147483646 h 10609"/>
              <a:gd name="T94" fmla="*/ 2147483646 w 10793"/>
              <a:gd name="T95" fmla="*/ 2147483646 h 10609"/>
              <a:gd name="T96" fmla="*/ 2147483646 w 10793"/>
              <a:gd name="T97" fmla="*/ 2147483646 h 10609"/>
              <a:gd name="T98" fmla="*/ 2147483646 w 10793"/>
              <a:gd name="T99" fmla="*/ 2147483646 h 10609"/>
              <a:gd name="T100" fmla="*/ 2147483646 w 10793"/>
              <a:gd name="T101" fmla="*/ 2147483646 h 10609"/>
              <a:gd name="T102" fmla="*/ 2147483646 w 10793"/>
              <a:gd name="T103" fmla="*/ 2147483646 h 10609"/>
              <a:gd name="T104" fmla="*/ 2147483646 w 10793"/>
              <a:gd name="T105" fmla="*/ 2147483646 h 10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93" h="10609">
                <a:moveTo>
                  <a:pt x="793" y="9840"/>
                </a:moveTo>
                <a:lnTo>
                  <a:pt x="0" y="10609"/>
                </a:lnTo>
                <a:lnTo>
                  <a:pt x="856" y="9423"/>
                </a:lnTo>
                <a:cubicBezTo>
                  <a:pt x="866" y="9348"/>
                  <a:pt x="877" y="9274"/>
                  <a:pt x="887" y="9199"/>
                </a:cubicBezTo>
                <a:cubicBezTo>
                  <a:pt x="898" y="9135"/>
                  <a:pt x="908" y="9070"/>
                  <a:pt x="919" y="9006"/>
                </a:cubicBezTo>
                <a:cubicBezTo>
                  <a:pt x="929" y="8931"/>
                  <a:pt x="766" y="9354"/>
                  <a:pt x="776" y="9279"/>
                </a:cubicBezTo>
                <a:cubicBezTo>
                  <a:pt x="786" y="9215"/>
                  <a:pt x="971" y="8654"/>
                  <a:pt x="981" y="8590"/>
                </a:cubicBezTo>
                <a:cubicBezTo>
                  <a:pt x="992" y="8515"/>
                  <a:pt x="1002" y="8440"/>
                  <a:pt x="1013" y="8365"/>
                </a:cubicBezTo>
                <a:cubicBezTo>
                  <a:pt x="1023" y="8301"/>
                  <a:pt x="1034" y="8237"/>
                  <a:pt x="1044" y="8173"/>
                </a:cubicBezTo>
                <a:cubicBezTo>
                  <a:pt x="1055" y="8109"/>
                  <a:pt x="1065" y="8045"/>
                  <a:pt x="1076" y="7981"/>
                </a:cubicBezTo>
                <a:cubicBezTo>
                  <a:pt x="1086" y="7906"/>
                  <a:pt x="1097" y="7831"/>
                  <a:pt x="1107" y="7756"/>
                </a:cubicBezTo>
                <a:cubicBezTo>
                  <a:pt x="1117" y="7692"/>
                  <a:pt x="1128" y="7628"/>
                  <a:pt x="1138" y="7564"/>
                </a:cubicBezTo>
                <a:cubicBezTo>
                  <a:pt x="1149" y="7500"/>
                  <a:pt x="1159" y="7436"/>
                  <a:pt x="1170" y="7372"/>
                </a:cubicBezTo>
                <a:cubicBezTo>
                  <a:pt x="1180" y="7308"/>
                  <a:pt x="1191" y="7243"/>
                  <a:pt x="1201" y="7179"/>
                </a:cubicBezTo>
                <a:cubicBezTo>
                  <a:pt x="1212" y="7115"/>
                  <a:pt x="1222" y="7051"/>
                  <a:pt x="1233" y="6987"/>
                </a:cubicBezTo>
                <a:cubicBezTo>
                  <a:pt x="1243" y="6912"/>
                  <a:pt x="1254" y="6838"/>
                  <a:pt x="1264" y="6763"/>
                </a:cubicBezTo>
                <a:cubicBezTo>
                  <a:pt x="1274" y="6699"/>
                  <a:pt x="1285" y="6635"/>
                  <a:pt x="1295" y="6571"/>
                </a:cubicBezTo>
                <a:cubicBezTo>
                  <a:pt x="1306" y="6507"/>
                  <a:pt x="1316" y="6442"/>
                  <a:pt x="1327" y="6378"/>
                </a:cubicBezTo>
                <a:cubicBezTo>
                  <a:pt x="1337" y="6314"/>
                  <a:pt x="1348" y="6250"/>
                  <a:pt x="1358" y="6186"/>
                </a:cubicBezTo>
                <a:cubicBezTo>
                  <a:pt x="1369" y="6133"/>
                  <a:pt x="1379" y="6079"/>
                  <a:pt x="1390" y="6026"/>
                </a:cubicBezTo>
                <a:cubicBezTo>
                  <a:pt x="1400" y="5962"/>
                  <a:pt x="1411" y="5897"/>
                  <a:pt x="1421" y="5833"/>
                </a:cubicBezTo>
                <a:cubicBezTo>
                  <a:pt x="1431" y="5769"/>
                  <a:pt x="1442" y="5705"/>
                  <a:pt x="1452" y="5641"/>
                </a:cubicBezTo>
                <a:cubicBezTo>
                  <a:pt x="1463" y="5577"/>
                  <a:pt x="1473" y="5513"/>
                  <a:pt x="1484" y="5449"/>
                </a:cubicBezTo>
                <a:cubicBezTo>
                  <a:pt x="1494" y="5395"/>
                  <a:pt x="1505" y="5342"/>
                  <a:pt x="1515" y="5288"/>
                </a:cubicBezTo>
                <a:cubicBezTo>
                  <a:pt x="1526" y="5224"/>
                  <a:pt x="1536" y="5160"/>
                  <a:pt x="1547" y="5096"/>
                </a:cubicBezTo>
                <a:cubicBezTo>
                  <a:pt x="1557" y="5032"/>
                  <a:pt x="1568" y="4968"/>
                  <a:pt x="1578" y="4904"/>
                </a:cubicBezTo>
                <a:cubicBezTo>
                  <a:pt x="1588" y="4851"/>
                  <a:pt x="1599" y="4797"/>
                  <a:pt x="1609" y="4744"/>
                </a:cubicBezTo>
                <a:cubicBezTo>
                  <a:pt x="1620" y="4690"/>
                  <a:pt x="1630" y="4637"/>
                  <a:pt x="1641" y="4583"/>
                </a:cubicBezTo>
                <a:cubicBezTo>
                  <a:pt x="1651" y="4519"/>
                  <a:pt x="1662" y="4455"/>
                  <a:pt x="1672" y="4391"/>
                </a:cubicBezTo>
                <a:cubicBezTo>
                  <a:pt x="1683" y="4338"/>
                  <a:pt x="1693" y="4284"/>
                  <a:pt x="1704" y="4231"/>
                </a:cubicBezTo>
                <a:cubicBezTo>
                  <a:pt x="1714" y="4178"/>
                  <a:pt x="1725" y="4124"/>
                  <a:pt x="1735" y="4071"/>
                </a:cubicBezTo>
                <a:cubicBezTo>
                  <a:pt x="1745" y="4017"/>
                  <a:pt x="1756" y="3964"/>
                  <a:pt x="1766" y="3910"/>
                </a:cubicBezTo>
                <a:cubicBezTo>
                  <a:pt x="1777" y="3857"/>
                  <a:pt x="1787" y="3803"/>
                  <a:pt x="1798" y="3750"/>
                </a:cubicBezTo>
                <a:cubicBezTo>
                  <a:pt x="1808" y="3697"/>
                  <a:pt x="1819" y="3643"/>
                  <a:pt x="1829" y="3590"/>
                </a:cubicBezTo>
                <a:cubicBezTo>
                  <a:pt x="1840" y="3536"/>
                  <a:pt x="1850" y="3483"/>
                  <a:pt x="1861" y="3429"/>
                </a:cubicBezTo>
                <a:cubicBezTo>
                  <a:pt x="1871" y="3386"/>
                  <a:pt x="1882" y="3344"/>
                  <a:pt x="1892" y="3301"/>
                </a:cubicBezTo>
                <a:cubicBezTo>
                  <a:pt x="1902" y="3248"/>
                  <a:pt x="1913" y="3194"/>
                  <a:pt x="1923" y="3141"/>
                </a:cubicBezTo>
                <a:cubicBezTo>
                  <a:pt x="1934" y="3088"/>
                  <a:pt x="1944" y="3034"/>
                  <a:pt x="1955" y="2981"/>
                </a:cubicBezTo>
                <a:cubicBezTo>
                  <a:pt x="1965" y="2938"/>
                  <a:pt x="1976" y="2896"/>
                  <a:pt x="1986" y="2853"/>
                </a:cubicBezTo>
                <a:cubicBezTo>
                  <a:pt x="1996" y="2810"/>
                  <a:pt x="2007" y="2767"/>
                  <a:pt x="2017" y="2724"/>
                </a:cubicBezTo>
                <a:cubicBezTo>
                  <a:pt x="2028" y="2671"/>
                  <a:pt x="2038" y="2617"/>
                  <a:pt x="2049" y="2564"/>
                </a:cubicBezTo>
                <a:cubicBezTo>
                  <a:pt x="2059" y="2521"/>
                  <a:pt x="2070" y="2479"/>
                  <a:pt x="2080" y="2436"/>
                </a:cubicBezTo>
                <a:cubicBezTo>
                  <a:pt x="2091" y="2393"/>
                  <a:pt x="2101" y="2351"/>
                  <a:pt x="2112" y="2308"/>
                </a:cubicBezTo>
                <a:cubicBezTo>
                  <a:pt x="2122" y="2265"/>
                  <a:pt x="2133" y="2222"/>
                  <a:pt x="2143" y="2179"/>
                </a:cubicBezTo>
                <a:cubicBezTo>
                  <a:pt x="2153" y="2147"/>
                  <a:pt x="2164" y="2115"/>
                  <a:pt x="2174" y="2083"/>
                </a:cubicBezTo>
                <a:cubicBezTo>
                  <a:pt x="2185" y="2040"/>
                  <a:pt x="2195" y="1998"/>
                  <a:pt x="2206" y="1955"/>
                </a:cubicBezTo>
                <a:cubicBezTo>
                  <a:pt x="2216" y="1912"/>
                  <a:pt x="2227" y="1870"/>
                  <a:pt x="2237" y="1827"/>
                </a:cubicBezTo>
                <a:cubicBezTo>
                  <a:pt x="2248" y="1795"/>
                  <a:pt x="2258" y="1763"/>
                  <a:pt x="2269" y="1731"/>
                </a:cubicBezTo>
                <a:cubicBezTo>
                  <a:pt x="2279" y="1688"/>
                  <a:pt x="2290" y="1646"/>
                  <a:pt x="2300" y="1603"/>
                </a:cubicBezTo>
                <a:cubicBezTo>
                  <a:pt x="2310" y="1571"/>
                  <a:pt x="2321" y="1538"/>
                  <a:pt x="2331" y="1506"/>
                </a:cubicBezTo>
                <a:cubicBezTo>
                  <a:pt x="2342" y="1474"/>
                  <a:pt x="2352" y="1442"/>
                  <a:pt x="2363" y="1410"/>
                </a:cubicBezTo>
                <a:cubicBezTo>
                  <a:pt x="2373" y="1378"/>
                  <a:pt x="2384" y="1346"/>
                  <a:pt x="2394" y="1314"/>
                </a:cubicBezTo>
                <a:cubicBezTo>
                  <a:pt x="2405" y="1282"/>
                  <a:pt x="2415" y="1250"/>
                  <a:pt x="2426" y="1218"/>
                </a:cubicBezTo>
                <a:cubicBezTo>
                  <a:pt x="2436" y="1186"/>
                  <a:pt x="2447" y="1154"/>
                  <a:pt x="2457" y="1122"/>
                </a:cubicBezTo>
                <a:cubicBezTo>
                  <a:pt x="2467" y="1090"/>
                  <a:pt x="2478" y="1058"/>
                  <a:pt x="2488" y="1026"/>
                </a:cubicBezTo>
                <a:cubicBezTo>
                  <a:pt x="2499" y="1005"/>
                  <a:pt x="2509" y="983"/>
                  <a:pt x="2520" y="962"/>
                </a:cubicBezTo>
                <a:cubicBezTo>
                  <a:pt x="2530" y="930"/>
                  <a:pt x="2541" y="897"/>
                  <a:pt x="2551" y="865"/>
                </a:cubicBezTo>
                <a:cubicBezTo>
                  <a:pt x="2562" y="844"/>
                  <a:pt x="2572" y="822"/>
                  <a:pt x="2583" y="801"/>
                </a:cubicBezTo>
                <a:cubicBezTo>
                  <a:pt x="2593" y="780"/>
                  <a:pt x="2604" y="758"/>
                  <a:pt x="2614" y="737"/>
                </a:cubicBezTo>
                <a:cubicBezTo>
                  <a:pt x="2624" y="705"/>
                  <a:pt x="2635" y="673"/>
                  <a:pt x="2645" y="641"/>
                </a:cubicBezTo>
                <a:cubicBezTo>
                  <a:pt x="2656" y="620"/>
                  <a:pt x="2666" y="598"/>
                  <a:pt x="2677" y="577"/>
                </a:cubicBezTo>
                <a:cubicBezTo>
                  <a:pt x="2687" y="556"/>
                  <a:pt x="2698" y="534"/>
                  <a:pt x="2708" y="513"/>
                </a:cubicBezTo>
                <a:lnTo>
                  <a:pt x="2740" y="481"/>
                </a:lnTo>
                <a:cubicBezTo>
                  <a:pt x="2750" y="460"/>
                  <a:pt x="2761" y="438"/>
                  <a:pt x="2771" y="417"/>
                </a:cubicBezTo>
                <a:cubicBezTo>
                  <a:pt x="2781" y="396"/>
                  <a:pt x="2792" y="374"/>
                  <a:pt x="2802" y="353"/>
                </a:cubicBezTo>
                <a:lnTo>
                  <a:pt x="2834" y="321"/>
                </a:lnTo>
                <a:cubicBezTo>
                  <a:pt x="2844" y="299"/>
                  <a:pt x="2855" y="278"/>
                  <a:pt x="2865" y="256"/>
                </a:cubicBezTo>
                <a:lnTo>
                  <a:pt x="2897" y="224"/>
                </a:lnTo>
                <a:cubicBezTo>
                  <a:pt x="2907" y="213"/>
                  <a:pt x="2918" y="203"/>
                  <a:pt x="2928" y="192"/>
                </a:cubicBezTo>
                <a:cubicBezTo>
                  <a:pt x="2938" y="181"/>
                  <a:pt x="2949" y="171"/>
                  <a:pt x="2959" y="160"/>
                </a:cubicBezTo>
                <a:lnTo>
                  <a:pt x="2991" y="128"/>
                </a:lnTo>
                <a:cubicBezTo>
                  <a:pt x="3001" y="117"/>
                  <a:pt x="3012" y="107"/>
                  <a:pt x="3022" y="96"/>
                </a:cubicBezTo>
                <a:lnTo>
                  <a:pt x="3054" y="64"/>
                </a:lnTo>
                <a:lnTo>
                  <a:pt x="3085" y="64"/>
                </a:lnTo>
                <a:cubicBezTo>
                  <a:pt x="3095" y="53"/>
                  <a:pt x="3106" y="43"/>
                  <a:pt x="3116" y="32"/>
                </a:cubicBezTo>
                <a:lnTo>
                  <a:pt x="3148" y="32"/>
                </a:lnTo>
                <a:cubicBezTo>
                  <a:pt x="3158" y="21"/>
                  <a:pt x="3169" y="11"/>
                  <a:pt x="3179" y="0"/>
                </a:cubicBezTo>
                <a:lnTo>
                  <a:pt x="3211" y="0"/>
                </a:lnTo>
                <a:lnTo>
                  <a:pt x="3242" y="0"/>
                </a:lnTo>
                <a:lnTo>
                  <a:pt x="3273" y="0"/>
                </a:lnTo>
                <a:lnTo>
                  <a:pt x="3305" y="0"/>
                </a:lnTo>
                <a:lnTo>
                  <a:pt x="3336" y="0"/>
                </a:lnTo>
                <a:lnTo>
                  <a:pt x="3368" y="0"/>
                </a:lnTo>
                <a:cubicBezTo>
                  <a:pt x="3378" y="11"/>
                  <a:pt x="3389" y="21"/>
                  <a:pt x="3399" y="32"/>
                </a:cubicBezTo>
                <a:lnTo>
                  <a:pt x="3430" y="32"/>
                </a:lnTo>
                <a:lnTo>
                  <a:pt x="3462" y="64"/>
                </a:lnTo>
                <a:lnTo>
                  <a:pt x="3493" y="64"/>
                </a:lnTo>
                <a:lnTo>
                  <a:pt x="3525" y="96"/>
                </a:lnTo>
                <a:cubicBezTo>
                  <a:pt x="3535" y="107"/>
                  <a:pt x="3546" y="117"/>
                  <a:pt x="3556" y="128"/>
                </a:cubicBezTo>
                <a:cubicBezTo>
                  <a:pt x="3566" y="139"/>
                  <a:pt x="3577" y="149"/>
                  <a:pt x="3587" y="160"/>
                </a:cubicBezTo>
                <a:lnTo>
                  <a:pt x="3619" y="192"/>
                </a:lnTo>
                <a:cubicBezTo>
                  <a:pt x="3629" y="203"/>
                  <a:pt x="3640" y="213"/>
                  <a:pt x="3650" y="224"/>
                </a:cubicBezTo>
                <a:lnTo>
                  <a:pt x="3682" y="256"/>
                </a:lnTo>
                <a:cubicBezTo>
                  <a:pt x="3692" y="267"/>
                  <a:pt x="3703" y="277"/>
                  <a:pt x="3713" y="288"/>
                </a:cubicBezTo>
                <a:cubicBezTo>
                  <a:pt x="3723" y="310"/>
                  <a:pt x="3734" y="331"/>
                  <a:pt x="3744" y="353"/>
                </a:cubicBezTo>
                <a:lnTo>
                  <a:pt x="3776" y="385"/>
                </a:lnTo>
                <a:cubicBezTo>
                  <a:pt x="3786" y="396"/>
                  <a:pt x="3797" y="406"/>
                  <a:pt x="3807" y="417"/>
                </a:cubicBezTo>
                <a:cubicBezTo>
                  <a:pt x="3818" y="438"/>
                  <a:pt x="3828" y="460"/>
                  <a:pt x="3839" y="481"/>
                </a:cubicBezTo>
                <a:cubicBezTo>
                  <a:pt x="3849" y="492"/>
                  <a:pt x="3860" y="502"/>
                  <a:pt x="3870" y="513"/>
                </a:cubicBezTo>
                <a:cubicBezTo>
                  <a:pt x="3880" y="534"/>
                  <a:pt x="3891" y="556"/>
                  <a:pt x="3901" y="577"/>
                </a:cubicBezTo>
                <a:cubicBezTo>
                  <a:pt x="3912" y="598"/>
                  <a:pt x="3922" y="620"/>
                  <a:pt x="3933" y="641"/>
                </a:cubicBezTo>
                <a:cubicBezTo>
                  <a:pt x="3943" y="662"/>
                  <a:pt x="3954" y="684"/>
                  <a:pt x="3964" y="705"/>
                </a:cubicBezTo>
                <a:lnTo>
                  <a:pt x="3996" y="737"/>
                </a:lnTo>
                <a:cubicBezTo>
                  <a:pt x="4006" y="758"/>
                  <a:pt x="4017" y="780"/>
                  <a:pt x="4027" y="801"/>
                </a:cubicBezTo>
                <a:cubicBezTo>
                  <a:pt x="4037" y="822"/>
                  <a:pt x="4048" y="844"/>
                  <a:pt x="4058" y="865"/>
                </a:cubicBezTo>
                <a:cubicBezTo>
                  <a:pt x="4069" y="886"/>
                  <a:pt x="4079" y="908"/>
                  <a:pt x="4090" y="929"/>
                </a:cubicBezTo>
                <a:cubicBezTo>
                  <a:pt x="4100" y="951"/>
                  <a:pt x="4111" y="972"/>
                  <a:pt x="4121" y="994"/>
                </a:cubicBezTo>
                <a:cubicBezTo>
                  <a:pt x="4131" y="1026"/>
                  <a:pt x="4142" y="1058"/>
                  <a:pt x="4152" y="1090"/>
                </a:cubicBezTo>
                <a:cubicBezTo>
                  <a:pt x="4163" y="1111"/>
                  <a:pt x="4173" y="1133"/>
                  <a:pt x="4184" y="1154"/>
                </a:cubicBezTo>
                <a:cubicBezTo>
                  <a:pt x="4194" y="1175"/>
                  <a:pt x="4205" y="1197"/>
                  <a:pt x="4215" y="1218"/>
                </a:cubicBezTo>
                <a:cubicBezTo>
                  <a:pt x="4226" y="1239"/>
                  <a:pt x="4236" y="1261"/>
                  <a:pt x="4247" y="1282"/>
                </a:cubicBezTo>
                <a:cubicBezTo>
                  <a:pt x="4257" y="1314"/>
                  <a:pt x="4268" y="1346"/>
                  <a:pt x="4278" y="1378"/>
                </a:cubicBezTo>
                <a:cubicBezTo>
                  <a:pt x="4288" y="1399"/>
                  <a:pt x="4299" y="1421"/>
                  <a:pt x="4309" y="1442"/>
                </a:cubicBezTo>
                <a:cubicBezTo>
                  <a:pt x="4320" y="1463"/>
                  <a:pt x="4330" y="1485"/>
                  <a:pt x="4341" y="1506"/>
                </a:cubicBezTo>
                <a:cubicBezTo>
                  <a:pt x="4351" y="1538"/>
                  <a:pt x="4362" y="1571"/>
                  <a:pt x="4372" y="1603"/>
                </a:cubicBezTo>
                <a:cubicBezTo>
                  <a:pt x="4383" y="1624"/>
                  <a:pt x="4393" y="1646"/>
                  <a:pt x="4404" y="1667"/>
                </a:cubicBezTo>
                <a:cubicBezTo>
                  <a:pt x="4414" y="1699"/>
                  <a:pt x="4425" y="1731"/>
                  <a:pt x="4435" y="1763"/>
                </a:cubicBezTo>
                <a:cubicBezTo>
                  <a:pt x="4445" y="1784"/>
                  <a:pt x="4456" y="1806"/>
                  <a:pt x="4466" y="1827"/>
                </a:cubicBezTo>
                <a:cubicBezTo>
                  <a:pt x="4477" y="1859"/>
                  <a:pt x="4487" y="1891"/>
                  <a:pt x="4498" y="1923"/>
                </a:cubicBezTo>
                <a:cubicBezTo>
                  <a:pt x="4508" y="1955"/>
                  <a:pt x="4519" y="1987"/>
                  <a:pt x="4529" y="2019"/>
                </a:cubicBezTo>
                <a:cubicBezTo>
                  <a:pt x="4540" y="2040"/>
                  <a:pt x="4550" y="2062"/>
                  <a:pt x="4561" y="2083"/>
                </a:cubicBezTo>
                <a:cubicBezTo>
                  <a:pt x="4571" y="2115"/>
                  <a:pt x="4582" y="2147"/>
                  <a:pt x="4592" y="2179"/>
                </a:cubicBezTo>
                <a:cubicBezTo>
                  <a:pt x="4602" y="2211"/>
                  <a:pt x="4613" y="2244"/>
                  <a:pt x="4623" y="2276"/>
                </a:cubicBezTo>
                <a:cubicBezTo>
                  <a:pt x="4634" y="2297"/>
                  <a:pt x="4644" y="2319"/>
                  <a:pt x="4655" y="2340"/>
                </a:cubicBezTo>
                <a:cubicBezTo>
                  <a:pt x="4665" y="2372"/>
                  <a:pt x="4676" y="2404"/>
                  <a:pt x="4686" y="2436"/>
                </a:cubicBezTo>
                <a:cubicBezTo>
                  <a:pt x="4697" y="2468"/>
                  <a:pt x="4707" y="2500"/>
                  <a:pt x="4718" y="2532"/>
                </a:cubicBezTo>
                <a:cubicBezTo>
                  <a:pt x="4728" y="2564"/>
                  <a:pt x="4739" y="2596"/>
                  <a:pt x="4749" y="2628"/>
                </a:cubicBezTo>
                <a:cubicBezTo>
                  <a:pt x="4759" y="2649"/>
                  <a:pt x="4770" y="2671"/>
                  <a:pt x="4780" y="2692"/>
                </a:cubicBezTo>
                <a:cubicBezTo>
                  <a:pt x="4791" y="2724"/>
                  <a:pt x="4801" y="2756"/>
                  <a:pt x="4812" y="2788"/>
                </a:cubicBezTo>
                <a:cubicBezTo>
                  <a:pt x="4822" y="2820"/>
                  <a:pt x="4833" y="2853"/>
                  <a:pt x="4843" y="2885"/>
                </a:cubicBezTo>
                <a:cubicBezTo>
                  <a:pt x="4854" y="2917"/>
                  <a:pt x="4864" y="2949"/>
                  <a:pt x="4875" y="2981"/>
                </a:cubicBezTo>
                <a:cubicBezTo>
                  <a:pt x="4885" y="3013"/>
                  <a:pt x="4896" y="3045"/>
                  <a:pt x="4906" y="3077"/>
                </a:cubicBezTo>
                <a:cubicBezTo>
                  <a:pt x="4916" y="3109"/>
                  <a:pt x="4927" y="3141"/>
                  <a:pt x="4937" y="3173"/>
                </a:cubicBezTo>
                <a:cubicBezTo>
                  <a:pt x="4948" y="3205"/>
                  <a:pt x="4958" y="3237"/>
                  <a:pt x="4969" y="3269"/>
                </a:cubicBezTo>
                <a:cubicBezTo>
                  <a:pt x="4979" y="3290"/>
                  <a:pt x="4990" y="3312"/>
                  <a:pt x="5000" y="3333"/>
                </a:cubicBezTo>
                <a:cubicBezTo>
                  <a:pt x="5011" y="3365"/>
                  <a:pt x="5021" y="3397"/>
                  <a:pt x="5032" y="3429"/>
                </a:cubicBezTo>
                <a:cubicBezTo>
                  <a:pt x="5042" y="3461"/>
                  <a:pt x="5053" y="3494"/>
                  <a:pt x="5063" y="3526"/>
                </a:cubicBezTo>
                <a:cubicBezTo>
                  <a:pt x="5073" y="3558"/>
                  <a:pt x="5084" y="3590"/>
                  <a:pt x="5094" y="3622"/>
                </a:cubicBezTo>
                <a:cubicBezTo>
                  <a:pt x="5105" y="3654"/>
                  <a:pt x="5115" y="3686"/>
                  <a:pt x="5126" y="3718"/>
                </a:cubicBezTo>
                <a:cubicBezTo>
                  <a:pt x="5136" y="3750"/>
                  <a:pt x="5147" y="3782"/>
                  <a:pt x="5157" y="3814"/>
                </a:cubicBezTo>
                <a:cubicBezTo>
                  <a:pt x="5168" y="3846"/>
                  <a:pt x="5178" y="3878"/>
                  <a:pt x="5189" y="3910"/>
                </a:cubicBezTo>
                <a:cubicBezTo>
                  <a:pt x="5199" y="3942"/>
                  <a:pt x="5210" y="3974"/>
                  <a:pt x="5220" y="4006"/>
                </a:cubicBezTo>
                <a:cubicBezTo>
                  <a:pt x="5230" y="4038"/>
                  <a:pt x="5241" y="4071"/>
                  <a:pt x="5251" y="4103"/>
                </a:cubicBezTo>
                <a:cubicBezTo>
                  <a:pt x="5262" y="4124"/>
                  <a:pt x="5272" y="4146"/>
                  <a:pt x="5283" y="4167"/>
                </a:cubicBezTo>
                <a:cubicBezTo>
                  <a:pt x="5293" y="4199"/>
                  <a:pt x="5304" y="4231"/>
                  <a:pt x="5314" y="4263"/>
                </a:cubicBezTo>
                <a:cubicBezTo>
                  <a:pt x="5325" y="4295"/>
                  <a:pt x="5335" y="4327"/>
                  <a:pt x="5346" y="4359"/>
                </a:cubicBezTo>
                <a:cubicBezTo>
                  <a:pt x="5356" y="4391"/>
                  <a:pt x="5367" y="4423"/>
                  <a:pt x="5377" y="4455"/>
                </a:cubicBezTo>
                <a:cubicBezTo>
                  <a:pt x="5387" y="4487"/>
                  <a:pt x="5398" y="4519"/>
                  <a:pt x="5408" y="4551"/>
                </a:cubicBezTo>
                <a:cubicBezTo>
                  <a:pt x="5419" y="4583"/>
                  <a:pt x="5429" y="4615"/>
                  <a:pt x="5440" y="4647"/>
                </a:cubicBezTo>
                <a:cubicBezTo>
                  <a:pt x="5450" y="4669"/>
                  <a:pt x="5461" y="4690"/>
                  <a:pt x="5471" y="4712"/>
                </a:cubicBezTo>
                <a:cubicBezTo>
                  <a:pt x="5482" y="4744"/>
                  <a:pt x="5492" y="4776"/>
                  <a:pt x="5503" y="4808"/>
                </a:cubicBezTo>
                <a:cubicBezTo>
                  <a:pt x="5513" y="4840"/>
                  <a:pt x="5524" y="4872"/>
                  <a:pt x="5534" y="4904"/>
                </a:cubicBezTo>
                <a:cubicBezTo>
                  <a:pt x="5544" y="4936"/>
                  <a:pt x="5555" y="4968"/>
                  <a:pt x="5565" y="5000"/>
                </a:cubicBezTo>
                <a:cubicBezTo>
                  <a:pt x="5576" y="5032"/>
                  <a:pt x="5586" y="5064"/>
                  <a:pt x="5597" y="5096"/>
                </a:cubicBezTo>
                <a:cubicBezTo>
                  <a:pt x="5607" y="5117"/>
                  <a:pt x="5618" y="5139"/>
                  <a:pt x="5628" y="5160"/>
                </a:cubicBezTo>
                <a:cubicBezTo>
                  <a:pt x="5639" y="5192"/>
                  <a:pt x="5649" y="5224"/>
                  <a:pt x="5660" y="5256"/>
                </a:cubicBezTo>
                <a:cubicBezTo>
                  <a:pt x="5670" y="5288"/>
                  <a:pt x="5681" y="5321"/>
                  <a:pt x="5691" y="5353"/>
                </a:cubicBezTo>
                <a:cubicBezTo>
                  <a:pt x="5701" y="5374"/>
                  <a:pt x="5712" y="5396"/>
                  <a:pt x="5722" y="5417"/>
                </a:cubicBezTo>
                <a:cubicBezTo>
                  <a:pt x="5733" y="5449"/>
                  <a:pt x="5743" y="5481"/>
                  <a:pt x="5754" y="5513"/>
                </a:cubicBezTo>
                <a:cubicBezTo>
                  <a:pt x="5764" y="5545"/>
                  <a:pt x="5775" y="5577"/>
                  <a:pt x="5785" y="5609"/>
                </a:cubicBezTo>
                <a:cubicBezTo>
                  <a:pt x="5796" y="5630"/>
                  <a:pt x="5806" y="5652"/>
                  <a:pt x="5817" y="5673"/>
                </a:cubicBezTo>
                <a:cubicBezTo>
                  <a:pt x="5827" y="5705"/>
                  <a:pt x="5838" y="5737"/>
                  <a:pt x="5848" y="5769"/>
                </a:cubicBezTo>
                <a:cubicBezTo>
                  <a:pt x="5858" y="5790"/>
                  <a:pt x="5869" y="5812"/>
                  <a:pt x="5879" y="5833"/>
                </a:cubicBezTo>
                <a:cubicBezTo>
                  <a:pt x="5890" y="5865"/>
                  <a:pt x="5900" y="5897"/>
                  <a:pt x="5911" y="5929"/>
                </a:cubicBezTo>
                <a:cubicBezTo>
                  <a:pt x="5921" y="5951"/>
                  <a:pt x="5932" y="5972"/>
                  <a:pt x="5942" y="5994"/>
                </a:cubicBezTo>
                <a:cubicBezTo>
                  <a:pt x="5953" y="6026"/>
                  <a:pt x="5963" y="6058"/>
                  <a:pt x="5974" y="6090"/>
                </a:cubicBezTo>
                <a:cubicBezTo>
                  <a:pt x="5984" y="6111"/>
                  <a:pt x="5995" y="6133"/>
                  <a:pt x="6005" y="6154"/>
                </a:cubicBezTo>
                <a:cubicBezTo>
                  <a:pt x="6015" y="6186"/>
                  <a:pt x="6026" y="6218"/>
                  <a:pt x="6036" y="6250"/>
                </a:cubicBezTo>
                <a:cubicBezTo>
                  <a:pt x="6047" y="6271"/>
                  <a:pt x="6057" y="6293"/>
                  <a:pt x="6068" y="6314"/>
                </a:cubicBezTo>
                <a:cubicBezTo>
                  <a:pt x="6078" y="6346"/>
                  <a:pt x="6089" y="6378"/>
                  <a:pt x="6099" y="6410"/>
                </a:cubicBezTo>
                <a:cubicBezTo>
                  <a:pt x="6110" y="6431"/>
                  <a:pt x="6120" y="6453"/>
                  <a:pt x="6131" y="6474"/>
                </a:cubicBezTo>
                <a:cubicBezTo>
                  <a:pt x="6141" y="6495"/>
                  <a:pt x="6152" y="6517"/>
                  <a:pt x="6162" y="6538"/>
                </a:cubicBezTo>
                <a:cubicBezTo>
                  <a:pt x="6172" y="6570"/>
                  <a:pt x="6183" y="6603"/>
                  <a:pt x="6193" y="6635"/>
                </a:cubicBezTo>
                <a:cubicBezTo>
                  <a:pt x="6204" y="6656"/>
                  <a:pt x="6214" y="6678"/>
                  <a:pt x="6225" y="6699"/>
                </a:cubicBezTo>
                <a:cubicBezTo>
                  <a:pt x="6235" y="6720"/>
                  <a:pt x="6246" y="6742"/>
                  <a:pt x="6256" y="6763"/>
                </a:cubicBezTo>
                <a:cubicBezTo>
                  <a:pt x="6267" y="6784"/>
                  <a:pt x="6277" y="6806"/>
                  <a:pt x="6288" y="6827"/>
                </a:cubicBezTo>
                <a:cubicBezTo>
                  <a:pt x="6298" y="6848"/>
                  <a:pt x="6309" y="6870"/>
                  <a:pt x="6319" y="6891"/>
                </a:cubicBezTo>
                <a:cubicBezTo>
                  <a:pt x="6329" y="6923"/>
                  <a:pt x="6340" y="6955"/>
                  <a:pt x="6350" y="6987"/>
                </a:cubicBezTo>
                <a:cubicBezTo>
                  <a:pt x="6361" y="7008"/>
                  <a:pt x="6371" y="7030"/>
                  <a:pt x="6382" y="7051"/>
                </a:cubicBezTo>
                <a:cubicBezTo>
                  <a:pt x="6392" y="7072"/>
                  <a:pt x="6403" y="7094"/>
                  <a:pt x="6413" y="7115"/>
                </a:cubicBezTo>
                <a:cubicBezTo>
                  <a:pt x="6423" y="7136"/>
                  <a:pt x="6434" y="7158"/>
                  <a:pt x="6444" y="7179"/>
                </a:cubicBezTo>
                <a:cubicBezTo>
                  <a:pt x="6455" y="7201"/>
                  <a:pt x="6465" y="7222"/>
                  <a:pt x="6476" y="7244"/>
                </a:cubicBezTo>
                <a:cubicBezTo>
                  <a:pt x="6486" y="7265"/>
                  <a:pt x="6497" y="7287"/>
                  <a:pt x="6507" y="7308"/>
                </a:cubicBezTo>
                <a:cubicBezTo>
                  <a:pt x="6518" y="7329"/>
                  <a:pt x="6528" y="7351"/>
                  <a:pt x="6539" y="7372"/>
                </a:cubicBezTo>
                <a:cubicBezTo>
                  <a:pt x="6549" y="7393"/>
                  <a:pt x="6560" y="7415"/>
                  <a:pt x="6570" y="7436"/>
                </a:cubicBezTo>
                <a:cubicBezTo>
                  <a:pt x="6580" y="7457"/>
                  <a:pt x="6591" y="7479"/>
                  <a:pt x="6601" y="7500"/>
                </a:cubicBezTo>
                <a:cubicBezTo>
                  <a:pt x="6612" y="7521"/>
                  <a:pt x="6622" y="7543"/>
                  <a:pt x="6633" y="7564"/>
                </a:cubicBezTo>
                <a:cubicBezTo>
                  <a:pt x="6643" y="7575"/>
                  <a:pt x="6654" y="7585"/>
                  <a:pt x="6664" y="7596"/>
                </a:cubicBezTo>
                <a:cubicBezTo>
                  <a:pt x="6675" y="7617"/>
                  <a:pt x="6685" y="7639"/>
                  <a:pt x="6696" y="7660"/>
                </a:cubicBezTo>
                <a:cubicBezTo>
                  <a:pt x="6706" y="7681"/>
                  <a:pt x="6717" y="7703"/>
                  <a:pt x="6727" y="7724"/>
                </a:cubicBezTo>
                <a:cubicBezTo>
                  <a:pt x="6737" y="7745"/>
                  <a:pt x="6748" y="7767"/>
                  <a:pt x="6758" y="7788"/>
                </a:cubicBezTo>
                <a:cubicBezTo>
                  <a:pt x="6769" y="7799"/>
                  <a:pt x="6779" y="7810"/>
                  <a:pt x="6790" y="7821"/>
                </a:cubicBezTo>
                <a:cubicBezTo>
                  <a:pt x="6800" y="7842"/>
                  <a:pt x="6811" y="7864"/>
                  <a:pt x="6821" y="7885"/>
                </a:cubicBezTo>
                <a:cubicBezTo>
                  <a:pt x="6832" y="7906"/>
                  <a:pt x="6842" y="7928"/>
                  <a:pt x="6853" y="7949"/>
                </a:cubicBezTo>
                <a:cubicBezTo>
                  <a:pt x="6863" y="7960"/>
                  <a:pt x="6874" y="7970"/>
                  <a:pt x="6884" y="7981"/>
                </a:cubicBezTo>
                <a:cubicBezTo>
                  <a:pt x="6894" y="8002"/>
                  <a:pt x="6905" y="8024"/>
                  <a:pt x="6915" y="8045"/>
                </a:cubicBezTo>
                <a:cubicBezTo>
                  <a:pt x="6926" y="8066"/>
                  <a:pt x="6936" y="8088"/>
                  <a:pt x="6947" y="8109"/>
                </a:cubicBezTo>
                <a:cubicBezTo>
                  <a:pt x="6957" y="8120"/>
                  <a:pt x="6968" y="8130"/>
                  <a:pt x="6978" y="8141"/>
                </a:cubicBezTo>
                <a:cubicBezTo>
                  <a:pt x="6989" y="8162"/>
                  <a:pt x="6999" y="8184"/>
                  <a:pt x="7010" y="8205"/>
                </a:cubicBezTo>
                <a:cubicBezTo>
                  <a:pt x="7020" y="8216"/>
                  <a:pt x="7031" y="8226"/>
                  <a:pt x="7041" y="8237"/>
                </a:cubicBezTo>
                <a:cubicBezTo>
                  <a:pt x="7051" y="8258"/>
                  <a:pt x="7062" y="8280"/>
                  <a:pt x="7072" y="8301"/>
                </a:cubicBezTo>
                <a:lnTo>
                  <a:pt x="7104" y="8333"/>
                </a:lnTo>
                <a:cubicBezTo>
                  <a:pt x="7114" y="8354"/>
                  <a:pt x="7125" y="8376"/>
                  <a:pt x="7135" y="8397"/>
                </a:cubicBezTo>
                <a:lnTo>
                  <a:pt x="7167" y="8429"/>
                </a:lnTo>
                <a:cubicBezTo>
                  <a:pt x="7177" y="8440"/>
                  <a:pt x="7188" y="8451"/>
                  <a:pt x="7198" y="8462"/>
                </a:cubicBezTo>
                <a:cubicBezTo>
                  <a:pt x="7208" y="8483"/>
                  <a:pt x="7219" y="8505"/>
                  <a:pt x="7229" y="8526"/>
                </a:cubicBezTo>
                <a:lnTo>
                  <a:pt x="7261" y="8558"/>
                </a:lnTo>
                <a:cubicBezTo>
                  <a:pt x="7271" y="8569"/>
                  <a:pt x="7282" y="8579"/>
                  <a:pt x="7292" y="8590"/>
                </a:cubicBezTo>
                <a:lnTo>
                  <a:pt x="7324" y="8622"/>
                </a:lnTo>
                <a:cubicBezTo>
                  <a:pt x="7334" y="8643"/>
                  <a:pt x="7345" y="8665"/>
                  <a:pt x="7355" y="8686"/>
                </a:cubicBezTo>
                <a:cubicBezTo>
                  <a:pt x="7365" y="8697"/>
                  <a:pt x="7376" y="8707"/>
                  <a:pt x="7386" y="8718"/>
                </a:cubicBezTo>
                <a:lnTo>
                  <a:pt x="7418" y="8750"/>
                </a:lnTo>
                <a:cubicBezTo>
                  <a:pt x="7428" y="8761"/>
                  <a:pt x="7439" y="8771"/>
                  <a:pt x="7449" y="8782"/>
                </a:cubicBezTo>
                <a:lnTo>
                  <a:pt x="7481" y="8814"/>
                </a:lnTo>
                <a:cubicBezTo>
                  <a:pt x="7491" y="8825"/>
                  <a:pt x="7502" y="8835"/>
                  <a:pt x="7512" y="8846"/>
                </a:cubicBezTo>
                <a:cubicBezTo>
                  <a:pt x="7522" y="8857"/>
                  <a:pt x="7533" y="8867"/>
                  <a:pt x="7543" y="8878"/>
                </a:cubicBezTo>
                <a:lnTo>
                  <a:pt x="7575" y="8910"/>
                </a:lnTo>
                <a:cubicBezTo>
                  <a:pt x="7585" y="8921"/>
                  <a:pt x="7596" y="8931"/>
                  <a:pt x="7606" y="8942"/>
                </a:cubicBezTo>
                <a:lnTo>
                  <a:pt x="7638" y="8974"/>
                </a:lnTo>
                <a:cubicBezTo>
                  <a:pt x="7648" y="8985"/>
                  <a:pt x="7659" y="8995"/>
                  <a:pt x="7669" y="9006"/>
                </a:cubicBezTo>
                <a:cubicBezTo>
                  <a:pt x="7679" y="9017"/>
                  <a:pt x="7690" y="9027"/>
                  <a:pt x="7700" y="9038"/>
                </a:cubicBezTo>
                <a:cubicBezTo>
                  <a:pt x="7711" y="9049"/>
                  <a:pt x="7721" y="9060"/>
                  <a:pt x="7732" y="9071"/>
                </a:cubicBezTo>
                <a:cubicBezTo>
                  <a:pt x="7742" y="9082"/>
                  <a:pt x="7753" y="9092"/>
                  <a:pt x="7763" y="9103"/>
                </a:cubicBezTo>
                <a:lnTo>
                  <a:pt x="7795" y="9135"/>
                </a:lnTo>
                <a:cubicBezTo>
                  <a:pt x="7805" y="9146"/>
                  <a:pt x="7816" y="9156"/>
                  <a:pt x="7826" y="9167"/>
                </a:cubicBezTo>
                <a:cubicBezTo>
                  <a:pt x="7836" y="9178"/>
                  <a:pt x="7847" y="9188"/>
                  <a:pt x="7857" y="9199"/>
                </a:cubicBezTo>
                <a:lnTo>
                  <a:pt x="7889" y="9199"/>
                </a:lnTo>
                <a:cubicBezTo>
                  <a:pt x="7899" y="9210"/>
                  <a:pt x="7910" y="9220"/>
                  <a:pt x="7920" y="9231"/>
                </a:cubicBezTo>
                <a:lnTo>
                  <a:pt x="7952" y="9263"/>
                </a:lnTo>
                <a:cubicBezTo>
                  <a:pt x="7962" y="9274"/>
                  <a:pt x="7973" y="9284"/>
                  <a:pt x="7983" y="9295"/>
                </a:cubicBezTo>
                <a:lnTo>
                  <a:pt x="8014" y="9295"/>
                </a:lnTo>
                <a:lnTo>
                  <a:pt x="8046" y="9327"/>
                </a:lnTo>
                <a:cubicBezTo>
                  <a:pt x="8056" y="9338"/>
                  <a:pt x="8067" y="9348"/>
                  <a:pt x="8077" y="9359"/>
                </a:cubicBezTo>
                <a:lnTo>
                  <a:pt x="8109" y="9391"/>
                </a:lnTo>
                <a:lnTo>
                  <a:pt x="8140" y="9391"/>
                </a:lnTo>
                <a:cubicBezTo>
                  <a:pt x="8150" y="9402"/>
                  <a:pt x="8161" y="9412"/>
                  <a:pt x="8171" y="9423"/>
                </a:cubicBezTo>
                <a:lnTo>
                  <a:pt x="8203" y="9423"/>
                </a:lnTo>
                <a:cubicBezTo>
                  <a:pt x="8213" y="9434"/>
                  <a:pt x="8224" y="9444"/>
                  <a:pt x="8234" y="9455"/>
                </a:cubicBezTo>
                <a:lnTo>
                  <a:pt x="8266" y="9487"/>
                </a:lnTo>
                <a:lnTo>
                  <a:pt x="8297" y="9487"/>
                </a:lnTo>
                <a:cubicBezTo>
                  <a:pt x="8307" y="9498"/>
                  <a:pt x="8318" y="9508"/>
                  <a:pt x="8328" y="9519"/>
                </a:cubicBezTo>
                <a:lnTo>
                  <a:pt x="8360" y="9519"/>
                </a:lnTo>
                <a:cubicBezTo>
                  <a:pt x="8370" y="9530"/>
                  <a:pt x="8381" y="9540"/>
                  <a:pt x="8391" y="9551"/>
                </a:cubicBezTo>
                <a:lnTo>
                  <a:pt x="8423" y="9551"/>
                </a:lnTo>
                <a:cubicBezTo>
                  <a:pt x="8433" y="9562"/>
                  <a:pt x="8444" y="9572"/>
                  <a:pt x="8454" y="9583"/>
                </a:cubicBezTo>
                <a:lnTo>
                  <a:pt x="8485" y="9583"/>
                </a:lnTo>
                <a:lnTo>
                  <a:pt x="8517" y="9615"/>
                </a:lnTo>
                <a:lnTo>
                  <a:pt x="8548" y="9615"/>
                </a:lnTo>
                <a:cubicBezTo>
                  <a:pt x="8558" y="9626"/>
                  <a:pt x="8569" y="9636"/>
                  <a:pt x="8579" y="9647"/>
                </a:cubicBezTo>
                <a:lnTo>
                  <a:pt x="8611" y="9647"/>
                </a:lnTo>
                <a:cubicBezTo>
                  <a:pt x="8621" y="9658"/>
                  <a:pt x="8632" y="9668"/>
                  <a:pt x="8642" y="9679"/>
                </a:cubicBezTo>
                <a:lnTo>
                  <a:pt x="8674" y="9679"/>
                </a:lnTo>
                <a:lnTo>
                  <a:pt x="8705" y="9679"/>
                </a:lnTo>
                <a:cubicBezTo>
                  <a:pt x="8715" y="9690"/>
                  <a:pt x="8726" y="9701"/>
                  <a:pt x="8736" y="9712"/>
                </a:cubicBezTo>
                <a:lnTo>
                  <a:pt x="8768" y="9712"/>
                </a:lnTo>
                <a:lnTo>
                  <a:pt x="8799" y="9712"/>
                </a:lnTo>
                <a:lnTo>
                  <a:pt x="8831" y="9744"/>
                </a:lnTo>
                <a:lnTo>
                  <a:pt x="8862" y="9744"/>
                </a:lnTo>
                <a:lnTo>
                  <a:pt x="8893" y="9744"/>
                </a:lnTo>
                <a:lnTo>
                  <a:pt x="8925" y="9776"/>
                </a:lnTo>
                <a:lnTo>
                  <a:pt x="8956" y="9776"/>
                </a:lnTo>
                <a:lnTo>
                  <a:pt x="8988" y="9776"/>
                </a:lnTo>
                <a:cubicBezTo>
                  <a:pt x="8998" y="9787"/>
                  <a:pt x="9009" y="9797"/>
                  <a:pt x="9019" y="9808"/>
                </a:cubicBezTo>
                <a:lnTo>
                  <a:pt x="9050" y="9808"/>
                </a:lnTo>
                <a:lnTo>
                  <a:pt x="9082" y="9808"/>
                </a:lnTo>
                <a:lnTo>
                  <a:pt x="9113" y="9808"/>
                </a:lnTo>
                <a:lnTo>
                  <a:pt x="9145" y="9840"/>
                </a:lnTo>
                <a:lnTo>
                  <a:pt x="9176" y="9840"/>
                </a:lnTo>
                <a:lnTo>
                  <a:pt x="9207" y="9840"/>
                </a:lnTo>
                <a:lnTo>
                  <a:pt x="9239" y="9840"/>
                </a:lnTo>
                <a:cubicBezTo>
                  <a:pt x="9249" y="9851"/>
                  <a:pt x="9260" y="9861"/>
                  <a:pt x="9270" y="9872"/>
                </a:cubicBezTo>
                <a:lnTo>
                  <a:pt x="9302" y="9872"/>
                </a:lnTo>
                <a:lnTo>
                  <a:pt x="9333" y="9872"/>
                </a:lnTo>
                <a:lnTo>
                  <a:pt x="9364" y="9872"/>
                </a:lnTo>
                <a:lnTo>
                  <a:pt x="9396" y="9872"/>
                </a:lnTo>
                <a:cubicBezTo>
                  <a:pt x="9406" y="9883"/>
                  <a:pt x="9417" y="9893"/>
                  <a:pt x="9427" y="9904"/>
                </a:cubicBezTo>
                <a:lnTo>
                  <a:pt x="9459" y="9904"/>
                </a:lnTo>
                <a:lnTo>
                  <a:pt x="9490" y="9904"/>
                </a:lnTo>
                <a:lnTo>
                  <a:pt x="9521" y="9904"/>
                </a:lnTo>
                <a:lnTo>
                  <a:pt x="9553" y="9904"/>
                </a:lnTo>
                <a:lnTo>
                  <a:pt x="9584" y="9904"/>
                </a:lnTo>
                <a:lnTo>
                  <a:pt x="9616" y="9904"/>
                </a:lnTo>
                <a:cubicBezTo>
                  <a:pt x="9626" y="9915"/>
                  <a:pt x="9637" y="9925"/>
                  <a:pt x="9647" y="9936"/>
                </a:cubicBezTo>
                <a:lnTo>
                  <a:pt x="9678" y="9936"/>
                </a:lnTo>
                <a:lnTo>
                  <a:pt x="9710" y="9936"/>
                </a:lnTo>
                <a:lnTo>
                  <a:pt x="9741" y="9936"/>
                </a:lnTo>
                <a:lnTo>
                  <a:pt x="9773" y="9936"/>
                </a:lnTo>
                <a:lnTo>
                  <a:pt x="9804" y="9936"/>
                </a:lnTo>
                <a:lnTo>
                  <a:pt x="9835" y="9936"/>
                </a:lnTo>
                <a:lnTo>
                  <a:pt x="9867" y="9936"/>
                </a:lnTo>
                <a:cubicBezTo>
                  <a:pt x="9877" y="9947"/>
                  <a:pt x="9888" y="9957"/>
                  <a:pt x="9898" y="9968"/>
                </a:cubicBezTo>
                <a:lnTo>
                  <a:pt x="9930" y="9968"/>
                </a:lnTo>
                <a:lnTo>
                  <a:pt x="9961" y="9968"/>
                </a:lnTo>
                <a:lnTo>
                  <a:pt x="9992" y="9968"/>
                </a:lnTo>
                <a:lnTo>
                  <a:pt x="10024" y="9968"/>
                </a:lnTo>
                <a:lnTo>
                  <a:pt x="10055" y="9968"/>
                </a:lnTo>
                <a:lnTo>
                  <a:pt x="10087" y="9968"/>
                </a:lnTo>
                <a:lnTo>
                  <a:pt x="10118" y="9968"/>
                </a:lnTo>
                <a:lnTo>
                  <a:pt x="10149" y="9968"/>
                </a:lnTo>
                <a:lnTo>
                  <a:pt x="10181" y="9968"/>
                </a:lnTo>
                <a:lnTo>
                  <a:pt x="10212" y="9968"/>
                </a:lnTo>
                <a:lnTo>
                  <a:pt x="10244" y="9968"/>
                </a:lnTo>
                <a:cubicBezTo>
                  <a:pt x="10254" y="9979"/>
                  <a:pt x="10265" y="9989"/>
                  <a:pt x="10275" y="10000"/>
                </a:cubicBezTo>
                <a:lnTo>
                  <a:pt x="10306" y="10000"/>
                </a:lnTo>
                <a:lnTo>
                  <a:pt x="10338" y="10000"/>
                </a:lnTo>
                <a:lnTo>
                  <a:pt x="10369" y="10000"/>
                </a:lnTo>
                <a:lnTo>
                  <a:pt x="10401" y="10000"/>
                </a:lnTo>
                <a:lnTo>
                  <a:pt x="10432" y="10000"/>
                </a:lnTo>
                <a:lnTo>
                  <a:pt x="10463" y="10000"/>
                </a:lnTo>
                <a:lnTo>
                  <a:pt x="10495" y="10000"/>
                </a:lnTo>
                <a:lnTo>
                  <a:pt x="10526" y="10000"/>
                </a:lnTo>
                <a:lnTo>
                  <a:pt x="10558" y="10000"/>
                </a:lnTo>
                <a:lnTo>
                  <a:pt x="10589" y="10000"/>
                </a:lnTo>
                <a:lnTo>
                  <a:pt x="10620" y="10000"/>
                </a:lnTo>
                <a:lnTo>
                  <a:pt x="10652" y="10000"/>
                </a:lnTo>
                <a:lnTo>
                  <a:pt x="10683" y="10000"/>
                </a:lnTo>
                <a:lnTo>
                  <a:pt x="10715" y="10000"/>
                </a:lnTo>
                <a:lnTo>
                  <a:pt x="10746" y="10000"/>
                </a:lnTo>
                <a:lnTo>
                  <a:pt x="10777" y="10000"/>
                </a:lnTo>
                <a:lnTo>
                  <a:pt x="10793" y="1000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Shape 14">
            <a:extLst>
              <a:ext uri="{FF2B5EF4-FFF2-40B4-BE49-F238E27FC236}">
                <a16:creationId xmlns:a16="http://schemas.microsoft.com/office/drawing/2014/main" id="{5CD34C6C-AB29-4F20-9783-2608DD8BB36C}"/>
              </a:ext>
            </a:extLst>
          </p:cNvPr>
          <p:cNvSpPr/>
          <p:nvPr/>
        </p:nvSpPr>
        <p:spPr>
          <a:xfrm>
            <a:off x="3224214" y="5265738"/>
            <a:ext cx="5540375" cy="520700"/>
          </a:xfrm>
          <a:custGeom>
            <a:avLst/>
            <a:gdLst>
              <a:gd name="connsiteX0" fmla="*/ 0 w 5549705"/>
              <a:gd name="connsiteY0" fmla="*/ 522228 h 522228"/>
              <a:gd name="connsiteX1" fmla="*/ 1259059 w 5549705"/>
              <a:gd name="connsiteY1" fmla="*/ 501126 h 522228"/>
              <a:gd name="connsiteX2" fmla="*/ 1259059 w 5549705"/>
              <a:gd name="connsiteY2" fmla="*/ 501126 h 522228"/>
              <a:gd name="connsiteX3" fmla="*/ 2475914 w 5549705"/>
              <a:gd name="connsiteY3" fmla="*/ 360449 h 522228"/>
              <a:gd name="connsiteX4" fmla="*/ 3446585 w 5549705"/>
              <a:gd name="connsiteY4" fmla="*/ 1723 h 522228"/>
              <a:gd name="connsiteX5" fmla="*/ 4368019 w 5549705"/>
              <a:gd name="connsiteY5" fmla="*/ 233840 h 522228"/>
              <a:gd name="connsiteX6" fmla="*/ 5549705 w 5549705"/>
              <a:gd name="connsiteY6" fmla="*/ 451889 h 522228"/>
              <a:gd name="connsiteX7" fmla="*/ 5549705 w 5549705"/>
              <a:gd name="connsiteY7" fmla="*/ 451889 h 522228"/>
              <a:gd name="connsiteX8" fmla="*/ 5549705 w 5549705"/>
              <a:gd name="connsiteY8" fmla="*/ 451889 h 5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9705" h="522228">
                <a:moveTo>
                  <a:pt x="0" y="522228"/>
                </a:moveTo>
                <a:lnTo>
                  <a:pt x="1259059" y="501126"/>
                </a:lnTo>
                <a:lnTo>
                  <a:pt x="1259059" y="501126"/>
                </a:lnTo>
                <a:cubicBezTo>
                  <a:pt x="1461868" y="477680"/>
                  <a:pt x="2111326" y="443683"/>
                  <a:pt x="2475914" y="360449"/>
                </a:cubicBezTo>
                <a:cubicBezTo>
                  <a:pt x="2840502" y="277215"/>
                  <a:pt x="3131234" y="22824"/>
                  <a:pt x="3446585" y="1723"/>
                </a:cubicBezTo>
                <a:cubicBezTo>
                  <a:pt x="3761936" y="-19378"/>
                  <a:pt x="4017499" y="158812"/>
                  <a:pt x="4368019" y="233840"/>
                </a:cubicBezTo>
                <a:cubicBezTo>
                  <a:pt x="4718539" y="308868"/>
                  <a:pt x="5549705" y="451889"/>
                  <a:pt x="5549705" y="451889"/>
                </a:cubicBezTo>
                <a:lnTo>
                  <a:pt x="5549705" y="451889"/>
                </a:lnTo>
                <a:lnTo>
                  <a:pt x="5549705" y="45188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TextBox 15">
            <a:extLst>
              <a:ext uri="{FF2B5EF4-FFF2-40B4-BE49-F238E27FC236}">
                <a16:creationId xmlns:a16="http://schemas.microsoft.com/office/drawing/2014/main" id="{D43E34C0-8885-8A2F-0D43-113B59A6833F}"/>
              </a:ext>
            </a:extLst>
          </p:cNvPr>
          <p:cNvSpPr txBox="1">
            <a:spLocks noChangeArrowheads="1"/>
          </p:cNvSpPr>
          <p:nvPr/>
        </p:nvSpPr>
        <p:spPr bwMode="auto">
          <a:xfrm>
            <a:off x="4787900" y="2405064"/>
            <a:ext cx="5962650" cy="922337"/>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A: The first box plot is centered around 230 and is symmetrical.  The IQR (middle 50%) is between 90 to 390.  The range is from 50 to 440</a:t>
            </a:r>
          </a:p>
        </p:txBody>
      </p:sp>
      <p:sp>
        <p:nvSpPr>
          <p:cNvPr id="17" name="TextBox 16">
            <a:extLst>
              <a:ext uri="{FF2B5EF4-FFF2-40B4-BE49-F238E27FC236}">
                <a16:creationId xmlns:a16="http://schemas.microsoft.com/office/drawing/2014/main" id="{4AA48C66-CA7A-217A-03A6-FED652877622}"/>
              </a:ext>
            </a:extLst>
          </p:cNvPr>
          <p:cNvSpPr txBox="1">
            <a:spLocks noChangeArrowheads="1"/>
          </p:cNvSpPr>
          <p:nvPr/>
        </p:nvSpPr>
        <p:spPr bwMode="auto">
          <a:xfrm>
            <a:off x="4878388" y="3824289"/>
            <a:ext cx="5734050" cy="923925"/>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B: The second box plot is centered around 260 and is right skewed.  The IQR (middle 50%) is between 180 to 490.  The range is from 50 to 700</a:t>
            </a:r>
          </a:p>
        </p:txBody>
      </p:sp>
      <p:sp>
        <p:nvSpPr>
          <p:cNvPr id="18" name="TextBox 17">
            <a:extLst>
              <a:ext uri="{FF2B5EF4-FFF2-40B4-BE49-F238E27FC236}">
                <a16:creationId xmlns:a16="http://schemas.microsoft.com/office/drawing/2014/main" id="{FCBC52B1-8245-8C50-93BC-AD296C597F53}"/>
              </a:ext>
            </a:extLst>
          </p:cNvPr>
          <p:cNvSpPr txBox="1">
            <a:spLocks noChangeArrowheads="1"/>
          </p:cNvSpPr>
          <p:nvPr/>
        </p:nvSpPr>
        <p:spPr bwMode="auto">
          <a:xfrm>
            <a:off x="1741489" y="5754689"/>
            <a:ext cx="5540375" cy="9239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C: The second box plot is centered around 540 and is left skewed.  The IQR (middle 50%) is between 350 to 610.  The range is from 60 to 800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300-AB23-4532-9CFE-C86BCE6CC6F8}"/>
              </a:ext>
            </a:extLst>
          </p:cNvPr>
          <p:cNvSpPr>
            <a:spLocks noGrp="1"/>
          </p:cNvSpPr>
          <p:nvPr>
            <p:ph type="title"/>
          </p:nvPr>
        </p:nvSpPr>
        <p:spPr>
          <a:xfrm>
            <a:off x="1981200" y="274639"/>
            <a:ext cx="7467600" cy="725487"/>
          </a:xfrm>
        </p:spPr>
        <p:txBody>
          <a:bodyPr/>
          <a:lstStyle/>
          <a:p>
            <a:pPr eaLnBrk="1" fontAlgn="auto" hangingPunct="1">
              <a:spcAft>
                <a:spcPts val="0"/>
              </a:spcAft>
              <a:defRPr/>
            </a:pPr>
            <a:r>
              <a:rPr lang="en-CA" dirty="0"/>
              <a:t>Histograms</a:t>
            </a:r>
          </a:p>
        </p:txBody>
      </p:sp>
      <p:sp>
        <p:nvSpPr>
          <p:cNvPr id="13315" name="Content Placeholder 2">
            <a:extLst>
              <a:ext uri="{FF2B5EF4-FFF2-40B4-BE49-F238E27FC236}">
                <a16:creationId xmlns:a16="http://schemas.microsoft.com/office/drawing/2014/main" id="{06C6F405-27F9-4E73-BE0E-EA47043B53E7}"/>
              </a:ext>
            </a:extLst>
          </p:cNvPr>
          <p:cNvSpPr>
            <a:spLocks noGrp="1"/>
          </p:cNvSpPr>
          <p:nvPr>
            <p:ph sz="quarter" idx="1"/>
          </p:nvPr>
        </p:nvSpPr>
        <p:spPr>
          <a:xfrm>
            <a:off x="1676400" y="989013"/>
            <a:ext cx="8929688" cy="5594350"/>
          </a:xfrm>
        </p:spPr>
        <p:txBody>
          <a:bodyPr/>
          <a:lstStyle/>
          <a:p>
            <a:pPr eaLnBrk="1" hangingPunct="1">
              <a:defRPr/>
            </a:pPr>
            <a:r>
              <a:rPr lang="en-CA" altLang="en-US" sz="2300" dirty="0"/>
              <a:t>Histograms (Quantitate) are NOT Bar Graphs (Categorical)</a:t>
            </a:r>
          </a:p>
          <a:p>
            <a:pPr eaLnBrk="1" hangingPunct="1">
              <a:defRPr/>
            </a:pPr>
            <a:r>
              <a:rPr lang="en-CA" altLang="en-US" sz="2300" dirty="0"/>
              <a:t>The x-axis is the quantitative variable (numbers)</a:t>
            </a:r>
          </a:p>
          <a:p>
            <a:pPr lvl="1" eaLnBrk="1" hangingPunct="1">
              <a:defRPr/>
            </a:pPr>
            <a:r>
              <a:rPr lang="en-CA" altLang="en-US" dirty="0"/>
              <a:t>Split the range of data into smaller increments so that you have about 6 to 10 boxes</a:t>
            </a:r>
          </a:p>
          <a:p>
            <a:pPr lvl="1" eaLnBrk="1" hangingPunct="1">
              <a:defRPr/>
            </a:pPr>
            <a:r>
              <a:rPr lang="en-CA" altLang="en-US" dirty="0" err="1"/>
              <a:t>Ie</a:t>
            </a:r>
            <a:r>
              <a:rPr lang="en-CA" altLang="en-US" dirty="0"/>
              <a:t>: data is from 45 to 84:  84 - 45= 39  ,  39/6 = 3, make each bar increments of 3</a:t>
            </a:r>
          </a:p>
          <a:p>
            <a:pPr lvl="1" eaLnBrk="1" hangingPunct="1">
              <a:defRPr/>
            </a:pPr>
            <a:r>
              <a:rPr lang="en-CA" altLang="en-US" dirty="0"/>
              <a:t>If a box is too high, difficult to recognize distribution, make increments smaller </a:t>
            </a:r>
          </a:p>
          <a:p>
            <a:pPr lvl="1" eaLnBrk="1" hangingPunct="1">
              <a:defRPr/>
            </a:pPr>
            <a:endParaRPr lang="en-CA" altLang="en-US" sz="1200" dirty="0"/>
          </a:p>
          <a:p>
            <a:pPr eaLnBrk="1" hangingPunct="1">
              <a:defRPr/>
            </a:pPr>
            <a:r>
              <a:rPr lang="en-CA" altLang="en-US" sz="2300" dirty="0"/>
              <a:t>The y-axis can be labelled with</a:t>
            </a:r>
          </a:p>
          <a:p>
            <a:pPr lvl="1" eaLnBrk="1" hangingPunct="1">
              <a:defRPr/>
            </a:pPr>
            <a:r>
              <a:rPr lang="en-CA" altLang="en-US" sz="2000" dirty="0"/>
              <a:t>Frequency (count)</a:t>
            </a:r>
          </a:p>
          <a:p>
            <a:pPr lvl="1" eaLnBrk="1" hangingPunct="1">
              <a:defRPr/>
            </a:pPr>
            <a:r>
              <a:rPr lang="en-CA" altLang="en-US" dirty="0"/>
              <a:t>Relative Frequency (percentage), </a:t>
            </a:r>
          </a:p>
          <a:p>
            <a:pPr lvl="1" eaLnBrk="1" hangingPunct="1">
              <a:defRPr/>
            </a:pPr>
            <a:r>
              <a:rPr lang="en-CA" altLang="en-US" dirty="0"/>
              <a:t>Cumulative -total count for the current and all previous groups</a:t>
            </a:r>
            <a:br>
              <a:rPr lang="en-CA" altLang="en-US" dirty="0"/>
            </a:br>
            <a:endParaRPr lang="en-CA" altLang="en-US" sz="1100" dirty="0"/>
          </a:p>
          <a:p>
            <a:pPr eaLnBrk="1" hangingPunct="1">
              <a:defRPr/>
            </a:pPr>
            <a:r>
              <a:rPr lang="en-CA" altLang="en-US" dirty="0"/>
              <a:t>Cumulative Relative Frequency graph (O-Jive)</a:t>
            </a:r>
          </a:p>
          <a:p>
            <a:pPr marL="0" indent="0" eaLnBrk="1" hangingPunct="1">
              <a:buNone/>
              <a:defRPr/>
            </a:pPr>
            <a:endParaRPr lang="en-CA" altLang="en-US" dirty="0"/>
          </a:p>
        </p:txBody>
      </p:sp>
      <p:sp>
        <p:nvSpPr>
          <p:cNvPr id="37892" name="Text Box 5">
            <a:extLst>
              <a:ext uri="{FF2B5EF4-FFF2-40B4-BE49-F238E27FC236}">
                <a16:creationId xmlns:a16="http://schemas.microsoft.com/office/drawing/2014/main" id="{4663C54C-71DE-A552-FA6C-563D9E708A53}"/>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4"/>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22" dur="500"/>
                                        <p:tgtEl>
                                          <p:spTgt spid="133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7" dur="500"/>
                                        <p:tgtEl>
                                          <p:spTgt spid="1331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32" dur="500"/>
                                        <p:tgtEl>
                                          <p:spTgt spid="1331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15">
                                            <p:txEl>
                                              <p:pRg st="8" end="8"/>
                                            </p:txEl>
                                          </p:spTgt>
                                        </p:tgtEl>
                                        <p:attrNameLst>
                                          <p:attrName>style.visibility</p:attrName>
                                        </p:attrNameLst>
                                      </p:cBhvr>
                                      <p:to>
                                        <p:strVal val="visible"/>
                                      </p:to>
                                    </p:set>
                                    <p:animEffect transition="in" filter="blinds(horizontal)">
                                      <p:cBhvr>
                                        <p:cTn id="37" dur="500"/>
                                        <p:tgtEl>
                                          <p:spTgt spid="1331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42" dur="500"/>
                                        <p:tgtEl>
                                          <p:spTgt spid="1331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315">
                                            <p:txEl>
                                              <p:pRg st="10" end="10"/>
                                            </p:txEl>
                                          </p:spTgt>
                                        </p:tgtEl>
                                        <p:attrNameLst>
                                          <p:attrName>style.visibility</p:attrName>
                                        </p:attrNameLst>
                                      </p:cBhvr>
                                      <p:to>
                                        <p:strVal val="visible"/>
                                      </p:to>
                                    </p:set>
                                    <p:animEffect transition="in" filter="blinds(horizontal)">
                                      <p:cBhvr>
                                        <p:cTn id="47" dur="5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C56C-33A4-4961-B772-4187B42048C8}"/>
              </a:ext>
            </a:extLst>
          </p:cNvPr>
          <p:cNvSpPr>
            <a:spLocks noGrp="1"/>
          </p:cNvSpPr>
          <p:nvPr>
            <p:ph type="title"/>
          </p:nvPr>
        </p:nvSpPr>
        <p:spPr>
          <a:xfrm>
            <a:off x="1939926" y="138113"/>
            <a:ext cx="7400925" cy="544512"/>
          </a:xfrm>
        </p:spPr>
        <p:txBody>
          <a:bodyPr>
            <a:normAutofit fontScale="90000"/>
          </a:bodyPr>
          <a:lstStyle/>
          <a:p>
            <a:pPr eaLnBrk="1" fontAlgn="auto" hangingPunct="1">
              <a:spcAft>
                <a:spcPts val="0"/>
              </a:spcAft>
              <a:defRPr/>
            </a:pPr>
            <a:r>
              <a:rPr lang="en-CA" dirty="0"/>
              <a:t>Making a histogram on a ti-83 (p59)</a:t>
            </a:r>
          </a:p>
        </p:txBody>
      </p:sp>
      <p:sp>
        <p:nvSpPr>
          <p:cNvPr id="20483" name="Content Placeholder 2">
            <a:extLst>
              <a:ext uri="{FF2B5EF4-FFF2-40B4-BE49-F238E27FC236}">
                <a16:creationId xmlns:a16="http://schemas.microsoft.com/office/drawing/2014/main" id="{0CC18197-33D0-4BD8-7A32-6FBFA1E777CB}"/>
              </a:ext>
            </a:extLst>
          </p:cNvPr>
          <p:cNvSpPr>
            <a:spLocks noGrp="1"/>
          </p:cNvSpPr>
          <p:nvPr>
            <p:ph sz="quarter" idx="1"/>
          </p:nvPr>
        </p:nvSpPr>
        <p:spPr>
          <a:xfrm>
            <a:off x="1768475" y="792164"/>
            <a:ext cx="7467600" cy="5526087"/>
          </a:xfrm>
        </p:spPr>
        <p:txBody>
          <a:bodyPr/>
          <a:lstStyle/>
          <a:p>
            <a:pPr eaLnBrk="1" hangingPunct="1"/>
            <a:r>
              <a:rPr lang="en-CA" altLang="en-US"/>
              <a:t>Enter your data in L</a:t>
            </a:r>
            <a:r>
              <a:rPr lang="en-CA" altLang="en-US" baseline="-25000"/>
              <a:t>1  </a:t>
            </a:r>
          </a:p>
          <a:p>
            <a:pPr lvl="1" eaLnBrk="1" hangingPunct="1"/>
            <a:r>
              <a:rPr lang="en-CA" altLang="en-US"/>
              <a:t>Press: “Stat” </a:t>
            </a:r>
            <a:r>
              <a:rPr lang="en-CA" altLang="en-US">
                <a:sym typeface="Wingdings" panose="05000000000000000000" pitchFamily="2" charset="2"/>
              </a:rPr>
              <a:t> “1.Edit”</a:t>
            </a:r>
          </a:p>
          <a:p>
            <a:pPr lvl="1" eaLnBrk="1" hangingPunct="1">
              <a:buFont typeface="Wingdings 2" panose="05020102010507070707" pitchFamily="18" charset="2"/>
              <a:buNone/>
            </a:pPr>
            <a:endParaRPr lang="en-CA" altLang="en-US">
              <a:sym typeface="Wingdings" panose="05000000000000000000" pitchFamily="2" charset="2"/>
            </a:endParaRPr>
          </a:p>
          <a:p>
            <a:pPr eaLnBrk="1" hangingPunct="1"/>
            <a:r>
              <a:rPr lang="en-CA" altLang="en-US"/>
              <a:t>Setup in the histogram</a:t>
            </a:r>
          </a:p>
          <a:p>
            <a:pPr lvl="1" eaLnBrk="1" hangingPunct="1"/>
            <a:r>
              <a:rPr lang="en-CA" altLang="en-US"/>
              <a:t>Press: “2</a:t>
            </a:r>
            <a:r>
              <a:rPr lang="en-CA" altLang="en-US" baseline="30000"/>
              <a:t>nd</a:t>
            </a:r>
            <a:r>
              <a:rPr lang="en-CA" altLang="en-US"/>
              <a:t>” “Y=” (Stat Plot) </a:t>
            </a:r>
          </a:p>
          <a:p>
            <a:pPr lvl="1" eaLnBrk="1" hangingPunct="1"/>
            <a:r>
              <a:rPr lang="en-CA" altLang="en-US">
                <a:sym typeface="Wingdings" panose="05000000000000000000" pitchFamily="2" charset="2"/>
              </a:rPr>
              <a:t>Press: “ENTER”</a:t>
            </a:r>
            <a:r>
              <a:rPr lang="en-CA" altLang="en-US"/>
              <a:t> to go into “Plot1”</a:t>
            </a:r>
          </a:p>
          <a:p>
            <a:pPr lvl="1" eaLnBrk="1" hangingPunct="1"/>
            <a:r>
              <a:rPr lang="en-CA" altLang="en-US"/>
              <a:t>Press “On” and select the histogram icon</a:t>
            </a:r>
          </a:p>
          <a:p>
            <a:pPr lvl="1" eaLnBrk="1" hangingPunct="1"/>
            <a:r>
              <a:rPr lang="en-CA" altLang="en-US"/>
              <a:t>Press “ENTER”</a:t>
            </a:r>
            <a:br>
              <a:rPr lang="en-CA" altLang="en-US"/>
            </a:br>
            <a:endParaRPr lang="en-CA" altLang="en-US"/>
          </a:p>
          <a:p>
            <a:pPr eaLnBrk="1" hangingPunct="1"/>
            <a:r>
              <a:rPr lang="en-CA" altLang="en-US"/>
              <a:t>Setup the window range</a:t>
            </a:r>
          </a:p>
          <a:p>
            <a:pPr lvl="1" eaLnBrk="1" hangingPunct="1"/>
            <a:r>
              <a:rPr lang="en-CA" altLang="en-US"/>
              <a:t>“Xmin” &amp; “Xmax” sets the range for the</a:t>
            </a:r>
            <a:br>
              <a:rPr lang="en-CA" altLang="en-US"/>
            </a:br>
            <a:r>
              <a:rPr lang="en-CA" altLang="en-US"/>
              <a:t>X-axis</a:t>
            </a:r>
          </a:p>
          <a:p>
            <a:pPr lvl="1" eaLnBrk="1" hangingPunct="1"/>
            <a:r>
              <a:rPr lang="en-CA" altLang="en-US"/>
              <a:t>“Xscl” sets the width of each bar</a:t>
            </a:r>
          </a:p>
          <a:p>
            <a:pPr lvl="1" eaLnBrk="1" hangingPunct="1"/>
            <a:r>
              <a:rPr lang="en-CA" altLang="en-US"/>
              <a:t>“Ymin” &amp; “Ymax” sets the range for the</a:t>
            </a:r>
            <a:br>
              <a:rPr lang="en-CA" altLang="en-US"/>
            </a:br>
            <a:r>
              <a:rPr lang="en-CA" altLang="en-US"/>
              <a:t>Y-axis</a:t>
            </a:r>
          </a:p>
          <a:p>
            <a:pPr eaLnBrk="1" hangingPunct="1"/>
            <a:endParaRPr lang="en-CA" altLang="en-US"/>
          </a:p>
        </p:txBody>
      </p:sp>
      <p:pic>
        <p:nvPicPr>
          <p:cNvPr id="20484" name="Picture 3">
            <a:extLst>
              <a:ext uri="{FF2B5EF4-FFF2-40B4-BE49-F238E27FC236}">
                <a16:creationId xmlns:a16="http://schemas.microsoft.com/office/drawing/2014/main" id="{92F06283-5E16-4536-1103-7E8910785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45" t="23593" r="6021" b="7161"/>
          <a:stretch>
            <a:fillRect/>
          </a:stretch>
        </p:blipFill>
        <p:spPr bwMode="auto">
          <a:xfrm>
            <a:off x="7705726" y="755650"/>
            <a:ext cx="2416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5755F4EB-5301-9BB0-474F-C9E77E230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438" y="2643189"/>
            <a:ext cx="25527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a:extLst>
              <a:ext uri="{FF2B5EF4-FFF2-40B4-BE49-F238E27FC236}">
                <a16:creationId xmlns:a16="http://schemas.microsoft.com/office/drawing/2014/main" id="{67184D92-FE69-CC35-5D54-ABAFBC11B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1438" y="4613276"/>
            <a:ext cx="25717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5">
            <a:extLst>
              <a:ext uri="{FF2B5EF4-FFF2-40B4-BE49-F238E27FC236}">
                <a16:creationId xmlns:a16="http://schemas.microsoft.com/office/drawing/2014/main" id="{380BE5D1-E0DE-E109-85E9-8AFFFF717C3B}"/>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7"/>
              </a:rPr>
              <a:t>www.BCMath.ca</a:t>
            </a:r>
            <a:r>
              <a:rPr lang="en-US" altLang="en-US" sz="1000">
                <a:latin typeface="Arial" panose="020B0604020202020204"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linds(horizontal)">
                                      <p:cBhvr>
                                        <p:cTn id="10" dur="500"/>
                                        <p:tgtEl>
                                          <p:spTgt spid="20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5" dur="500"/>
                                        <p:tgtEl>
                                          <p:spTgt spid="2048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0" dur="500"/>
                                        <p:tgtEl>
                                          <p:spTgt spid="2048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blinds(horizontal)">
                                      <p:cBhvr>
                                        <p:cTn id="23" dur="500"/>
                                        <p:tgtEl>
                                          <p:spTgt spid="204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8" dur="500"/>
                                        <p:tgtEl>
                                          <p:spTgt spid="2048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33" dur="500"/>
                                        <p:tgtEl>
                                          <p:spTgt spid="2048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38" dur="500"/>
                                        <p:tgtEl>
                                          <p:spTgt spid="2048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43" dur="500"/>
                                        <p:tgtEl>
                                          <p:spTgt spid="2048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48" dur="500"/>
                                        <p:tgtEl>
                                          <p:spTgt spid="20483">
                                            <p:txEl>
                                              <p:pRg st="8" end="8"/>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0488"/>
                                        </p:tgtEl>
                                        <p:attrNameLst>
                                          <p:attrName>style.visibility</p:attrName>
                                        </p:attrNameLst>
                                      </p:cBhvr>
                                      <p:to>
                                        <p:strVal val="visible"/>
                                      </p:to>
                                    </p:set>
                                    <p:animEffect transition="in" filter="blinds(horizontal)">
                                      <p:cBhvr>
                                        <p:cTn id="51" dur="500"/>
                                        <p:tgtEl>
                                          <p:spTgt spid="2048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56" dur="500"/>
                                        <p:tgtEl>
                                          <p:spTgt spid="20483">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0483">
                                            <p:txEl>
                                              <p:pRg st="10" end="10"/>
                                            </p:txEl>
                                          </p:spTgt>
                                        </p:tgtEl>
                                        <p:attrNameLst>
                                          <p:attrName>style.visibility</p:attrName>
                                        </p:attrNameLst>
                                      </p:cBhvr>
                                      <p:to>
                                        <p:strVal val="visible"/>
                                      </p:to>
                                    </p:set>
                                    <p:animEffect transition="in" filter="blinds(horizontal)">
                                      <p:cBhvr>
                                        <p:cTn id="61" dur="500"/>
                                        <p:tgtEl>
                                          <p:spTgt spid="20483">
                                            <p:txEl>
                                              <p:pRg st="10" end="1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20483">
                                            <p:txEl>
                                              <p:pRg st="11" end="11"/>
                                            </p:txEl>
                                          </p:spTgt>
                                        </p:tgtEl>
                                        <p:attrNameLst>
                                          <p:attrName>style.visibility</p:attrName>
                                        </p:attrNameLst>
                                      </p:cBhvr>
                                      <p:to>
                                        <p:strVal val="visible"/>
                                      </p:to>
                                    </p:set>
                                    <p:animEffect transition="in" filter="blinds(horizontal)">
                                      <p:cBhvr>
                                        <p:cTn id="66" dur="500"/>
                                        <p:tgtEl>
                                          <p:spTgt spid="204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AA116D8-3298-8A12-6161-AD7C5499692D}"/>
              </a:ext>
            </a:extLst>
          </p:cNvPr>
          <p:cNvSpPr txBox="1">
            <a:spLocks noChangeArrowheads="1"/>
          </p:cNvSpPr>
          <p:nvPr/>
        </p:nvSpPr>
        <p:spPr bwMode="auto">
          <a:xfrm flipH="1">
            <a:off x="1919288" y="5895976"/>
            <a:ext cx="2595562" cy="739775"/>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600"/>
              <a:t>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a:t>
            </a:r>
          </a:p>
        </p:txBody>
      </p:sp>
      <p:sp>
        <p:nvSpPr>
          <p:cNvPr id="98" name="TextBox 97">
            <a:extLst>
              <a:ext uri="{FF2B5EF4-FFF2-40B4-BE49-F238E27FC236}">
                <a16:creationId xmlns:a16="http://schemas.microsoft.com/office/drawing/2014/main" id="{3CA3806A-28C4-936B-416A-8F494FB53ECB}"/>
              </a:ext>
            </a:extLst>
          </p:cNvPr>
          <p:cNvSpPr txBox="1">
            <a:spLocks noChangeArrowheads="1"/>
          </p:cNvSpPr>
          <p:nvPr/>
        </p:nvSpPr>
        <p:spPr bwMode="auto">
          <a:xfrm flipH="1">
            <a:off x="1860550" y="5837239"/>
            <a:ext cx="2609850" cy="73818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600"/>
              <a:t>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a:t>
            </a:r>
          </a:p>
        </p:txBody>
      </p:sp>
      <p:cxnSp>
        <p:nvCxnSpPr>
          <p:cNvPr id="88" name="Straight Connector 87">
            <a:extLst>
              <a:ext uri="{FF2B5EF4-FFF2-40B4-BE49-F238E27FC236}">
                <a16:creationId xmlns:a16="http://schemas.microsoft.com/office/drawing/2014/main" id="{001FFAE1-607F-4C19-8E9B-E1EEE7C311AB}"/>
              </a:ext>
            </a:extLst>
          </p:cNvPr>
          <p:cNvCxnSpPr>
            <a:cxnSpLocks/>
          </p:cNvCxnSpPr>
          <p:nvPr/>
        </p:nvCxnSpPr>
        <p:spPr>
          <a:xfrm flipH="1" flipV="1">
            <a:off x="6873876" y="2098676"/>
            <a:ext cx="1141413" cy="4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5B6B95-DFB4-4367-9ACF-9A3EDC9BC4A9}"/>
              </a:ext>
            </a:extLst>
          </p:cNvPr>
          <p:cNvCxnSpPr>
            <a:cxnSpLocks/>
          </p:cNvCxnSpPr>
          <p:nvPr/>
        </p:nvCxnSpPr>
        <p:spPr>
          <a:xfrm flipH="1" flipV="1">
            <a:off x="3524251" y="2092325"/>
            <a:ext cx="1020763"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C6D7ED-30B1-4424-900B-25D26858DDAC}"/>
              </a:ext>
            </a:extLst>
          </p:cNvPr>
          <p:cNvSpPr>
            <a:spLocks noGrp="1"/>
          </p:cNvSpPr>
          <p:nvPr>
            <p:ph type="title"/>
          </p:nvPr>
        </p:nvSpPr>
        <p:spPr>
          <a:xfrm>
            <a:off x="455613" y="301239"/>
            <a:ext cx="7467600" cy="449262"/>
          </a:xfrm>
        </p:spPr>
        <p:txBody>
          <a:bodyPr>
            <a:normAutofit fontScale="90000"/>
          </a:bodyPr>
          <a:lstStyle/>
          <a:p>
            <a:pPr>
              <a:defRPr/>
            </a:pPr>
            <a:r>
              <a:rPr lang="en-CA" dirty="0"/>
              <a:t>What is a Box Plot?</a:t>
            </a:r>
          </a:p>
        </p:txBody>
      </p:sp>
      <p:sp>
        <p:nvSpPr>
          <p:cNvPr id="11271" name="Content Placeholder 2">
            <a:extLst>
              <a:ext uri="{FF2B5EF4-FFF2-40B4-BE49-F238E27FC236}">
                <a16:creationId xmlns:a16="http://schemas.microsoft.com/office/drawing/2014/main" id="{E913864F-C8AB-9769-1742-5B921105CD2A}"/>
              </a:ext>
            </a:extLst>
          </p:cNvPr>
          <p:cNvSpPr>
            <a:spLocks noGrp="1"/>
          </p:cNvSpPr>
          <p:nvPr>
            <p:ph sz="quarter" idx="1"/>
          </p:nvPr>
        </p:nvSpPr>
        <p:spPr>
          <a:xfrm>
            <a:off x="357054" y="847726"/>
            <a:ext cx="9790248" cy="1033463"/>
          </a:xfrm>
        </p:spPr>
        <p:txBody>
          <a:bodyPr/>
          <a:lstStyle/>
          <a:p>
            <a:r>
              <a:rPr lang="en-CA" altLang="en-US" dirty="0"/>
              <a:t>A </a:t>
            </a:r>
            <a:r>
              <a:rPr lang="en-CA" altLang="en-US" dirty="0" err="1"/>
              <a:t>BoxPlot</a:t>
            </a:r>
            <a:r>
              <a:rPr lang="en-CA" altLang="en-US" dirty="0"/>
              <a:t> is used show where your data plots are allocated</a:t>
            </a:r>
          </a:p>
        </p:txBody>
      </p:sp>
      <p:cxnSp>
        <p:nvCxnSpPr>
          <p:cNvPr id="5" name="Straight Connector 4">
            <a:extLst>
              <a:ext uri="{FF2B5EF4-FFF2-40B4-BE49-F238E27FC236}">
                <a16:creationId xmlns:a16="http://schemas.microsoft.com/office/drawing/2014/main" id="{4F16676B-B486-4756-885E-76CE5AA85F94}"/>
              </a:ext>
            </a:extLst>
          </p:cNvPr>
          <p:cNvCxnSpPr/>
          <p:nvPr/>
        </p:nvCxnSpPr>
        <p:spPr>
          <a:xfrm>
            <a:off x="1981200" y="1674813"/>
            <a:ext cx="7335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C84158-13DD-42EE-96D8-8D29D3CF324D}"/>
              </a:ext>
            </a:extLst>
          </p:cNvPr>
          <p:cNvCxnSpPr>
            <a:cxnSpLocks/>
          </p:cNvCxnSpPr>
          <p:nvPr/>
        </p:nvCxnSpPr>
        <p:spPr>
          <a:xfrm>
            <a:off x="2103438" y="1584326"/>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583EF2-3D97-410D-8351-D52AEA342B58}"/>
              </a:ext>
            </a:extLst>
          </p:cNvPr>
          <p:cNvCxnSpPr>
            <a:cxnSpLocks/>
          </p:cNvCxnSpPr>
          <p:nvPr/>
        </p:nvCxnSpPr>
        <p:spPr>
          <a:xfrm>
            <a:off x="233997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D4F2AA-53F4-4144-A4EF-4DD84A1D8C68}"/>
              </a:ext>
            </a:extLst>
          </p:cNvPr>
          <p:cNvCxnSpPr>
            <a:cxnSpLocks/>
          </p:cNvCxnSpPr>
          <p:nvPr/>
        </p:nvCxnSpPr>
        <p:spPr>
          <a:xfrm>
            <a:off x="257651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DACA01-8740-4B90-82BB-9CFD0DAD86DD}"/>
              </a:ext>
            </a:extLst>
          </p:cNvPr>
          <p:cNvCxnSpPr>
            <a:cxnSpLocks/>
          </p:cNvCxnSpPr>
          <p:nvPr/>
        </p:nvCxnSpPr>
        <p:spPr>
          <a:xfrm>
            <a:off x="281305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9F1EFA-DFE8-4C53-8D1D-014A9D1AACF3}"/>
              </a:ext>
            </a:extLst>
          </p:cNvPr>
          <p:cNvCxnSpPr>
            <a:cxnSpLocks/>
          </p:cNvCxnSpPr>
          <p:nvPr/>
        </p:nvCxnSpPr>
        <p:spPr>
          <a:xfrm>
            <a:off x="304958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C1F32B-F3F3-47B4-8B4D-4F97273E1D6F}"/>
              </a:ext>
            </a:extLst>
          </p:cNvPr>
          <p:cNvCxnSpPr>
            <a:cxnSpLocks/>
          </p:cNvCxnSpPr>
          <p:nvPr/>
        </p:nvCxnSpPr>
        <p:spPr>
          <a:xfrm>
            <a:off x="328771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6DA776-2B52-426F-B6F3-6DD5BDF8BC0E}"/>
              </a:ext>
            </a:extLst>
          </p:cNvPr>
          <p:cNvCxnSpPr>
            <a:cxnSpLocks/>
          </p:cNvCxnSpPr>
          <p:nvPr/>
        </p:nvCxnSpPr>
        <p:spPr>
          <a:xfrm>
            <a:off x="352425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BFD945-E132-4704-8A17-CC1149021D9A}"/>
              </a:ext>
            </a:extLst>
          </p:cNvPr>
          <p:cNvCxnSpPr>
            <a:cxnSpLocks/>
          </p:cNvCxnSpPr>
          <p:nvPr/>
        </p:nvCxnSpPr>
        <p:spPr>
          <a:xfrm>
            <a:off x="376078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1768E1-76A9-4709-AA5E-2717798C0DCA}"/>
              </a:ext>
            </a:extLst>
          </p:cNvPr>
          <p:cNvCxnSpPr>
            <a:cxnSpLocks/>
          </p:cNvCxnSpPr>
          <p:nvPr/>
        </p:nvCxnSpPr>
        <p:spPr>
          <a:xfrm>
            <a:off x="3997325" y="1565276"/>
            <a:ext cx="0" cy="17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F810A7-D822-43A2-9CC9-6826B739ACAE}"/>
              </a:ext>
            </a:extLst>
          </p:cNvPr>
          <p:cNvCxnSpPr>
            <a:cxnSpLocks/>
          </p:cNvCxnSpPr>
          <p:nvPr/>
        </p:nvCxnSpPr>
        <p:spPr>
          <a:xfrm>
            <a:off x="4233863" y="1584326"/>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AC4B15-8E51-49EF-B574-15EE37DD251C}"/>
              </a:ext>
            </a:extLst>
          </p:cNvPr>
          <p:cNvCxnSpPr>
            <a:cxnSpLocks/>
          </p:cNvCxnSpPr>
          <p:nvPr/>
        </p:nvCxnSpPr>
        <p:spPr>
          <a:xfrm>
            <a:off x="447198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49C652-2ABD-4B8F-BB57-65E35B898FFB}"/>
              </a:ext>
            </a:extLst>
          </p:cNvPr>
          <p:cNvCxnSpPr>
            <a:cxnSpLocks/>
          </p:cNvCxnSpPr>
          <p:nvPr/>
        </p:nvCxnSpPr>
        <p:spPr>
          <a:xfrm>
            <a:off x="470852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35C9F9-379D-4B9A-AC18-25DB26A6CC67}"/>
              </a:ext>
            </a:extLst>
          </p:cNvPr>
          <p:cNvCxnSpPr>
            <a:cxnSpLocks/>
          </p:cNvCxnSpPr>
          <p:nvPr/>
        </p:nvCxnSpPr>
        <p:spPr>
          <a:xfrm>
            <a:off x="494506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8A825C-0CB6-4829-BDC3-80E5904C98AF}"/>
              </a:ext>
            </a:extLst>
          </p:cNvPr>
          <p:cNvCxnSpPr>
            <a:cxnSpLocks/>
          </p:cNvCxnSpPr>
          <p:nvPr/>
        </p:nvCxnSpPr>
        <p:spPr>
          <a:xfrm>
            <a:off x="518160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D04F6E-8F23-4086-8078-AF3378B5FCDD}"/>
              </a:ext>
            </a:extLst>
          </p:cNvPr>
          <p:cNvCxnSpPr>
            <a:cxnSpLocks/>
          </p:cNvCxnSpPr>
          <p:nvPr/>
        </p:nvCxnSpPr>
        <p:spPr>
          <a:xfrm>
            <a:off x="541813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716B9D-4540-428A-B748-589BAB13FBB2}"/>
              </a:ext>
            </a:extLst>
          </p:cNvPr>
          <p:cNvCxnSpPr>
            <a:cxnSpLocks/>
          </p:cNvCxnSpPr>
          <p:nvPr/>
        </p:nvCxnSpPr>
        <p:spPr>
          <a:xfrm>
            <a:off x="565467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7F2885-0374-465D-9AF8-053F2831D707}"/>
              </a:ext>
            </a:extLst>
          </p:cNvPr>
          <p:cNvCxnSpPr>
            <a:cxnSpLocks/>
          </p:cNvCxnSpPr>
          <p:nvPr/>
        </p:nvCxnSpPr>
        <p:spPr>
          <a:xfrm>
            <a:off x="589280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746414-A187-43D7-B33D-B930677DAC64}"/>
              </a:ext>
            </a:extLst>
          </p:cNvPr>
          <p:cNvCxnSpPr>
            <a:cxnSpLocks/>
          </p:cNvCxnSpPr>
          <p:nvPr/>
        </p:nvCxnSpPr>
        <p:spPr>
          <a:xfrm>
            <a:off x="612933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E5D4E1-F6C2-4BB5-ADBB-F1820F386A05}"/>
              </a:ext>
            </a:extLst>
          </p:cNvPr>
          <p:cNvCxnSpPr>
            <a:cxnSpLocks/>
          </p:cNvCxnSpPr>
          <p:nvPr/>
        </p:nvCxnSpPr>
        <p:spPr>
          <a:xfrm>
            <a:off x="636587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09429F-53C3-409E-97CB-7F29A0EC19FA}"/>
              </a:ext>
            </a:extLst>
          </p:cNvPr>
          <p:cNvCxnSpPr>
            <a:cxnSpLocks/>
          </p:cNvCxnSpPr>
          <p:nvPr/>
        </p:nvCxnSpPr>
        <p:spPr>
          <a:xfrm>
            <a:off x="6602413" y="1584326"/>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ADCC5F-DA47-4094-B5C6-51FF62C3CF78}"/>
              </a:ext>
            </a:extLst>
          </p:cNvPr>
          <p:cNvCxnSpPr>
            <a:cxnSpLocks/>
          </p:cNvCxnSpPr>
          <p:nvPr/>
        </p:nvCxnSpPr>
        <p:spPr>
          <a:xfrm>
            <a:off x="683895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406A066-519C-482C-9BCE-D1B8F81D670C}"/>
              </a:ext>
            </a:extLst>
          </p:cNvPr>
          <p:cNvCxnSpPr>
            <a:cxnSpLocks/>
          </p:cNvCxnSpPr>
          <p:nvPr/>
        </p:nvCxnSpPr>
        <p:spPr>
          <a:xfrm>
            <a:off x="707548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11455C-B296-459E-A280-E26F1F4369FB}"/>
              </a:ext>
            </a:extLst>
          </p:cNvPr>
          <p:cNvCxnSpPr>
            <a:cxnSpLocks/>
          </p:cNvCxnSpPr>
          <p:nvPr/>
        </p:nvCxnSpPr>
        <p:spPr>
          <a:xfrm>
            <a:off x="731361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DD154D8-6F42-4B5F-874F-F2A883CE79DE}"/>
              </a:ext>
            </a:extLst>
          </p:cNvPr>
          <p:cNvCxnSpPr>
            <a:cxnSpLocks/>
          </p:cNvCxnSpPr>
          <p:nvPr/>
        </p:nvCxnSpPr>
        <p:spPr>
          <a:xfrm>
            <a:off x="755015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6D31646-DF1B-46B1-976B-C990767D07C6}"/>
              </a:ext>
            </a:extLst>
          </p:cNvPr>
          <p:cNvCxnSpPr>
            <a:cxnSpLocks/>
          </p:cNvCxnSpPr>
          <p:nvPr/>
        </p:nvCxnSpPr>
        <p:spPr>
          <a:xfrm>
            <a:off x="778668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67F5D3-FE5A-4C50-9CA6-48D51240E909}"/>
              </a:ext>
            </a:extLst>
          </p:cNvPr>
          <p:cNvCxnSpPr>
            <a:cxnSpLocks/>
          </p:cNvCxnSpPr>
          <p:nvPr/>
        </p:nvCxnSpPr>
        <p:spPr>
          <a:xfrm>
            <a:off x="802322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BDE61E-3101-43AC-8967-F58AD010FBA4}"/>
              </a:ext>
            </a:extLst>
          </p:cNvPr>
          <p:cNvCxnSpPr>
            <a:cxnSpLocks/>
          </p:cNvCxnSpPr>
          <p:nvPr/>
        </p:nvCxnSpPr>
        <p:spPr>
          <a:xfrm>
            <a:off x="825976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01116A-F223-45E3-AB31-A6FD085BD649}"/>
              </a:ext>
            </a:extLst>
          </p:cNvPr>
          <p:cNvCxnSpPr>
            <a:cxnSpLocks/>
          </p:cNvCxnSpPr>
          <p:nvPr/>
        </p:nvCxnSpPr>
        <p:spPr>
          <a:xfrm>
            <a:off x="849630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B90C7C-93D0-4AA7-BC2D-4D17F5FB1013}"/>
              </a:ext>
            </a:extLst>
          </p:cNvPr>
          <p:cNvCxnSpPr>
            <a:cxnSpLocks/>
          </p:cNvCxnSpPr>
          <p:nvPr/>
        </p:nvCxnSpPr>
        <p:spPr>
          <a:xfrm>
            <a:off x="873442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002393-D232-4328-A1EB-AE0EF8F17638}"/>
              </a:ext>
            </a:extLst>
          </p:cNvPr>
          <p:cNvCxnSpPr>
            <a:cxnSpLocks/>
          </p:cNvCxnSpPr>
          <p:nvPr/>
        </p:nvCxnSpPr>
        <p:spPr>
          <a:xfrm>
            <a:off x="8970963" y="1584326"/>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84A3CA4-85C4-415F-A6BD-654CB9E10375}"/>
              </a:ext>
            </a:extLst>
          </p:cNvPr>
          <p:cNvCxnSpPr>
            <a:cxnSpLocks/>
          </p:cNvCxnSpPr>
          <p:nvPr/>
        </p:nvCxnSpPr>
        <p:spPr>
          <a:xfrm>
            <a:off x="9207500"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BD16ED-ECC1-4554-ABE9-B439AEB84F04}"/>
              </a:ext>
            </a:extLst>
          </p:cNvPr>
          <p:cNvCxnSpPr>
            <a:cxnSpLocks/>
          </p:cNvCxnSpPr>
          <p:nvPr/>
        </p:nvCxnSpPr>
        <p:spPr>
          <a:xfrm>
            <a:off x="9444038"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82117C-E50D-442B-ADBD-9591C980F707}"/>
              </a:ext>
            </a:extLst>
          </p:cNvPr>
          <p:cNvCxnSpPr>
            <a:cxnSpLocks/>
          </p:cNvCxnSpPr>
          <p:nvPr/>
        </p:nvCxnSpPr>
        <p:spPr>
          <a:xfrm>
            <a:off x="9680575"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C33EBD-8F47-4A44-8910-90C690D58F93}"/>
              </a:ext>
            </a:extLst>
          </p:cNvPr>
          <p:cNvCxnSpPr>
            <a:cxnSpLocks/>
          </p:cNvCxnSpPr>
          <p:nvPr/>
        </p:nvCxnSpPr>
        <p:spPr>
          <a:xfrm>
            <a:off x="9917113" y="1584326"/>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307" name="Object 44">
            <a:extLst>
              <a:ext uri="{FF2B5EF4-FFF2-40B4-BE49-F238E27FC236}">
                <a16:creationId xmlns:a16="http://schemas.microsoft.com/office/drawing/2014/main" id="{FB1E18AA-FCA5-875B-7DBB-539A4733D010}"/>
              </a:ext>
            </a:extLst>
          </p:cNvPr>
          <p:cNvGraphicFramePr>
            <a:graphicFrameLocks noChangeAspect="1"/>
          </p:cNvGraphicFramePr>
          <p:nvPr/>
        </p:nvGraphicFramePr>
        <p:xfrm>
          <a:off x="2012950" y="1741488"/>
          <a:ext cx="177800" cy="177800"/>
        </p:xfrm>
        <a:graphic>
          <a:graphicData uri="http://schemas.openxmlformats.org/presentationml/2006/ole">
            <mc:AlternateContent xmlns:mc="http://schemas.openxmlformats.org/markup-compatibility/2006">
              <mc:Choice xmlns:v="urn:schemas-microsoft-com:vml" Requires="v">
                <p:oleObj name="Equation" r:id="rId4" imgW="177492" imgH="177492" progId="Equation.DSMT4">
                  <p:embed/>
                </p:oleObj>
              </mc:Choice>
              <mc:Fallback>
                <p:oleObj name="Equation" r:id="rId4" imgW="177492" imgH="177492" progId="Equation.DSMT4">
                  <p:embed/>
                  <p:pic>
                    <p:nvPicPr>
                      <p:cNvPr id="11307" name="Object 44">
                        <a:extLst>
                          <a:ext uri="{FF2B5EF4-FFF2-40B4-BE49-F238E27FC236}">
                            <a16:creationId xmlns:a16="http://schemas.microsoft.com/office/drawing/2014/main" id="{FB1E18AA-FCA5-875B-7DBB-539A4733D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1741488"/>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8" name="Object 45">
            <a:extLst>
              <a:ext uri="{FF2B5EF4-FFF2-40B4-BE49-F238E27FC236}">
                <a16:creationId xmlns:a16="http://schemas.microsoft.com/office/drawing/2014/main" id="{FFE3BE4D-5C52-1B05-6C61-52F0B1DFCBA7}"/>
              </a:ext>
            </a:extLst>
          </p:cNvPr>
          <p:cNvGraphicFramePr>
            <a:graphicFrameLocks noChangeAspect="1"/>
          </p:cNvGraphicFramePr>
          <p:nvPr/>
        </p:nvGraphicFramePr>
        <p:xfrm>
          <a:off x="4133850" y="1714500"/>
          <a:ext cx="190500" cy="177800"/>
        </p:xfrm>
        <a:graphic>
          <a:graphicData uri="http://schemas.openxmlformats.org/presentationml/2006/ole">
            <mc:AlternateContent xmlns:mc="http://schemas.openxmlformats.org/markup-compatibility/2006">
              <mc:Choice xmlns:v="urn:schemas-microsoft-com:vml" Requires="v">
                <p:oleObj name="Equation" r:id="rId6" imgW="190335" imgH="177646" progId="Equation.DSMT4">
                  <p:embed/>
                </p:oleObj>
              </mc:Choice>
              <mc:Fallback>
                <p:oleObj name="Equation" r:id="rId6" imgW="190335" imgH="177646" progId="Equation.DSMT4">
                  <p:embed/>
                  <p:pic>
                    <p:nvPicPr>
                      <p:cNvPr id="11308" name="Object 45">
                        <a:extLst>
                          <a:ext uri="{FF2B5EF4-FFF2-40B4-BE49-F238E27FC236}">
                            <a16:creationId xmlns:a16="http://schemas.microsoft.com/office/drawing/2014/main" id="{FFE3BE4D-5C52-1B05-6C61-52F0B1DFCB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50" y="1714500"/>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9" name="Object 46">
            <a:extLst>
              <a:ext uri="{FF2B5EF4-FFF2-40B4-BE49-F238E27FC236}">
                <a16:creationId xmlns:a16="http://schemas.microsoft.com/office/drawing/2014/main" id="{451FD392-0807-F03D-E648-FE7E56F93858}"/>
              </a:ext>
            </a:extLst>
          </p:cNvPr>
          <p:cNvGraphicFramePr>
            <a:graphicFrameLocks noChangeAspect="1"/>
          </p:cNvGraphicFramePr>
          <p:nvPr/>
        </p:nvGraphicFramePr>
        <p:xfrm>
          <a:off x="6519863" y="1725613"/>
          <a:ext cx="190500" cy="177800"/>
        </p:xfrm>
        <a:graphic>
          <a:graphicData uri="http://schemas.openxmlformats.org/presentationml/2006/ole">
            <mc:AlternateContent xmlns:mc="http://schemas.openxmlformats.org/markup-compatibility/2006">
              <mc:Choice xmlns:v="urn:schemas-microsoft-com:vml" Requires="v">
                <p:oleObj name="Equation" r:id="rId8" imgW="190335" imgH="177646" progId="Equation.DSMT4">
                  <p:embed/>
                </p:oleObj>
              </mc:Choice>
              <mc:Fallback>
                <p:oleObj name="Equation" r:id="rId8" imgW="190335" imgH="177646" progId="Equation.DSMT4">
                  <p:embed/>
                  <p:pic>
                    <p:nvPicPr>
                      <p:cNvPr id="11309" name="Object 46">
                        <a:extLst>
                          <a:ext uri="{FF2B5EF4-FFF2-40B4-BE49-F238E27FC236}">
                            <a16:creationId xmlns:a16="http://schemas.microsoft.com/office/drawing/2014/main" id="{451FD392-0807-F03D-E648-FE7E56F9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9863" y="1725613"/>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10" name="Object 47">
            <a:extLst>
              <a:ext uri="{FF2B5EF4-FFF2-40B4-BE49-F238E27FC236}">
                <a16:creationId xmlns:a16="http://schemas.microsoft.com/office/drawing/2014/main" id="{BCC7CEFA-71EA-F8CA-D3C5-DFF06C095C53}"/>
              </a:ext>
            </a:extLst>
          </p:cNvPr>
          <p:cNvGraphicFramePr>
            <a:graphicFrameLocks noChangeAspect="1"/>
          </p:cNvGraphicFramePr>
          <p:nvPr/>
        </p:nvGraphicFramePr>
        <p:xfrm>
          <a:off x="8867775" y="1717675"/>
          <a:ext cx="203200" cy="177800"/>
        </p:xfrm>
        <a:graphic>
          <a:graphicData uri="http://schemas.openxmlformats.org/presentationml/2006/ole">
            <mc:AlternateContent xmlns:mc="http://schemas.openxmlformats.org/markup-compatibility/2006">
              <mc:Choice xmlns:v="urn:schemas-microsoft-com:vml" Requires="v">
                <p:oleObj name="Equation" r:id="rId10" imgW="202936" imgH="177569" progId="Equation.DSMT4">
                  <p:embed/>
                </p:oleObj>
              </mc:Choice>
              <mc:Fallback>
                <p:oleObj name="Equation" r:id="rId10" imgW="202936" imgH="177569" progId="Equation.DSMT4">
                  <p:embed/>
                  <p:pic>
                    <p:nvPicPr>
                      <p:cNvPr id="11310" name="Object 47">
                        <a:extLst>
                          <a:ext uri="{FF2B5EF4-FFF2-40B4-BE49-F238E27FC236}">
                            <a16:creationId xmlns:a16="http://schemas.microsoft.com/office/drawing/2014/main" id="{BCC7CEFA-71EA-F8CA-D3C5-DFF06C095C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7775" y="1717675"/>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3" name="Straight Connector 52">
            <a:extLst>
              <a:ext uri="{FF2B5EF4-FFF2-40B4-BE49-F238E27FC236}">
                <a16:creationId xmlns:a16="http://schemas.microsoft.com/office/drawing/2014/main" id="{F10C3CBF-5140-4321-BD8C-50CECFF0195E}"/>
              </a:ext>
            </a:extLst>
          </p:cNvPr>
          <p:cNvCxnSpPr/>
          <p:nvPr/>
        </p:nvCxnSpPr>
        <p:spPr>
          <a:xfrm>
            <a:off x="3524250" y="1892301"/>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EA6AB5-8F13-4B63-AC13-3E41C137CD32}"/>
              </a:ext>
            </a:extLst>
          </p:cNvPr>
          <p:cNvCxnSpPr/>
          <p:nvPr/>
        </p:nvCxnSpPr>
        <p:spPr>
          <a:xfrm>
            <a:off x="8016875" y="1892301"/>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15F1E57-8604-408A-8E53-0B0AF65FC3AE}"/>
              </a:ext>
            </a:extLst>
          </p:cNvPr>
          <p:cNvCxnSpPr/>
          <p:nvPr/>
        </p:nvCxnSpPr>
        <p:spPr>
          <a:xfrm>
            <a:off x="6334125" y="1882776"/>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15D1D74-E389-40B5-B22C-8F7ABF05C6A9}"/>
              </a:ext>
            </a:extLst>
          </p:cNvPr>
          <p:cNvCxnSpPr/>
          <p:nvPr/>
        </p:nvCxnSpPr>
        <p:spPr>
          <a:xfrm>
            <a:off x="4537075" y="1885951"/>
            <a:ext cx="0" cy="40322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73A5F80-8A3D-4C16-83DB-12FF2FBB0ECC}"/>
              </a:ext>
            </a:extLst>
          </p:cNvPr>
          <p:cNvCxnSpPr/>
          <p:nvPr/>
        </p:nvCxnSpPr>
        <p:spPr>
          <a:xfrm>
            <a:off x="6858000" y="1882776"/>
            <a:ext cx="0" cy="40322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4E7840C-F9D1-356F-3699-A6D74A570277}"/>
              </a:ext>
            </a:extLst>
          </p:cNvPr>
          <p:cNvSpPr txBox="1">
            <a:spLocks noChangeArrowheads="1"/>
          </p:cNvSpPr>
          <p:nvPr/>
        </p:nvSpPr>
        <p:spPr bwMode="auto">
          <a:xfrm>
            <a:off x="127951" y="4384517"/>
            <a:ext cx="50536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Suppose you had pages of data, looking through all these numbers would be difficult.  One way to analyze your data is to find the max, min, middle value, and where most values are in:</a:t>
            </a:r>
          </a:p>
        </p:txBody>
      </p:sp>
      <p:sp>
        <p:nvSpPr>
          <p:cNvPr id="66" name="TextBox 65">
            <a:extLst>
              <a:ext uri="{FF2B5EF4-FFF2-40B4-BE49-F238E27FC236}">
                <a16:creationId xmlns:a16="http://schemas.microsoft.com/office/drawing/2014/main" id="{C4398991-F431-65AB-1247-EB3E217A8C1E}"/>
              </a:ext>
            </a:extLst>
          </p:cNvPr>
          <p:cNvSpPr txBox="1">
            <a:spLocks noChangeArrowheads="1"/>
          </p:cNvSpPr>
          <p:nvPr/>
        </p:nvSpPr>
        <p:spPr bwMode="auto">
          <a:xfrm>
            <a:off x="1527175" y="2373314"/>
            <a:ext cx="1808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600">
                <a:solidFill>
                  <a:srgbClr val="FF0000"/>
                </a:solidFill>
              </a:rPr>
              <a:t>The left end tells you the lowest value in your data</a:t>
            </a:r>
          </a:p>
        </p:txBody>
      </p:sp>
      <p:sp>
        <p:nvSpPr>
          <p:cNvPr id="67" name="TextBox 66">
            <a:extLst>
              <a:ext uri="{FF2B5EF4-FFF2-40B4-BE49-F238E27FC236}">
                <a16:creationId xmlns:a16="http://schemas.microsoft.com/office/drawing/2014/main" id="{43455AAD-1664-4DAB-ABE9-A21E2914BF3D}"/>
              </a:ext>
            </a:extLst>
          </p:cNvPr>
          <p:cNvSpPr txBox="1">
            <a:spLocks noChangeArrowheads="1"/>
          </p:cNvSpPr>
          <p:nvPr/>
        </p:nvSpPr>
        <p:spPr bwMode="auto">
          <a:xfrm>
            <a:off x="8019234" y="2286001"/>
            <a:ext cx="183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600">
                <a:solidFill>
                  <a:srgbClr val="FF0000"/>
                </a:solidFill>
              </a:rPr>
              <a:t>The right end tells you the biggest value in your data</a:t>
            </a:r>
          </a:p>
        </p:txBody>
      </p:sp>
      <p:sp>
        <p:nvSpPr>
          <p:cNvPr id="68" name="TextBox 67">
            <a:extLst>
              <a:ext uri="{FF2B5EF4-FFF2-40B4-BE49-F238E27FC236}">
                <a16:creationId xmlns:a16="http://schemas.microsoft.com/office/drawing/2014/main" id="{33C53826-89DA-AFB3-7230-3B6E7707F2F6}"/>
              </a:ext>
            </a:extLst>
          </p:cNvPr>
          <p:cNvSpPr txBox="1">
            <a:spLocks noChangeArrowheads="1"/>
          </p:cNvSpPr>
          <p:nvPr/>
        </p:nvSpPr>
        <p:spPr bwMode="auto">
          <a:xfrm>
            <a:off x="4795043" y="2408239"/>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600"/>
              <a:t>The middle bar indicates the “median” of your data. </a:t>
            </a:r>
          </a:p>
        </p:txBody>
      </p:sp>
      <p:sp>
        <p:nvSpPr>
          <p:cNvPr id="69" name="TextBox 68">
            <a:extLst>
              <a:ext uri="{FF2B5EF4-FFF2-40B4-BE49-F238E27FC236}">
                <a16:creationId xmlns:a16="http://schemas.microsoft.com/office/drawing/2014/main" id="{6795D186-B9FE-3EAA-C359-6539728375E5}"/>
              </a:ext>
            </a:extLst>
          </p:cNvPr>
          <p:cNvSpPr txBox="1">
            <a:spLocks noChangeArrowheads="1"/>
          </p:cNvSpPr>
          <p:nvPr/>
        </p:nvSpPr>
        <p:spPr bwMode="auto">
          <a:xfrm>
            <a:off x="4786312" y="3186025"/>
            <a:ext cx="1725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600"/>
              <a:t>The middle bar isn’t going to be in the middle on the box plot!</a:t>
            </a:r>
          </a:p>
        </p:txBody>
      </p:sp>
      <p:sp>
        <p:nvSpPr>
          <p:cNvPr id="70" name="TextBox 69">
            <a:extLst>
              <a:ext uri="{FF2B5EF4-FFF2-40B4-BE49-F238E27FC236}">
                <a16:creationId xmlns:a16="http://schemas.microsoft.com/office/drawing/2014/main" id="{F82AEF81-C7AC-A93A-DE9E-FE612FCF9188}"/>
              </a:ext>
            </a:extLst>
          </p:cNvPr>
          <p:cNvSpPr txBox="1">
            <a:spLocks noChangeArrowheads="1"/>
          </p:cNvSpPr>
          <p:nvPr/>
        </p:nvSpPr>
        <p:spPr bwMode="auto">
          <a:xfrm>
            <a:off x="455613" y="3494783"/>
            <a:ext cx="32785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600" dirty="0">
                <a:solidFill>
                  <a:srgbClr val="0070C0"/>
                </a:solidFill>
              </a:rPr>
              <a:t>The 2</a:t>
            </a:r>
            <a:r>
              <a:rPr lang="en-CA" altLang="en-US" sz="1600" baseline="30000" dirty="0">
                <a:solidFill>
                  <a:srgbClr val="0070C0"/>
                </a:solidFill>
              </a:rPr>
              <a:t>nd</a:t>
            </a:r>
            <a:r>
              <a:rPr lang="en-CA" altLang="en-US" sz="1600" dirty="0">
                <a:solidFill>
                  <a:srgbClr val="0070C0"/>
                </a:solidFill>
              </a:rPr>
              <a:t> bar indicates the 25% mark: Q1.  It means that 25% of the data is less than this point </a:t>
            </a:r>
          </a:p>
        </p:txBody>
      </p:sp>
      <p:sp>
        <p:nvSpPr>
          <p:cNvPr id="72" name="Freeform: Shape 71">
            <a:extLst>
              <a:ext uri="{FF2B5EF4-FFF2-40B4-BE49-F238E27FC236}">
                <a16:creationId xmlns:a16="http://schemas.microsoft.com/office/drawing/2014/main" id="{F75C06DF-24D3-48BC-8B69-46E0DF55698D}"/>
              </a:ext>
            </a:extLst>
          </p:cNvPr>
          <p:cNvSpPr/>
          <p:nvPr/>
        </p:nvSpPr>
        <p:spPr>
          <a:xfrm>
            <a:off x="3616326" y="2289176"/>
            <a:ext cx="854075" cy="1755775"/>
          </a:xfrm>
          <a:custGeom>
            <a:avLst/>
            <a:gdLst>
              <a:gd name="connsiteX0" fmla="*/ 0 w 853031"/>
              <a:gd name="connsiteY0" fmla="*/ 1755158 h 1755158"/>
              <a:gd name="connsiteX1" fmla="*/ 589144 w 853031"/>
              <a:gd name="connsiteY1" fmla="*/ 1202835 h 1755158"/>
              <a:gd name="connsiteX2" fmla="*/ 368215 w 853031"/>
              <a:gd name="connsiteY2" fmla="*/ 601418 h 1755158"/>
              <a:gd name="connsiteX3" fmla="*/ 853031 w 853031"/>
              <a:gd name="connsiteY3" fmla="*/ 0 h 1755158"/>
            </a:gdLst>
            <a:ahLst/>
            <a:cxnLst>
              <a:cxn ang="0">
                <a:pos x="connsiteX0" y="connsiteY0"/>
              </a:cxn>
              <a:cxn ang="0">
                <a:pos x="connsiteX1" y="connsiteY1"/>
              </a:cxn>
              <a:cxn ang="0">
                <a:pos x="connsiteX2" y="connsiteY2"/>
              </a:cxn>
              <a:cxn ang="0">
                <a:pos x="connsiteX3" y="connsiteY3"/>
              </a:cxn>
            </a:cxnLst>
            <a:rect l="l" t="t" r="r" b="b"/>
            <a:pathLst>
              <a:path w="853031" h="1755158">
                <a:moveTo>
                  <a:pt x="0" y="1755158"/>
                </a:moveTo>
                <a:cubicBezTo>
                  <a:pt x="263887" y="1575141"/>
                  <a:pt x="527775" y="1395125"/>
                  <a:pt x="589144" y="1202835"/>
                </a:cubicBezTo>
                <a:cubicBezTo>
                  <a:pt x="650513" y="1010545"/>
                  <a:pt x="324234" y="801890"/>
                  <a:pt x="368215" y="601418"/>
                </a:cubicBezTo>
                <a:cubicBezTo>
                  <a:pt x="412196" y="400946"/>
                  <a:pt x="632613" y="200473"/>
                  <a:pt x="853031" y="0"/>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3" name="TextBox 72">
            <a:extLst>
              <a:ext uri="{FF2B5EF4-FFF2-40B4-BE49-F238E27FC236}">
                <a16:creationId xmlns:a16="http://schemas.microsoft.com/office/drawing/2014/main" id="{9B9BF450-D3DB-9AB1-69DE-CA6FE63ABCB2}"/>
              </a:ext>
            </a:extLst>
          </p:cNvPr>
          <p:cNvSpPr txBox="1">
            <a:spLocks noChangeArrowheads="1"/>
          </p:cNvSpPr>
          <p:nvPr/>
        </p:nvSpPr>
        <p:spPr bwMode="auto">
          <a:xfrm>
            <a:off x="7485062" y="3646308"/>
            <a:ext cx="38534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1600" dirty="0">
                <a:solidFill>
                  <a:srgbClr val="0070C0"/>
                </a:solidFill>
              </a:rPr>
              <a:t>The 4</a:t>
            </a:r>
            <a:r>
              <a:rPr lang="en-CA" altLang="en-US" sz="1600" baseline="30000" dirty="0">
                <a:solidFill>
                  <a:srgbClr val="0070C0"/>
                </a:solidFill>
              </a:rPr>
              <a:t>th</a:t>
            </a:r>
            <a:r>
              <a:rPr lang="en-CA" altLang="en-US" sz="1600" dirty="0">
                <a:solidFill>
                  <a:srgbClr val="0070C0"/>
                </a:solidFill>
              </a:rPr>
              <a:t> bar also indicates the 25% mark. Q3.  It tells us that 25% of the data points are greater than this point</a:t>
            </a:r>
          </a:p>
        </p:txBody>
      </p:sp>
      <p:sp>
        <p:nvSpPr>
          <p:cNvPr id="74" name="Freeform: Shape 73">
            <a:extLst>
              <a:ext uri="{FF2B5EF4-FFF2-40B4-BE49-F238E27FC236}">
                <a16:creationId xmlns:a16="http://schemas.microsoft.com/office/drawing/2014/main" id="{1107C79B-047B-4AE5-901C-A7B248894605}"/>
              </a:ext>
            </a:extLst>
          </p:cNvPr>
          <p:cNvSpPr/>
          <p:nvPr/>
        </p:nvSpPr>
        <p:spPr>
          <a:xfrm>
            <a:off x="6899275" y="2166938"/>
            <a:ext cx="877888" cy="1668462"/>
          </a:xfrm>
          <a:custGeom>
            <a:avLst/>
            <a:gdLst>
              <a:gd name="connsiteX0" fmla="*/ 570732 w 877137"/>
              <a:gd name="connsiteY0" fmla="*/ 1669240 h 1669240"/>
              <a:gd name="connsiteX1" fmla="*/ 859167 w 877137"/>
              <a:gd name="connsiteY1" fmla="*/ 1208972 h 1669240"/>
              <a:gd name="connsiteX2" fmla="*/ 110464 w 877137"/>
              <a:gd name="connsiteY2" fmla="*/ 810073 h 1669240"/>
              <a:gd name="connsiteX3" fmla="*/ 441857 w 877137"/>
              <a:gd name="connsiteY3" fmla="*/ 349804 h 1669240"/>
              <a:gd name="connsiteX4" fmla="*/ 0 w 877137"/>
              <a:gd name="connsiteY4" fmla="*/ 0 h 1669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137" h="1669240">
                <a:moveTo>
                  <a:pt x="570732" y="1669240"/>
                </a:moveTo>
                <a:cubicBezTo>
                  <a:pt x="753305" y="1510703"/>
                  <a:pt x="935878" y="1352166"/>
                  <a:pt x="859167" y="1208972"/>
                </a:cubicBezTo>
                <a:cubicBezTo>
                  <a:pt x="782456" y="1065778"/>
                  <a:pt x="180016" y="953268"/>
                  <a:pt x="110464" y="810073"/>
                </a:cubicBezTo>
                <a:cubicBezTo>
                  <a:pt x="40912" y="666878"/>
                  <a:pt x="460268" y="484816"/>
                  <a:pt x="441857" y="349804"/>
                </a:cubicBezTo>
                <a:cubicBezTo>
                  <a:pt x="423446" y="214792"/>
                  <a:pt x="211723" y="107396"/>
                  <a:pt x="0"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76" name="Straight Connector 75">
            <a:extLst>
              <a:ext uri="{FF2B5EF4-FFF2-40B4-BE49-F238E27FC236}">
                <a16:creationId xmlns:a16="http://schemas.microsoft.com/office/drawing/2014/main" id="{EF6AA7DA-32B6-4403-9A6F-DFEC113A4F59}"/>
              </a:ext>
            </a:extLst>
          </p:cNvPr>
          <p:cNvCxnSpPr/>
          <p:nvPr/>
        </p:nvCxnSpPr>
        <p:spPr>
          <a:xfrm>
            <a:off x="4529139" y="1897063"/>
            <a:ext cx="23320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8D77949-76F0-47E9-8286-A441D2B1C273}"/>
              </a:ext>
            </a:extLst>
          </p:cNvPr>
          <p:cNvCxnSpPr/>
          <p:nvPr/>
        </p:nvCxnSpPr>
        <p:spPr>
          <a:xfrm>
            <a:off x="4529139" y="2276475"/>
            <a:ext cx="23320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4C0FFD8-4C43-0468-34A8-A9DF8B9011D1}"/>
              </a:ext>
            </a:extLst>
          </p:cNvPr>
          <p:cNvSpPr txBox="1">
            <a:spLocks noChangeArrowheads="1"/>
          </p:cNvSpPr>
          <p:nvPr/>
        </p:nvSpPr>
        <p:spPr bwMode="auto">
          <a:xfrm>
            <a:off x="5538788" y="4760913"/>
            <a:ext cx="359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NOW Create the BOX!!</a:t>
            </a:r>
          </a:p>
        </p:txBody>
      </p:sp>
      <p:sp>
        <p:nvSpPr>
          <p:cNvPr id="79" name="TextBox 78">
            <a:extLst>
              <a:ext uri="{FF2B5EF4-FFF2-40B4-BE49-F238E27FC236}">
                <a16:creationId xmlns:a16="http://schemas.microsoft.com/office/drawing/2014/main" id="{3D8FDD7F-C637-2AF7-65FF-8443ED5C7887}"/>
              </a:ext>
            </a:extLst>
          </p:cNvPr>
          <p:cNvSpPr txBox="1">
            <a:spLocks noChangeArrowheads="1"/>
          </p:cNvSpPr>
          <p:nvPr/>
        </p:nvSpPr>
        <p:spPr bwMode="auto">
          <a:xfrm>
            <a:off x="5514975" y="5046663"/>
            <a:ext cx="4725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This box between Q1 and Q3 shows  the middle 50% of all the data is inside here</a:t>
            </a:r>
          </a:p>
        </p:txBody>
      </p:sp>
      <p:graphicFrame>
        <p:nvGraphicFramePr>
          <p:cNvPr id="80" name="Object 79">
            <a:extLst>
              <a:ext uri="{FF2B5EF4-FFF2-40B4-BE49-F238E27FC236}">
                <a16:creationId xmlns:a16="http://schemas.microsoft.com/office/drawing/2014/main" id="{60415F83-F6BD-7FEE-3A7F-EC5B07645B48}"/>
              </a:ext>
            </a:extLst>
          </p:cNvPr>
          <p:cNvGraphicFramePr>
            <a:graphicFrameLocks noChangeAspect="1"/>
          </p:cNvGraphicFramePr>
          <p:nvPr/>
        </p:nvGraphicFramePr>
        <p:xfrm>
          <a:off x="5327650" y="2000250"/>
          <a:ext cx="330200" cy="177800"/>
        </p:xfrm>
        <a:graphic>
          <a:graphicData uri="http://schemas.openxmlformats.org/presentationml/2006/ole">
            <mc:AlternateContent xmlns:mc="http://schemas.openxmlformats.org/markup-compatibility/2006">
              <mc:Choice xmlns:v="urn:schemas-microsoft-com:vml" Requires="v">
                <p:oleObj name="Equation" r:id="rId12" imgW="329914" imgH="177646" progId="Equation.DSMT4">
                  <p:embed/>
                </p:oleObj>
              </mc:Choice>
              <mc:Fallback>
                <p:oleObj name="Equation" r:id="rId12" imgW="329914" imgH="177646" progId="Equation.DSMT4">
                  <p:embed/>
                  <p:pic>
                    <p:nvPicPr>
                      <p:cNvPr id="80" name="Object 79">
                        <a:extLst>
                          <a:ext uri="{FF2B5EF4-FFF2-40B4-BE49-F238E27FC236}">
                            <a16:creationId xmlns:a16="http://schemas.microsoft.com/office/drawing/2014/main" id="{60415F83-F6BD-7FEE-3A7F-EC5B07645B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7650" y="2000250"/>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Rectangle 80">
            <a:extLst>
              <a:ext uri="{FF2B5EF4-FFF2-40B4-BE49-F238E27FC236}">
                <a16:creationId xmlns:a16="http://schemas.microsoft.com/office/drawing/2014/main" id="{FA69A1D3-5F8F-45B6-88A0-E3F690AB1284}"/>
              </a:ext>
            </a:extLst>
          </p:cNvPr>
          <p:cNvSpPr/>
          <p:nvPr/>
        </p:nvSpPr>
        <p:spPr>
          <a:xfrm>
            <a:off x="4564064" y="1919289"/>
            <a:ext cx="1768475" cy="34448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aphicFrame>
        <p:nvGraphicFramePr>
          <p:cNvPr id="82" name="Object 81">
            <a:extLst>
              <a:ext uri="{FF2B5EF4-FFF2-40B4-BE49-F238E27FC236}">
                <a16:creationId xmlns:a16="http://schemas.microsoft.com/office/drawing/2014/main" id="{6B7523E4-4CC9-7BEB-9ABF-4336B16B10DF}"/>
              </a:ext>
            </a:extLst>
          </p:cNvPr>
          <p:cNvGraphicFramePr>
            <a:graphicFrameLocks noChangeAspect="1"/>
          </p:cNvGraphicFramePr>
          <p:nvPr/>
        </p:nvGraphicFramePr>
        <p:xfrm>
          <a:off x="6451600" y="1998663"/>
          <a:ext cx="330200" cy="177800"/>
        </p:xfrm>
        <a:graphic>
          <a:graphicData uri="http://schemas.openxmlformats.org/presentationml/2006/ole">
            <mc:AlternateContent xmlns:mc="http://schemas.openxmlformats.org/markup-compatibility/2006">
              <mc:Choice xmlns:v="urn:schemas-microsoft-com:vml" Requires="v">
                <p:oleObj name="Equation" r:id="rId14" imgW="329914" imgH="177646" progId="Equation.DSMT4">
                  <p:embed/>
                </p:oleObj>
              </mc:Choice>
              <mc:Fallback>
                <p:oleObj name="Equation" r:id="rId14" imgW="329914" imgH="177646" progId="Equation.DSMT4">
                  <p:embed/>
                  <p:pic>
                    <p:nvPicPr>
                      <p:cNvPr id="82" name="Object 81">
                        <a:extLst>
                          <a:ext uri="{FF2B5EF4-FFF2-40B4-BE49-F238E27FC236}">
                            <a16:creationId xmlns:a16="http://schemas.microsoft.com/office/drawing/2014/main" id="{6B7523E4-4CC9-7BEB-9ABF-4336B16B10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1600" y="1998663"/>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 name="Rectangle 82">
            <a:extLst>
              <a:ext uri="{FF2B5EF4-FFF2-40B4-BE49-F238E27FC236}">
                <a16:creationId xmlns:a16="http://schemas.microsoft.com/office/drawing/2014/main" id="{C5C1CC4A-B284-4A3B-9EC1-6DDB8036402B}"/>
              </a:ext>
            </a:extLst>
          </p:cNvPr>
          <p:cNvSpPr/>
          <p:nvPr/>
        </p:nvSpPr>
        <p:spPr>
          <a:xfrm>
            <a:off x="6357938" y="1916114"/>
            <a:ext cx="481012" cy="346075"/>
          </a:xfrm>
          <a:prstGeom prst="rect">
            <a:avLst/>
          </a:prstGeom>
          <a:solidFill>
            <a:srgbClr val="92D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4" name="TextBox 83">
            <a:extLst>
              <a:ext uri="{FF2B5EF4-FFF2-40B4-BE49-F238E27FC236}">
                <a16:creationId xmlns:a16="http://schemas.microsoft.com/office/drawing/2014/main" id="{E5B6E170-BBCC-3C02-B6CF-496ECF7AA744}"/>
              </a:ext>
            </a:extLst>
          </p:cNvPr>
          <p:cNvSpPr txBox="1">
            <a:spLocks noChangeArrowheads="1"/>
          </p:cNvSpPr>
          <p:nvPr/>
        </p:nvSpPr>
        <p:spPr bwMode="auto">
          <a:xfrm>
            <a:off x="5538788" y="5703888"/>
            <a:ext cx="359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NOW Draw the WHISKERS!</a:t>
            </a:r>
          </a:p>
        </p:txBody>
      </p:sp>
      <p:sp>
        <p:nvSpPr>
          <p:cNvPr id="90" name="TextBox 89">
            <a:extLst>
              <a:ext uri="{FF2B5EF4-FFF2-40B4-BE49-F238E27FC236}">
                <a16:creationId xmlns:a16="http://schemas.microsoft.com/office/drawing/2014/main" id="{7F7606FF-9C5A-E0DB-BE12-00612C910E38}"/>
              </a:ext>
            </a:extLst>
          </p:cNvPr>
          <p:cNvSpPr txBox="1">
            <a:spLocks noChangeArrowheads="1"/>
          </p:cNvSpPr>
          <p:nvPr/>
        </p:nvSpPr>
        <p:spPr bwMode="auto">
          <a:xfrm>
            <a:off x="5497513" y="6010276"/>
            <a:ext cx="3598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dirty="0">
                <a:solidFill>
                  <a:srgbClr val="FF0000"/>
                </a:solidFill>
              </a:rPr>
              <a:t>Each Whisker represents 25% of the data points</a:t>
            </a:r>
          </a:p>
        </p:txBody>
      </p:sp>
      <p:sp>
        <p:nvSpPr>
          <p:cNvPr id="91" name="Right Brace 90">
            <a:extLst>
              <a:ext uri="{FF2B5EF4-FFF2-40B4-BE49-F238E27FC236}">
                <a16:creationId xmlns:a16="http://schemas.microsoft.com/office/drawing/2014/main" id="{380DE2C7-DEE3-4FFB-A64E-08290AE21993}"/>
              </a:ext>
            </a:extLst>
          </p:cNvPr>
          <p:cNvSpPr/>
          <p:nvPr/>
        </p:nvSpPr>
        <p:spPr>
          <a:xfrm rot="5400000">
            <a:off x="3922714" y="1768476"/>
            <a:ext cx="204787" cy="963613"/>
          </a:xfrm>
          <a:prstGeom prst="rightBrace">
            <a:avLst>
              <a:gd name="adj1" fmla="val 6195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92" name="Object 91">
            <a:extLst>
              <a:ext uri="{FF2B5EF4-FFF2-40B4-BE49-F238E27FC236}">
                <a16:creationId xmlns:a16="http://schemas.microsoft.com/office/drawing/2014/main" id="{D10B087D-249D-093F-E61D-520E28186ECD}"/>
              </a:ext>
            </a:extLst>
          </p:cNvPr>
          <p:cNvGraphicFramePr>
            <a:graphicFrameLocks noChangeAspect="1"/>
          </p:cNvGraphicFramePr>
          <p:nvPr/>
        </p:nvGraphicFramePr>
        <p:xfrm>
          <a:off x="3859213" y="2371725"/>
          <a:ext cx="330200" cy="177800"/>
        </p:xfrm>
        <a:graphic>
          <a:graphicData uri="http://schemas.openxmlformats.org/presentationml/2006/ole">
            <mc:AlternateContent xmlns:mc="http://schemas.openxmlformats.org/markup-compatibility/2006">
              <mc:Choice xmlns:v="urn:schemas-microsoft-com:vml" Requires="v">
                <p:oleObj name="Equation" r:id="rId15" imgW="329914" imgH="177646" progId="Equation.DSMT4">
                  <p:embed/>
                </p:oleObj>
              </mc:Choice>
              <mc:Fallback>
                <p:oleObj name="Equation" r:id="rId15" imgW="329914" imgH="177646" progId="Equation.DSMT4">
                  <p:embed/>
                  <p:pic>
                    <p:nvPicPr>
                      <p:cNvPr id="92" name="Object 91">
                        <a:extLst>
                          <a:ext uri="{FF2B5EF4-FFF2-40B4-BE49-F238E27FC236}">
                            <a16:creationId xmlns:a16="http://schemas.microsoft.com/office/drawing/2014/main" id="{D10B087D-249D-093F-E61D-520E28186E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9213" y="2371725"/>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Right Brace 92">
            <a:extLst>
              <a:ext uri="{FF2B5EF4-FFF2-40B4-BE49-F238E27FC236}">
                <a16:creationId xmlns:a16="http://schemas.microsoft.com/office/drawing/2014/main" id="{D0391B2C-0FC7-4882-AC04-F48D7D2A7A5A}"/>
              </a:ext>
            </a:extLst>
          </p:cNvPr>
          <p:cNvSpPr/>
          <p:nvPr/>
        </p:nvSpPr>
        <p:spPr>
          <a:xfrm rot="5400000">
            <a:off x="7334251" y="1712913"/>
            <a:ext cx="204787" cy="1074738"/>
          </a:xfrm>
          <a:prstGeom prst="rightBrace">
            <a:avLst>
              <a:gd name="adj1" fmla="val 6195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94" name="Object 93">
            <a:extLst>
              <a:ext uri="{FF2B5EF4-FFF2-40B4-BE49-F238E27FC236}">
                <a16:creationId xmlns:a16="http://schemas.microsoft.com/office/drawing/2014/main" id="{5E7814A2-A6AD-F94B-EEC2-8CC2B491941B}"/>
              </a:ext>
            </a:extLst>
          </p:cNvPr>
          <p:cNvGraphicFramePr>
            <a:graphicFrameLocks noChangeAspect="1"/>
          </p:cNvGraphicFramePr>
          <p:nvPr/>
        </p:nvGraphicFramePr>
        <p:xfrm>
          <a:off x="7313613" y="2355850"/>
          <a:ext cx="330200" cy="177800"/>
        </p:xfrm>
        <a:graphic>
          <a:graphicData uri="http://schemas.openxmlformats.org/presentationml/2006/ole">
            <mc:AlternateContent xmlns:mc="http://schemas.openxmlformats.org/markup-compatibility/2006">
              <mc:Choice xmlns:v="urn:schemas-microsoft-com:vml" Requires="v">
                <p:oleObj name="Equation" r:id="rId16" imgW="329914" imgH="177646" progId="Equation.DSMT4">
                  <p:embed/>
                </p:oleObj>
              </mc:Choice>
              <mc:Fallback>
                <p:oleObj name="Equation" r:id="rId16" imgW="329914" imgH="177646" progId="Equation.DSMT4">
                  <p:embed/>
                  <p:pic>
                    <p:nvPicPr>
                      <p:cNvPr id="94" name="Object 93">
                        <a:extLst>
                          <a:ext uri="{FF2B5EF4-FFF2-40B4-BE49-F238E27FC236}">
                            <a16:creationId xmlns:a16="http://schemas.microsoft.com/office/drawing/2014/main" id="{5E7814A2-A6AD-F94B-EEC2-8CC2B49194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3613" y="2355850"/>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 name="TextBox 94">
            <a:extLst>
              <a:ext uri="{FF2B5EF4-FFF2-40B4-BE49-F238E27FC236}">
                <a16:creationId xmlns:a16="http://schemas.microsoft.com/office/drawing/2014/main" id="{49C9EB3A-51DE-7391-15CD-B9834905FFD5}"/>
              </a:ext>
            </a:extLst>
          </p:cNvPr>
          <p:cNvSpPr txBox="1">
            <a:spLocks noChangeArrowheads="1"/>
          </p:cNvSpPr>
          <p:nvPr/>
        </p:nvSpPr>
        <p:spPr bwMode="auto">
          <a:xfrm flipH="1">
            <a:off x="1828801" y="5803901"/>
            <a:ext cx="2608263" cy="739775"/>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600"/>
              <a:t>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a:t>
            </a:r>
          </a:p>
        </p:txBody>
      </p:sp>
      <p:sp>
        <p:nvSpPr>
          <p:cNvPr id="64" name="TextBox 63">
            <a:extLst>
              <a:ext uri="{FF2B5EF4-FFF2-40B4-BE49-F238E27FC236}">
                <a16:creationId xmlns:a16="http://schemas.microsoft.com/office/drawing/2014/main" id="{1AF5CA98-8D2B-0B94-B571-0CE96A6B9B08}"/>
              </a:ext>
            </a:extLst>
          </p:cNvPr>
          <p:cNvSpPr txBox="1">
            <a:spLocks noChangeArrowheads="1"/>
          </p:cNvSpPr>
          <p:nvPr/>
        </p:nvSpPr>
        <p:spPr bwMode="auto">
          <a:xfrm flipH="1">
            <a:off x="1088571" y="5613330"/>
            <a:ext cx="2597150" cy="73818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600"/>
              <a:t>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12   14   67   19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nodeType="afterGroup">
                            <p:stCondLst>
                              <p:cond delay="500"/>
                            </p:stCondLst>
                            <p:childTnLst>
                              <p:par>
                                <p:cTn id="29" presetID="35" presetClass="emph" presetSubtype="0" repeatCount="3000" fill="hold" nodeType="afterEffect">
                                  <p:stCondLst>
                                    <p:cond delay="0"/>
                                  </p:stCondLst>
                                  <p:childTnLst>
                                    <p:anim calcmode="discrete" valueType="str">
                                      <p:cBhvr>
                                        <p:cTn id="30"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nodeType="afterGroup">
                            <p:stCondLst>
                              <p:cond delay="500"/>
                            </p:stCondLst>
                            <p:childTnLst>
                              <p:par>
                                <p:cTn id="40" presetID="35" presetClass="emph" presetSubtype="0" repeatCount="3000" fill="hold" nodeType="afterEffect">
                                  <p:stCondLst>
                                    <p:cond delay="0"/>
                                  </p:stCondLst>
                                  <p:childTnLst>
                                    <p:anim calcmode="discrete" valueType="str">
                                      <p:cBhvr>
                                        <p:cTn id="41" dur="5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childTnLst>
                          </p:cTn>
                        </p:par>
                        <p:par>
                          <p:cTn id="50" fill="hold" nodeType="afterGroup">
                            <p:stCondLst>
                              <p:cond delay="500"/>
                            </p:stCondLst>
                            <p:childTnLst>
                              <p:par>
                                <p:cTn id="51" presetID="35" presetClass="emph" presetSubtype="0" repeatCount="3000" fill="hold" nodeType="afterEffect">
                                  <p:stCondLst>
                                    <p:cond delay="0"/>
                                  </p:stCondLst>
                                  <p:childTnLst>
                                    <p:anim calcmode="discrete" valueType="str">
                                      <p:cBhvr>
                                        <p:cTn id="52" dur="500" fill="hold"/>
                                        <p:tgtEl>
                                          <p:spTgt spid="57"/>
                                        </p:tgtEl>
                                        <p:attrNameLst>
                                          <p:attrName>style.visibility</p:attrName>
                                        </p:attrNameLst>
                                      </p:cBhvr>
                                      <p:tavLst>
                                        <p:tav tm="0">
                                          <p:val>
                                            <p:strVal val="hidden"/>
                                          </p:val>
                                        </p:tav>
                                        <p:tav tm="50000">
                                          <p:val>
                                            <p:strVal val="visible"/>
                                          </p:val>
                                        </p:tav>
                                      </p:tavLst>
                                    </p:anim>
                                  </p:childTnLst>
                                </p:cTn>
                              </p:par>
                            </p:childTnLst>
                          </p:cTn>
                        </p:par>
                        <p:par>
                          <p:cTn id="53" fill="hold" nodeType="afterGroup">
                            <p:stCondLst>
                              <p:cond delay="2000"/>
                            </p:stCondLst>
                            <p:childTnLst>
                              <p:par>
                                <p:cTn id="54" presetID="10" presetClass="entr" presetSubtype="0" fill="hold"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22" presetClass="entr" presetSubtype="4"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down)">
                                      <p:cBhvr>
                                        <p:cTn id="67" dur="500"/>
                                        <p:tgtEl>
                                          <p:spTgt spid="7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par>
                                <p:cTn id="73" presetID="10" presetClass="entr" presetSubtype="0"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par>
                                <p:cTn id="76" presetID="22" presetClass="entr" presetSubtype="4"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down)">
                                      <p:cBhvr>
                                        <p:cTn id="78" dur="500"/>
                                        <p:tgtEl>
                                          <p:spTgt spid="7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74"/>
                                        </p:tgtEl>
                                      </p:cBhvr>
                                    </p:animEffect>
                                    <p:set>
                                      <p:cBhvr>
                                        <p:cTn id="86" dur="1" fill="hold">
                                          <p:stCondLst>
                                            <p:cond delay="499"/>
                                          </p:stCondLst>
                                        </p:cTn>
                                        <p:tgtEl>
                                          <p:spTgt spid="7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nodeType="click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par>
                                <p:cTn id="97" presetID="10" presetClass="entr" presetSubtype="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500"/>
                                        <p:tgtEl>
                                          <p:spTgt spid="7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fade">
                                      <p:cBhvr>
                                        <p:cTn id="109" dur="500"/>
                                        <p:tgtEl>
                                          <p:spTgt spid="80"/>
                                        </p:tgtEl>
                                      </p:cBhvr>
                                    </p:animEffect>
                                  </p:childTnLst>
                                </p:cTn>
                              </p:par>
                              <p:par>
                                <p:cTn id="110" presetID="10" presetClass="entr" presetSubtype="0" fill="hold" nodeType="with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82"/>
                                        </p:tgtEl>
                                        <p:attrNameLst>
                                          <p:attrName>style.visibility</p:attrName>
                                        </p:attrNameLst>
                                      </p:cBhvr>
                                      <p:to>
                                        <p:strVal val="visible"/>
                                      </p:to>
                                    </p:set>
                                    <p:animEffect transition="in" filter="fade">
                                      <p:cBhvr>
                                        <p:cTn id="117" dur="500"/>
                                        <p:tgtEl>
                                          <p:spTgt spid="82"/>
                                        </p:tgtEl>
                                      </p:cBhvr>
                                    </p:animEffect>
                                  </p:childTnLst>
                                </p:cTn>
                              </p:par>
                              <p:par>
                                <p:cTn id="118" presetID="10" presetClass="entr" presetSubtype="0" fill="hold" nodeType="with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500"/>
                                        <p:tgtEl>
                                          <p:spTgt spid="8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nodeType="click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fade">
                                      <p:cBhvr>
                                        <p:cTn id="130" dur="500"/>
                                        <p:tgtEl>
                                          <p:spTgt spid="8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nodeType="clickEffect">
                                  <p:stCondLst>
                                    <p:cond delay="0"/>
                                  </p:stCondLst>
                                  <p:childTnLst>
                                    <p:set>
                                      <p:cBhvr>
                                        <p:cTn id="134" dur="1" fill="hold">
                                          <p:stCondLst>
                                            <p:cond delay="0"/>
                                          </p:stCondLst>
                                        </p:cTn>
                                        <p:tgtEl>
                                          <p:spTgt spid="88"/>
                                        </p:tgtEl>
                                        <p:attrNameLst>
                                          <p:attrName>style.visibility</p:attrName>
                                        </p:attrNameLst>
                                      </p:cBhvr>
                                      <p:to>
                                        <p:strVal val="visible"/>
                                      </p:to>
                                    </p:set>
                                    <p:animEffect transition="in" filter="fade">
                                      <p:cBhvr>
                                        <p:cTn id="135" dur="500"/>
                                        <p:tgtEl>
                                          <p:spTgt spid="88"/>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nodeType="click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500"/>
                                        <p:tgtEl>
                                          <p:spTgt spid="9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nodeType="click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wipe(down)">
                                      <p:cBhvr>
                                        <p:cTn id="145" dur="500"/>
                                        <p:tgtEl>
                                          <p:spTgt spid="91"/>
                                        </p:tgtEl>
                                      </p:cBhvr>
                                    </p:animEffect>
                                  </p:childTnLst>
                                </p:cTn>
                              </p:par>
                              <p:par>
                                <p:cTn id="146" presetID="10" presetClass="entr" presetSubtype="0" fill="hold" nodeType="with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fade">
                                      <p:cBhvr>
                                        <p:cTn id="148" dur="500"/>
                                        <p:tgtEl>
                                          <p:spTgt spid="9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nodeType="clickEffect">
                                  <p:stCondLst>
                                    <p:cond delay="0"/>
                                  </p:stCondLst>
                                  <p:childTnLst>
                                    <p:set>
                                      <p:cBhvr>
                                        <p:cTn id="152" dur="1" fill="hold">
                                          <p:stCondLst>
                                            <p:cond delay="0"/>
                                          </p:stCondLst>
                                        </p:cTn>
                                        <p:tgtEl>
                                          <p:spTgt spid="93"/>
                                        </p:tgtEl>
                                        <p:attrNameLst>
                                          <p:attrName>style.visibility</p:attrName>
                                        </p:attrNameLst>
                                      </p:cBhvr>
                                      <p:to>
                                        <p:strVal val="visible"/>
                                      </p:to>
                                    </p:set>
                                    <p:animEffect transition="in" filter="wipe(down)">
                                      <p:cBhvr>
                                        <p:cTn id="153" dur="500"/>
                                        <p:tgtEl>
                                          <p:spTgt spid="93"/>
                                        </p:tgtEl>
                                      </p:cBhvr>
                                    </p:animEffect>
                                  </p:childTnLst>
                                </p:cTn>
                              </p:par>
                              <p:par>
                                <p:cTn id="154" presetID="10" presetClass="entr" presetSubtype="0" fill="hold" nodeType="with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8" grpId="0" animBg="1"/>
      <p:bldP spid="65" grpId="0"/>
      <p:bldP spid="66" grpId="0"/>
      <p:bldP spid="67" grpId="0"/>
      <p:bldP spid="68" grpId="0"/>
      <p:bldP spid="69" grpId="0"/>
      <p:bldP spid="70" grpId="0"/>
      <p:bldP spid="73" grpId="0"/>
      <p:bldP spid="78" grpId="0"/>
      <p:bldP spid="79" grpId="0"/>
      <p:bldP spid="81" grpId="0" animBg="1"/>
      <p:bldP spid="83" grpId="0" animBg="1"/>
      <p:bldP spid="84" grpId="0"/>
      <p:bldP spid="90" grpId="0"/>
      <p:bldP spid="91" grpId="0" animBg="1"/>
      <p:bldP spid="93" grpId="0" animBg="1"/>
      <p:bldP spid="95"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991FE490-DC3A-4528-ED39-C7262FA74401}"/>
              </a:ext>
            </a:extLst>
          </p:cNvPr>
          <p:cNvSpPr>
            <a:spLocks noGrp="1"/>
          </p:cNvSpPr>
          <p:nvPr>
            <p:ph sz="quarter" idx="1"/>
          </p:nvPr>
        </p:nvSpPr>
        <p:spPr>
          <a:xfrm>
            <a:off x="426720" y="128588"/>
            <a:ext cx="11173097" cy="3244850"/>
          </a:xfrm>
        </p:spPr>
        <p:txBody>
          <a:bodyPr/>
          <a:lstStyle/>
          <a:p>
            <a:pPr marL="0" indent="0">
              <a:buNone/>
            </a:pPr>
            <a:r>
              <a:rPr lang="en-CA" altLang="en-US" sz="2200" dirty="0"/>
              <a:t>Ex: The following is a list of salaries of 34 football players in the NFL for the class of 2019.   </a:t>
            </a:r>
          </a:p>
          <a:p>
            <a:pPr marL="0" indent="0">
              <a:buNone/>
            </a:pPr>
            <a:r>
              <a:rPr lang="en-CA" altLang="en-US" sz="2200" dirty="0" err="1"/>
              <a:t>i</a:t>
            </a:r>
            <a:r>
              <a:rPr lang="en-CA" altLang="en-US" sz="2200" dirty="0"/>
              <a:t>) Split the data into smaller increments and make an histogram</a:t>
            </a:r>
          </a:p>
          <a:p>
            <a:pPr marL="0" indent="0">
              <a:buNone/>
            </a:pPr>
            <a:r>
              <a:rPr lang="en-CA" altLang="en-US" sz="2200" dirty="0"/>
              <a:t>ii) Create a cumulative frequency graph</a:t>
            </a:r>
          </a:p>
          <a:p>
            <a:pPr marL="0" indent="0">
              <a:buNone/>
            </a:pPr>
            <a:r>
              <a:rPr lang="en-CA" altLang="en-US" sz="2200" dirty="0"/>
              <a:t>iii) Create a relative frequency graph</a:t>
            </a:r>
          </a:p>
          <a:p>
            <a:pPr marL="0" indent="0">
              <a:buNone/>
            </a:pPr>
            <a:r>
              <a:rPr lang="en-CA" altLang="en-US" sz="2200" dirty="0"/>
              <a:t>iv) Create a cumulative relative frequency graph [OJIVE]</a:t>
            </a:r>
          </a:p>
          <a:p>
            <a:pPr marL="0" indent="0">
              <a:buNone/>
            </a:pPr>
            <a:r>
              <a:rPr lang="en-CA" altLang="en-US" sz="2200" dirty="0"/>
              <a:t>v) Describe the distribution of salaries of the 34 football players</a:t>
            </a:r>
          </a:p>
        </p:txBody>
      </p:sp>
      <p:pic>
        <p:nvPicPr>
          <p:cNvPr id="41987" name="Picture 3">
            <a:extLst>
              <a:ext uri="{FF2B5EF4-FFF2-40B4-BE49-F238E27FC236}">
                <a16:creationId xmlns:a16="http://schemas.microsoft.com/office/drawing/2014/main" id="{8911A3D5-DB3A-0465-CEAA-4D904DDA4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488" y="3913189"/>
            <a:ext cx="30226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a:extLst>
              <a:ext uri="{FF2B5EF4-FFF2-40B4-BE49-F238E27FC236}">
                <a16:creationId xmlns:a16="http://schemas.microsoft.com/office/drawing/2014/main" id="{A966F792-B64A-7748-B38A-C03D63EFF8A5}"/>
              </a:ext>
            </a:extLst>
          </p:cNvPr>
          <p:cNvSpPr txBox="1">
            <a:spLocks noChangeArrowheads="1"/>
          </p:cNvSpPr>
          <p:nvPr/>
        </p:nvSpPr>
        <p:spPr bwMode="auto">
          <a:xfrm>
            <a:off x="1854200" y="3117851"/>
            <a:ext cx="30797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(Million of dollars)</a:t>
            </a:r>
          </a:p>
          <a:p>
            <a:r>
              <a:rPr lang="en-CA" altLang="en-US"/>
              <a:t>20.1,   20.3,    22.4,   23.4, 24.2,   25.6,    26.7,   26.7, 27,      27.3,       28,   28.5,</a:t>
            </a:r>
          </a:p>
          <a:p>
            <a:r>
              <a:rPr lang="en-CA" altLang="en-US"/>
              <a:t>30,      30.3,    30.8,   31.4, 31.5,   31.9,      32,    32.3, 32.3,   32.4,   33.4,    33.4, </a:t>
            </a:r>
          </a:p>
          <a:p>
            <a:r>
              <a:rPr lang="en-CA" altLang="en-US"/>
              <a:t>33.9,   33.9,      34,       34, 34.5,   35.1,   35.3,    35.9, 37.2,   37.5,    37.9</a:t>
            </a:r>
          </a:p>
        </p:txBody>
      </p:sp>
      <p:sp>
        <p:nvSpPr>
          <p:cNvPr id="6" name="TextBox 5">
            <a:extLst>
              <a:ext uri="{FF2B5EF4-FFF2-40B4-BE49-F238E27FC236}">
                <a16:creationId xmlns:a16="http://schemas.microsoft.com/office/drawing/2014/main" id="{995B0FC9-3816-2C68-0D1E-A22B9F5A9F19}"/>
              </a:ext>
            </a:extLst>
          </p:cNvPr>
          <p:cNvSpPr txBox="1">
            <a:spLocks noChangeArrowheads="1"/>
          </p:cNvSpPr>
          <p:nvPr/>
        </p:nvSpPr>
        <p:spPr bwMode="auto">
          <a:xfrm>
            <a:off x="4611689" y="3121025"/>
            <a:ext cx="386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The range of data is from 20 to 38</a:t>
            </a:r>
          </a:p>
        </p:txBody>
      </p:sp>
      <p:sp>
        <p:nvSpPr>
          <p:cNvPr id="7" name="TextBox 6">
            <a:extLst>
              <a:ext uri="{FF2B5EF4-FFF2-40B4-BE49-F238E27FC236}">
                <a16:creationId xmlns:a16="http://schemas.microsoft.com/office/drawing/2014/main" id="{A1E7216D-2CEA-0A03-D243-DBFD24B7A914}"/>
              </a:ext>
            </a:extLst>
          </p:cNvPr>
          <p:cNvSpPr txBox="1">
            <a:spLocks noChangeArrowheads="1"/>
          </p:cNvSpPr>
          <p:nvPr/>
        </p:nvSpPr>
        <p:spPr bwMode="auto">
          <a:xfrm>
            <a:off x="4611689" y="3459163"/>
            <a:ext cx="510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The difference is 18, divide it by 6 </a:t>
            </a:r>
            <a:r>
              <a:rPr lang="en-CA" altLang="en-US">
                <a:solidFill>
                  <a:srgbClr val="FF0000"/>
                </a:solidFill>
                <a:sym typeface="Wingdings" panose="05000000000000000000" pitchFamily="2" charset="2"/>
              </a:rPr>
              <a:t> 3</a:t>
            </a:r>
            <a:endParaRPr lang="en-CA" altLang="en-US">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FBBEF859-E631-4849-BB00-1A148ACE907D}"/>
              </a:ext>
            </a:extLst>
          </p:cNvPr>
          <p:cNvSpPr/>
          <p:nvPr/>
        </p:nvSpPr>
        <p:spPr>
          <a:xfrm>
            <a:off x="6683376" y="5732464"/>
            <a:ext cx="492125" cy="242887"/>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8" name="Rectangle 97">
            <a:extLst>
              <a:ext uri="{FF2B5EF4-FFF2-40B4-BE49-F238E27FC236}">
                <a16:creationId xmlns:a16="http://schemas.microsoft.com/office/drawing/2014/main" id="{CFE56AB6-431B-41FC-B7C0-7496A84AF710}"/>
              </a:ext>
            </a:extLst>
          </p:cNvPr>
          <p:cNvSpPr/>
          <p:nvPr/>
        </p:nvSpPr>
        <p:spPr>
          <a:xfrm>
            <a:off x="7183438" y="5349876"/>
            <a:ext cx="493712" cy="627063"/>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9" name="Rectangle 98">
            <a:extLst>
              <a:ext uri="{FF2B5EF4-FFF2-40B4-BE49-F238E27FC236}">
                <a16:creationId xmlns:a16="http://schemas.microsoft.com/office/drawing/2014/main" id="{D123D72A-F253-4881-AB5A-1FE203CF3838}"/>
              </a:ext>
            </a:extLst>
          </p:cNvPr>
          <p:cNvSpPr/>
          <p:nvPr/>
        </p:nvSpPr>
        <p:spPr>
          <a:xfrm>
            <a:off x="7685088" y="4572000"/>
            <a:ext cx="481012" cy="1398588"/>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0" name="Rectangle 99">
            <a:extLst>
              <a:ext uri="{FF2B5EF4-FFF2-40B4-BE49-F238E27FC236}">
                <a16:creationId xmlns:a16="http://schemas.microsoft.com/office/drawing/2014/main" id="{8D2D240E-8EC7-4603-9B76-3919AAD4EB2D}"/>
              </a:ext>
            </a:extLst>
          </p:cNvPr>
          <p:cNvSpPr/>
          <p:nvPr/>
        </p:nvSpPr>
        <p:spPr>
          <a:xfrm>
            <a:off x="8166100" y="3779838"/>
            <a:ext cx="508000" cy="2203450"/>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1" name="Rectangle 100">
            <a:extLst>
              <a:ext uri="{FF2B5EF4-FFF2-40B4-BE49-F238E27FC236}">
                <a16:creationId xmlns:a16="http://schemas.microsoft.com/office/drawing/2014/main" id="{23CB64AB-F401-448E-BD92-19C4B49F3C4A}"/>
              </a:ext>
            </a:extLst>
          </p:cNvPr>
          <p:cNvSpPr/>
          <p:nvPr/>
        </p:nvSpPr>
        <p:spPr>
          <a:xfrm>
            <a:off x="8672514" y="2401888"/>
            <a:ext cx="492125" cy="3568700"/>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2" name="Rectangle 101">
            <a:extLst>
              <a:ext uri="{FF2B5EF4-FFF2-40B4-BE49-F238E27FC236}">
                <a16:creationId xmlns:a16="http://schemas.microsoft.com/office/drawing/2014/main" id="{225E065D-97FD-4C83-844C-21C740E6FCF8}"/>
              </a:ext>
            </a:extLst>
          </p:cNvPr>
          <p:cNvSpPr/>
          <p:nvPr/>
        </p:nvSpPr>
        <p:spPr>
          <a:xfrm>
            <a:off x="9166226" y="1692276"/>
            <a:ext cx="492125" cy="4291013"/>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3" name="Rectangle 42">
            <a:extLst>
              <a:ext uri="{FF2B5EF4-FFF2-40B4-BE49-F238E27FC236}">
                <a16:creationId xmlns:a16="http://schemas.microsoft.com/office/drawing/2014/main" id="{6FBC8A2D-B927-4056-8DCB-0301B60E1C43}"/>
              </a:ext>
            </a:extLst>
          </p:cNvPr>
          <p:cNvSpPr/>
          <p:nvPr/>
        </p:nvSpPr>
        <p:spPr>
          <a:xfrm>
            <a:off x="2505076" y="5459413"/>
            <a:ext cx="492125" cy="512762"/>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4" name="Rectangle 43">
            <a:extLst>
              <a:ext uri="{FF2B5EF4-FFF2-40B4-BE49-F238E27FC236}">
                <a16:creationId xmlns:a16="http://schemas.microsoft.com/office/drawing/2014/main" id="{E45EC60C-44EE-4C51-A5A1-885CA361FC8C}"/>
              </a:ext>
            </a:extLst>
          </p:cNvPr>
          <p:cNvSpPr/>
          <p:nvPr/>
        </p:nvSpPr>
        <p:spPr>
          <a:xfrm>
            <a:off x="3005139" y="5199064"/>
            <a:ext cx="492125" cy="788987"/>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5" name="Rectangle 44">
            <a:extLst>
              <a:ext uri="{FF2B5EF4-FFF2-40B4-BE49-F238E27FC236}">
                <a16:creationId xmlns:a16="http://schemas.microsoft.com/office/drawing/2014/main" id="{FC447FB8-3301-4BBC-8624-F05F1A5FCD43}"/>
              </a:ext>
            </a:extLst>
          </p:cNvPr>
          <p:cNvSpPr/>
          <p:nvPr/>
        </p:nvSpPr>
        <p:spPr>
          <a:xfrm>
            <a:off x="3506788" y="4408488"/>
            <a:ext cx="481012" cy="1560512"/>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 name="Rectangle 45">
            <a:extLst>
              <a:ext uri="{FF2B5EF4-FFF2-40B4-BE49-F238E27FC236}">
                <a16:creationId xmlns:a16="http://schemas.microsoft.com/office/drawing/2014/main" id="{DFF20CBC-B8C5-453A-9683-24BD6E3E7BC2}"/>
              </a:ext>
            </a:extLst>
          </p:cNvPr>
          <p:cNvSpPr/>
          <p:nvPr/>
        </p:nvSpPr>
        <p:spPr>
          <a:xfrm>
            <a:off x="3987800" y="4408488"/>
            <a:ext cx="508000" cy="1573212"/>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7" name="Rectangle 46">
            <a:extLst>
              <a:ext uri="{FF2B5EF4-FFF2-40B4-BE49-F238E27FC236}">
                <a16:creationId xmlns:a16="http://schemas.microsoft.com/office/drawing/2014/main" id="{F7E0A385-27BF-48C8-8496-540B494B950B}"/>
              </a:ext>
            </a:extLst>
          </p:cNvPr>
          <p:cNvSpPr/>
          <p:nvPr/>
        </p:nvSpPr>
        <p:spPr>
          <a:xfrm>
            <a:off x="4494214" y="3152776"/>
            <a:ext cx="492125" cy="281622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8" name="Rectangle 47">
            <a:extLst>
              <a:ext uri="{FF2B5EF4-FFF2-40B4-BE49-F238E27FC236}">
                <a16:creationId xmlns:a16="http://schemas.microsoft.com/office/drawing/2014/main" id="{64EE0132-6D45-4DAE-95BC-5F6220C5E94F}"/>
              </a:ext>
            </a:extLst>
          </p:cNvPr>
          <p:cNvSpPr/>
          <p:nvPr/>
        </p:nvSpPr>
        <p:spPr>
          <a:xfrm>
            <a:off x="4986338" y="4394200"/>
            <a:ext cx="493712" cy="1587500"/>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 name="Title 1">
            <a:extLst>
              <a:ext uri="{FF2B5EF4-FFF2-40B4-BE49-F238E27FC236}">
                <a16:creationId xmlns:a16="http://schemas.microsoft.com/office/drawing/2014/main" id="{0A64A7FB-34C1-45CA-AC5A-F6B32612BA6D}"/>
              </a:ext>
            </a:extLst>
          </p:cNvPr>
          <p:cNvSpPr>
            <a:spLocks noGrp="1"/>
          </p:cNvSpPr>
          <p:nvPr>
            <p:ph type="title"/>
          </p:nvPr>
        </p:nvSpPr>
        <p:spPr>
          <a:xfrm>
            <a:off x="485775" y="274638"/>
            <a:ext cx="11077575" cy="1143000"/>
          </a:xfrm>
        </p:spPr>
        <p:txBody>
          <a:bodyPr>
            <a:normAutofit/>
          </a:bodyPr>
          <a:lstStyle/>
          <a:p>
            <a:pPr>
              <a:defRPr/>
            </a:pPr>
            <a:r>
              <a:rPr lang="en-CA" sz="2300" dirty="0"/>
              <a:t>Ex: With the following data, construct a Histogram, Cumulative frequency graph, relative Frequency graph, and a Cumulative Relative Frequency graph(O-JIVE)</a:t>
            </a:r>
          </a:p>
        </p:txBody>
      </p:sp>
      <p:sp>
        <p:nvSpPr>
          <p:cNvPr id="3" name="Content Placeholder 2">
            <a:extLst>
              <a:ext uri="{FF2B5EF4-FFF2-40B4-BE49-F238E27FC236}">
                <a16:creationId xmlns:a16="http://schemas.microsoft.com/office/drawing/2014/main" id="{ED212361-153A-B72F-6BA5-C7CCCAFBA529}"/>
              </a:ext>
            </a:extLst>
          </p:cNvPr>
          <p:cNvSpPr>
            <a:spLocks noGrp="1"/>
          </p:cNvSpPr>
          <p:nvPr>
            <p:ph sz="quarter" idx="1"/>
          </p:nvPr>
        </p:nvSpPr>
        <p:spPr>
          <a:xfrm>
            <a:off x="1981201" y="1600201"/>
            <a:ext cx="8018463" cy="828675"/>
          </a:xfrm>
        </p:spPr>
        <p:txBody>
          <a:bodyPr/>
          <a:lstStyle/>
          <a:p>
            <a:pPr>
              <a:buFont typeface="Wingdings" panose="05000000000000000000" pitchFamily="2" charset="2"/>
              <a:buNone/>
            </a:pPr>
            <a:r>
              <a:rPr lang="en-CA" altLang="en-US"/>
              <a:t>The salaries of 34 NHL players in 2019 are given in the frequency distribution: </a:t>
            </a:r>
          </a:p>
        </p:txBody>
      </p:sp>
      <p:graphicFrame>
        <p:nvGraphicFramePr>
          <p:cNvPr id="4" name="Object 2">
            <a:extLst>
              <a:ext uri="{FF2B5EF4-FFF2-40B4-BE49-F238E27FC236}">
                <a16:creationId xmlns:a16="http://schemas.microsoft.com/office/drawing/2014/main" id="{C8CAE7C1-AA7B-0B09-E00B-DBB56DA9BEAC}"/>
              </a:ext>
            </a:extLst>
          </p:cNvPr>
          <p:cNvGraphicFramePr>
            <a:graphicFrameLocks noChangeAspect="1"/>
          </p:cNvGraphicFramePr>
          <p:nvPr/>
        </p:nvGraphicFramePr>
        <p:xfrm>
          <a:off x="7024689" y="2416175"/>
          <a:ext cx="3113087" cy="2865438"/>
        </p:xfrm>
        <a:graphic>
          <a:graphicData uri="http://schemas.openxmlformats.org/presentationml/2006/ole">
            <mc:AlternateContent xmlns:mc="http://schemas.openxmlformats.org/markup-compatibility/2006">
              <mc:Choice xmlns:v="urn:schemas-microsoft-com:vml" Requires="v">
                <p:oleObj name="Equation" r:id="rId4" imgW="1765300" imgH="1625600" progId="Equation.DSMT4">
                  <p:embed/>
                </p:oleObj>
              </mc:Choice>
              <mc:Fallback>
                <p:oleObj name="Equation" r:id="rId4" imgW="1765300" imgH="1625600" progId="Equation.DSMT4">
                  <p:embed/>
                  <p:pic>
                    <p:nvPicPr>
                      <p:cNvPr id="4" name="Object 2">
                        <a:extLst>
                          <a:ext uri="{FF2B5EF4-FFF2-40B4-BE49-F238E27FC236}">
                            <a16:creationId xmlns:a16="http://schemas.microsoft.com/office/drawing/2014/main" id="{C8CAE7C1-AA7B-0B09-E00B-DBB56DA9B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689" y="2416175"/>
                        <a:ext cx="3113087" cy="286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45CD783E-72DB-3903-842B-4BF7B5FB4130}"/>
              </a:ext>
            </a:extLst>
          </p:cNvPr>
          <p:cNvGraphicFramePr>
            <a:graphicFrameLocks noChangeAspect="1"/>
          </p:cNvGraphicFramePr>
          <p:nvPr/>
        </p:nvGraphicFramePr>
        <p:xfrm>
          <a:off x="2241550" y="5383214"/>
          <a:ext cx="115888" cy="168275"/>
        </p:xfrm>
        <a:graphic>
          <a:graphicData uri="http://schemas.openxmlformats.org/presentationml/2006/ole">
            <mc:AlternateContent xmlns:mc="http://schemas.openxmlformats.org/markup-compatibility/2006">
              <mc:Choice xmlns:v="urn:schemas-microsoft-com:vml" Requires="v">
                <p:oleObj name="Equation" r:id="rId6" imgW="126780" imgH="164814" progId="Equation.DSMT4">
                  <p:embed/>
                </p:oleObj>
              </mc:Choice>
              <mc:Fallback>
                <p:oleObj name="Equation" r:id="rId6" imgW="126780" imgH="164814" progId="Equation.DSMT4">
                  <p:embed/>
                  <p:pic>
                    <p:nvPicPr>
                      <p:cNvPr id="5" name="Object 4">
                        <a:extLst>
                          <a:ext uri="{FF2B5EF4-FFF2-40B4-BE49-F238E27FC236}">
                            <a16:creationId xmlns:a16="http://schemas.microsoft.com/office/drawing/2014/main" id="{45CD783E-72DB-3903-842B-4BF7B5FB41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1550" y="5383214"/>
                        <a:ext cx="115888"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4">
            <a:extLst>
              <a:ext uri="{FF2B5EF4-FFF2-40B4-BE49-F238E27FC236}">
                <a16:creationId xmlns:a16="http://schemas.microsoft.com/office/drawing/2014/main" id="{D016C477-3161-9801-2549-C842461F8F16}"/>
              </a:ext>
            </a:extLst>
          </p:cNvPr>
          <p:cNvGraphicFramePr>
            <a:graphicFrameLocks noChangeAspect="1"/>
          </p:cNvGraphicFramePr>
          <p:nvPr/>
        </p:nvGraphicFramePr>
        <p:xfrm>
          <a:off x="2243139" y="5897564"/>
          <a:ext cx="115887" cy="180975"/>
        </p:xfrm>
        <a:graphic>
          <a:graphicData uri="http://schemas.openxmlformats.org/presentationml/2006/ole">
            <mc:AlternateContent xmlns:mc="http://schemas.openxmlformats.org/markup-compatibility/2006">
              <mc:Choice xmlns:v="urn:schemas-microsoft-com:vml" Requires="v">
                <p:oleObj name="Equation" r:id="rId8" imgW="126725" imgH="177415" progId="Equation.DSMT4">
                  <p:embed/>
                </p:oleObj>
              </mc:Choice>
              <mc:Fallback>
                <p:oleObj name="Equation" r:id="rId8" imgW="126725" imgH="177415" progId="Equation.DSMT4">
                  <p:embed/>
                  <p:pic>
                    <p:nvPicPr>
                      <p:cNvPr id="32" name="Object 4">
                        <a:extLst>
                          <a:ext uri="{FF2B5EF4-FFF2-40B4-BE49-F238E27FC236}">
                            <a16:creationId xmlns:a16="http://schemas.microsoft.com/office/drawing/2014/main" id="{D016C477-3161-9801-2549-C842461F8F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3139" y="5897564"/>
                        <a:ext cx="11588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5">
            <a:extLst>
              <a:ext uri="{FF2B5EF4-FFF2-40B4-BE49-F238E27FC236}">
                <a16:creationId xmlns:a16="http://schemas.microsoft.com/office/drawing/2014/main" id="{ADA1F05B-1C85-A401-D423-A71EBB617E1C}"/>
              </a:ext>
            </a:extLst>
          </p:cNvPr>
          <p:cNvGraphicFramePr>
            <a:graphicFrameLocks noChangeAspect="1"/>
          </p:cNvGraphicFramePr>
          <p:nvPr/>
        </p:nvGraphicFramePr>
        <p:xfrm>
          <a:off x="2360613" y="6008689"/>
          <a:ext cx="265112" cy="282575"/>
        </p:xfrm>
        <a:graphic>
          <a:graphicData uri="http://schemas.openxmlformats.org/presentationml/2006/ole">
            <mc:AlternateContent xmlns:mc="http://schemas.openxmlformats.org/markup-compatibility/2006">
              <mc:Choice xmlns:v="urn:schemas-microsoft-com:vml" Requires="v">
                <p:oleObj name="Equation" r:id="rId10" imgW="202936" imgH="177569" progId="Equation.DSMT4">
                  <p:embed/>
                </p:oleObj>
              </mc:Choice>
              <mc:Fallback>
                <p:oleObj name="Equation" r:id="rId10" imgW="202936" imgH="177569" progId="Equation.DSMT4">
                  <p:embed/>
                  <p:pic>
                    <p:nvPicPr>
                      <p:cNvPr id="33" name="Object 5">
                        <a:extLst>
                          <a:ext uri="{FF2B5EF4-FFF2-40B4-BE49-F238E27FC236}">
                            <a16:creationId xmlns:a16="http://schemas.microsoft.com/office/drawing/2014/main" id="{ADA1F05B-1C85-A401-D423-A71EBB617E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0613" y="6008689"/>
                        <a:ext cx="26511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 name="Group 48">
            <a:extLst>
              <a:ext uri="{FF2B5EF4-FFF2-40B4-BE49-F238E27FC236}">
                <a16:creationId xmlns:a16="http://schemas.microsoft.com/office/drawing/2014/main" id="{44A50CD0-AE4B-FDA9-527E-0EDAA55A7576}"/>
              </a:ext>
            </a:extLst>
          </p:cNvPr>
          <p:cNvGrpSpPr>
            <a:grpSpLocks/>
          </p:cNvGrpSpPr>
          <p:nvPr/>
        </p:nvGrpSpPr>
        <p:grpSpPr bwMode="auto">
          <a:xfrm>
            <a:off x="1746250" y="2838450"/>
            <a:ext cx="4148138" cy="3917950"/>
            <a:chOff x="222946" y="2838742"/>
            <a:chExt cx="4147036" cy="3917746"/>
          </a:xfrm>
        </p:grpSpPr>
        <p:graphicFrame>
          <p:nvGraphicFramePr>
            <p:cNvPr id="44101" name="Object 22">
              <a:extLst>
                <a:ext uri="{FF2B5EF4-FFF2-40B4-BE49-F238E27FC236}">
                  <a16:creationId xmlns:a16="http://schemas.microsoft.com/office/drawing/2014/main" id="{2409E5AA-2BF0-8FBC-1A2A-F0280CBCB18F}"/>
                </a:ext>
              </a:extLst>
            </p:cNvPr>
            <p:cNvGraphicFramePr>
              <a:graphicFrameLocks noChangeAspect="1"/>
            </p:cNvGraphicFramePr>
            <p:nvPr/>
          </p:nvGraphicFramePr>
          <p:xfrm>
            <a:off x="729914" y="4860337"/>
            <a:ext cx="115888" cy="169862"/>
          </p:xfrm>
          <a:graphic>
            <a:graphicData uri="http://schemas.openxmlformats.org/presentationml/2006/ole">
              <mc:AlternateContent xmlns:mc="http://schemas.openxmlformats.org/markup-compatibility/2006">
                <mc:Choice xmlns:v="urn:schemas-microsoft-com:vml" Requires="v">
                  <p:oleObj name="Equation" r:id="rId12" imgW="126780" imgH="164814" progId="Equation.DSMT4">
                    <p:embed/>
                  </p:oleObj>
                </mc:Choice>
                <mc:Fallback>
                  <p:oleObj name="Equation" r:id="rId12" imgW="126780" imgH="164814" progId="Equation.DSMT4">
                    <p:embed/>
                    <p:pic>
                      <p:nvPicPr>
                        <p:cNvPr id="44101" name="Object 22">
                          <a:extLst>
                            <a:ext uri="{FF2B5EF4-FFF2-40B4-BE49-F238E27FC236}">
                              <a16:creationId xmlns:a16="http://schemas.microsoft.com/office/drawing/2014/main" id="{2409E5AA-2BF0-8FBC-1A2A-F0280CBCB1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9914" y="4860337"/>
                          <a:ext cx="115888" cy="16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02" name="Object 23">
              <a:extLst>
                <a:ext uri="{FF2B5EF4-FFF2-40B4-BE49-F238E27FC236}">
                  <a16:creationId xmlns:a16="http://schemas.microsoft.com/office/drawing/2014/main" id="{D0549F19-DE63-E9A5-4249-D4FA563BCD45}"/>
                </a:ext>
              </a:extLst>
            </p:cNvPr>
            <p:cNvGraphicFramePr>
              <a:graphicFrameLocks noChangeAspect="1"/>
            </p:cNvGraphicFramePr>
            <p:nvPr/>
          </p:nvGraphicFramePr>
          <p:xfrm>
            <a:off x="736264" y="4331699"/>
            <a:ext cx="115888" cy="182563"/>
          </p:xfrm>
          <a:graphic>
            <a:graphicData uri="http://schemas.openxmlformats.org/presentationml/2006/ole">
              <mc:AlternateContent xmlns:mc="http://schemas.openxmlformats.org/markup-compatibility/2006">
                <mc:Choice xmlns:v="urn:schemas-microsoft-com:vml" Requires="v">
                  <p:oleObj name="Equation" r:id="rId14" imgW="126725" imgH="177415" progId="Equation.DSMT4">
                    <p:embed/>
                  </p:oleObj>
                </mc:Choice>
                <mc:Fallback>
                  <p:oleObj name="Equation" r:id="rId14" imgW="126725" imgH="177415" progId="Equation.DSMT4">
                    <p:embed/>
                    <p:pic>
                      <p:nvPicPr>
                        <p:cNvPr id="44102" name="Object 23">
                          <a:extLst>
                            <a:ext uri="{FF2B5EF4-FFF2-40B4-BE49-F238E27FC236}">
                              <a16:creationId xmlns:a16="http://schemas.microsoft.com/office/drawing/2014/main" id="{D0549F19-DE63-E9A5-4249-D4FA563BCD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6264" y="4331699"/>
                          <a:ext cx="115888"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03" name="Object 24">
              <a:extLst>
                <a:ext uri="{FF2B5EF4-FFF2-40B4-BE49-F238E27FC236}">
                  <a16:creationId xmlns:a16="http://schemas.microsoft.com/office/drawing/2014/main" id="{12BC0863-64E7-7871-3DBA-D01826CFFA07}"/>
                </a:ext>
              </a:extLst>
            </p:cNvPr>
            <p:cNvGraphicFramePr>
              <a:graphicFrameLocks noChangeAspect="1"/>
            </p:cNvGraphicFramePr>
            <p:nvPr/>
          </p:nvGraphicFramePr>
          <p:xfrm>
            <a:off x="734677" y="3810999"/>
            <a:ext cx="104775" cy="180975"/>
          </p:xfrm>
          <a:graphic>
            <a:graphicData uri="http://schemas.openxmlformats.org/presentationml/2006/ole">
              <mc:AlternateContent xmlns:mc="http://schemas.openxmlformats.org/markup-compatibility/2006">
                <mc:Choice xmlns:v="urn:schemas-microsoft-com:vml" Requires="v">
                  <p:oleObj name="Equation" r:id="rId16" imgW="114102" imgH="177492" progId="Equation.DSMT4">
                    <p:embed/>
                  </p:oleObj>
                </mc:Choice>
                <mc:Fallback>
                  <p:oleObj name="Equation" r:id="rId16" imgW="114102" imgH="177492" progId="Equation.DSMT4">
                    <p:embed/>
                    <p:pic>
                      <p:nvPicPr>
                        <p:cNvPr id="44103" name="Object 24">
                          <a:extLst>
                            <a:ext uri="{FF2B5EF4-FFF2-40B4-BE49-F238E27FC236}">
                              <a16:creationId xmlns:a16="http://schemas.microsoft.com/office/drawing/2014/main" id="{12BC0863-64E7-7871-3DBA-D01826CFF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677" y="3810999"/>
                          <a:ext cx="10477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04" name="Object 25">
              <a:extLst>
                <a:ext uri="{FF2B5EF4-FFF2-40B4-BE49-F238E27FC236}">
                  <a16:creationId xmlns:a16="http://schemas.microsoft.com/office/drawing/2014/main" id="{75B4B4AB-3113-CFA9-0EFB-268F3A3992EE}"/>
                </a:ext>
              </a:extLst>
            </p:cNvPr>
            <p:cNvGraphicFramePr>
              <a:graphicFrameLocks noChangeAspect="1"/>
            </p:cNvGraphicFramePr>
            <p:nvPr/>
          </p:nvGraphicFramePr>
          <p:xfrm>
            <a:off x="712452" y="3288712"/>
            <a:ext cx="161925" cy="180975"/>
          </p:xfrm>
          <a:graphic>
            <a:graphicData uri="http://schemas.openxmlformats.org/presentationml/2006/ole">
              <mc:AlternateContent xmlns:mc="http://schemas.openxmlformats.org/markup-compatibility/2006">
                <mc:Choice xmlns:v="urn:schemas-microsoft-com:vml" Requires="v">
                  <p:oleObj name="Equation" r:id="rId18" imgW="177492" imgH="177492" progId="Equation.DSMT4">
                    <p:embed/>
                  </p:oleObj>
                </mc:Choice>
                <mc:Fallback>
                  <p:oleObj name="Equation" r:id="rId18" imgW="177492" imgH="177492" progId="Equation.DSMT4">
                    <p:embed/>
                    <p:pic>
                      <p:nvPicPr>
                        <p:cNvPr id="44104" name="Object 25">
                          <a:extLst>
                            <a:ext uri="{FF2B5EF4-FFF2-40B4-BE49-F238E27FC236}">
                              <a16:creationId xmlns:a16="http://schemas.microsoft.com/office/drawing/2014/main" id="{75B4B4AB-3113-CFA9-0EFB-268F3A3992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2452" y="3288712"/>
                          <a:ext cx="16192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1" name="Straight Arrow Connector 10">
              <a:extLst>
                <a:ext uri="{FF2B5EF4-FFF2-40B4-BE49-F238E27FC236}">
                  <a16:creationId xmlns:a16="http://schemas.microsoft.com/office/drawing/2014/main" id="{4C18A12A-2830-4C02-A669-2A864CB1FE7D}"/>
                </a:ext>
              </a:extLst>
            </p:cNvPr>
            <p:cNvCxnSpPr/>
            <p:nvPr/>
          </p:nvCxnSpPr>
          <p:spPr bwMode="auto">
            <a:xfrm rot="10800000" flipV="1">
              <a:off x="832384" y="5975479"/>
              <a:ext cx="3537598" cy="1588"/>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8028FE-1066-44C6-86F4-2E4F0299F528}"/>
                </a:ext>
              </a:extLst>
            </p:cNvPr>
            <p:cNvCxnSpPr/>
            <p:nvPr/>
          </p:nvCxnSpPr>
          <p:spPr bwMode="auto">
            <a:xfrm rot="16200000">
              <a:off x="1387048"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0F8D4E-F39D-43FF-A183-4A1F0B3B008F}"/>
                </a:ext>
              </a:extLst>
            </p:cNvPr>
            <p:cNvCxnSpPr/>
            <p:nvPr/>
          </p:nvCxnSpPr>
          <p:spPr bwMode="auto">
            <a:xfrm rot="16200000">
              <a:off x="1880630"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F06AE2-217C-41F2-9A26-62D38FCD1892}"/>
                </a:ext>
              </a:extLst>
            </p:cNvPr>
            <p:cNvCxnSpPr/>
            <p:nvPr/>
          </p:nvCxnSpPr>
          <p:spPr bwMode="auto">
            <a:xfrm rot="16200000">
              <a:off x="2372624"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872F6D-7156-47FE-8FC9-441992E6030A}"/>
                </a:ext>
              </a:extLst>
            </p:cNvPr>
            <p:cNvCxnSpPr/>
            <p:nvPr/>
          </p:nvCxnSpPr>
          <p:spPr bwMode="auto">
            <a:xfrm rot="16200000">
              <a:off x="2878901"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B06BE8-F0F3-4384-A7D7-E5AFE79DC9E1}"/>
                </a:ext>
              </a:extLst>
            </p:cNvPr>
            <p:cNvCxnSpPr/>
            <p:nvPr/>
          </p:nvCxnSpPr>
          <p:spPr bwMode="auto">
            <a:xfrm rot="16200000">
              <a:off x="3358199"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83CC1D-F211-404D-9F15-D4D8A692B335}"/>
                </a:ext>
              </a:extLst>
            </p:cNvPr>
            <p:cNvCxnSpPr/>
            <p:nvPr/>
          </p:nvCxnSpPr>
          <p:spPr bwMode="auto">
            <a:xfrm rot="16200000">
              <a:off x="3864477" y="5996910"/>
              <a:ext cx="185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112" name="Group 54">
              <a:extLst>
                <a:ext uri="{FF2B5EF4-FFF2-40B4-BE49-F238E27FC236}">
                  <a16:creationId xmlns:a16="http://schemas.microsoft.com/office/drawing/2014/main" id="{A0A3A6DE-F4A5-3BC9-0045-8E850D2BADDC}"/>
                </a:ext>
              </a:extLst>
            </p:cNvPr>
            <p:cNvGrpSpPr>
              <a:grpSpLocks/>
            </p:cNvGrpSpPr>
            <p:nvPr/>
          </p:nvGrpSpPr>
          <p:grpSpPr bwMode="auto">
            <a:xfrm>
              <a:off x="893983" y="2838742"/>
              <a:ext cx="189613" cy="3137237"/>
              <a:chOff x="1615219" y="3006475"/>
              <a:chExt cx="188771" cy="3136589"/>
            </a:xfrm>
          </p:grpSpPr>
          <p:cxnSp>
            <p:nvCxnSpPr>
              <p:cNvPr id="19" name="Straight Arrow Connector 18">
                <a:extLst>
                  <a:ext uri="{FF2B5EF4-FFF2-40B4-BE49-F238E27FC236}">
                    <a16:creationId xmlns:a16="http://schemas.microsoft.com/office/drawing/2014/main" id="{165C5706-A020-41ED-83BA-F8759245D89B}"/>
                  </a:ext>
                </a:extLst>
              </p:cNvPr>
              <p:cNvCxnSpPr/>
              <p:nvPr/>
            </p:nvCxnSpPr>
            <p:spPr>
              <a:xfrm rot="16200000" flipH="1">
                <a:off x="121732" y="4574520"/>
                <a:ext cx="3136089"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D0038B-C33A-4445-9F71-A92057C4D11E}"/>
                  </a:ext>
                </a:extLst>
              </p:cNvPr>
              <p:cNvCxnSpPr/>
              <p:nvPr/>
            </p:nvCxnSpPr>
            <p:spPr>
              <a:xfrm>
                <a:off x="1615516" y="5620412"/>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EFF4C5-9D99-471E-AC51-78FE42D2D3CD}"/>
                  </a:ext>
                </a:extLst>
              </p:cNvPr>
              <p:cNvCxnSpPr/>
              <p:nvPr/>
            </p:nvCxnSpPr>
            <p:spPr>
              <a:xfrm>
                <a:off x="1615516" y="5098259"/>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A2DEF3A7-2100-4C8C-99F4-079BD48D6756}"/>
                  </a:ext>
                </a:extLst>
              </p:cNvPr>
              <p:cNvCxnSpPr/>
              <p:nvPr/>
            </p:nvCxnSpPr>
            <p:spPr>
              <a:xfrm>
                <a:off x="1615516" y="4576107"/>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22">
                <a:extLst>
                  <a:ext uri="{FF2B5EF4-FFF2-40B4-BE49-F238E27FC236}">
                    <a16:creationId xmlns:a16="http://schemas.microsoft.com/office/drawing/2014/main" id="{0A230FF2-BD5E-434B-AF78-0D71633397DA}"/>
                  </a:ext>
                </a:extLst>
              </p:cNvPr>
              <p:cNvCxnSpPr/>
              <p:nvPr/>
            </p:nvCxnSpPr>
            <p:spPr>
              <a:xfrm>
                <a:off x="1615516" y="4055542"/>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23">
                <a:extLst>
                  <a:ext uri="{FF2B5EF4-FFF2-40B4-BE49-F238E27FC236}">
                    <a16:creationId xmlns:a16="http://schemas.microsoft.com/office/drawing/2014/main" id="{A85322E9-4EE3-4CBB-8E57-796C5FB27C78}"/>
                  </a:ext>
                </a:extLst>
              </p:cNvPr>
              <p:cNvCxnSpPr/>
              <p:nvPr/>
            </p:nvCxnSpPr>
            <p:spPr>
              <a:xfrm>
                <a:off x="1615516" y="5358542"/>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3E31B715-CE4C-4982-948D-22DDD5C89B4A}"/>
                  </a:ext>
                </a:extLst>
              </p:cNvPr>
              <p:cNvCxnSpPr/>
              <p:nvPr/>
            </p:nvCxnSpPr>
            <p:spPr>
              <a:xfrm>
                <a:off x="1615516" y="4837976"/>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10C4F4-BF53-48B5-99E1-26E2AD6C7481}"/>
                  </a:ext>
                </a:extLst>
              </p:cNvPr>
              <p:cNvCxnSpPr/>
              <p:nvPr/>
            </p:nvCxnSpPr>
            <p:spPr>
              <a:xfrm>
                <a:off x="1615516" y="4315824"/>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59D6EF0A-456C-41CD-9442-C9F75B4B3E70}"/>
                  </a:ext>
                </a:extLst>
              </p:cNvPr>
              <p:cNvCxnSpPr/>
              <p:nvPr/>
            </p:nvCxnSpPr>
            <p:spPr>
              <a:xfrm>
                <a:off x="1615516" y="3793671"/>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0829-1071-40D0-B24C-DD699B42FAE1}"/>
                  </a:ext>
                </a:extLst>
              </p:cNvPr>
              <p:cNvCxnSpPr/>
              <p:nvPr/>
            </p:nvCxnSpPr>
            <p:spPr>
              <a:xfrm>
                <a:off x="1615516" y="3533389"/>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414AB2-0C88-41F8-B34C-447F74A12DBE}"/>
                  </a:ext>
                </a:extLst>
              </p:cNvPr>
              <p:cNvCxnSpPr/>
              <p:nvPr/>
            </p:nvCxnSpPr>
            <p:spPr>
              <a:xfrm>
                <a:off x="1615516" y="5880695"/>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F99FEF-AC93-4F05-BC0F-6B14D0ED716D}"/>
                  </a:ext>
                </a:extLst>
              </p:cNvPr>
              <p:cNvCxnSpPr/>
              <p:nvPr/>
            </p:nvCxnSpPr>
            <p:spPr>
              <a:xfrm>
                <a:off x="1617095" y="3304848"/>
                <a:ext cx="1864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4113" name="Object 26">
              <a:extLst>
                <a:ext uri="{FF2B5EF4-FFF2-40B4-BE49-F238E27FC236}">
                  <a16:creationId xmlns:a16="http://schemas.microsoft.com/office/drawing/2014/main" id="{1B68367F-A186-DE41-C02F-015402270BEF}"/>
                </a:ext>
              </a:extLst>
            </p:cNvPr>
            <p:cNvGraphicFramePr>
              <a:graphicFrameLocks noChangeAspect="1"/>
            </p:cNvGraphicFramePr>
            <p:nvPr/>
          </p:nvGraphicFramePr>
          <p:xfrm>
            <a:off x="1352214" y="6024614"/>
            <a:ext cx="247650" cy="282575"/>
          </p:xfrm>
          <a:graphic>
            <a:graphicData uri="http://schemas.openxmlformats.org/presentationml/2006/ole">
              <mc:AlternateContent xmlns:mc="http://schemas.openxmlformats.org/markup-compatibility/2006">
                <mc:Choice xmlns:v="urn:schemas-microsoft-com:vml" Requires="v">
                  <p:oleObj name="Equation" r:id="rId20" imgW="190335" imgH="177646" progId="Equation.DSMT4">
                    <p:embed/>
                  </p:oleObj>
                </mc:Choice>
                <mc:Fallback>
                  <p:oleObj name="Equation" r:id="rId20" imgW="190335" imgH="177646" progId="Equation.DSMT4">
                    <p:embed/>
                    <p:pic>
                      <p:nvPicPr>
                        <p:cNvPr id="44113" name="Object 26">
                          <a:extLst>
                            <a:ext uri="{FF2B5EF4-FFF2-40B4-BE49-F238E27FC236}">
                              <a16:creationId xmlns:a16="http://schemas.microsoft.com/office/drawing/2014/main" id="{1B68367F-A186-DE41-C02F-015402270BE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2214" y="6024614"/>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14" name="Object 27">
              <a:extLst>
                <a:ext uri="{FF2B5EF4-FFF2-40B4-BE49-F238E27FC236}">
                  <a16:creationId xmlns:a16="http://schemas.microsoft.com/office/drawing/2014/main" id="{8086FFAE-4F1D-AD95-1764-60ED14208D58}"/>
                </a:ext>
              </a:extLst>
            </p:cNvPr>
            <p:cNvGraphicFramePr>
              <a:graphicFrameLocks noChangeAspect="1"/>
            </p:cNvGraphicFramePr>
            <p:nvPr/>
          </p:nvGraphicFramePr>
          <p:xfrm>
            <a:off x="1845663" y="6027789"/>
            <a:ext cx="263525" cy="282575"/>
          </p:xfrm>
          <a:graphic>
            <a:graphicData uri="http://schemas.openxmlformats.org/presentationml/2006/ole">
              <mc:AlternateContent xmlns:mc="http://schemas.openxmlformats.org/markup-compatibility/2006">
                <mc:Choice xmlns:v="urn:schemas-microsoft-com:vml" Requires="v">
                  <p:oleObj name="Equation" r:id="rId22" imgW="202936" imgH="177569" progId="Equation.DSMT4">
                    <p:embed/>
                  </p:oleObj>
                </mc:Choice>
                <mc:Fallback>
                  <p:oleObj name="Equation" r:id="rId22" imgW="202936" imgH="177569" progId="Equation.DSMT4">
                    <p:embed/>
                    <p:pic>
                      <p:nvPicPr>
                        <p:cNvPr id="44114" name="Object 27">
                          <a:extLst>
                            <a:ext uri="{FF2B5EF4-FFF2-40B4-BE49-F238E27FC236}">
                              <a16:creationId xmlns:a16="http://schemas.microsoft.com/office/drawing/2014/main" id="{8086FFAE-4F1D-AD95-1764-60ED14208D5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45663" y="6027789"/>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15" name="Object 28">
              <a:extLst>
                <a:ext uri="{FF2B5EF4-FFF2-40B4-BE49-F238E27FC236}">
                  <a16:creationId xmlns:a16="http://schemas.microsoft.com/office/drawing/2014/main" id="{138633EE-4FFC-4FE0-758E-D313F7C9A786}"/>
                </a:ext>
              </a:extLst>
            </p:cNvPr>
            <p:cNvGraphicFramePr>
              <a:graphicFrameLocks noChangeAspect="1"/>
            </p:cNvGraphicFramePr>
            <p:nvPr/>
          </p:nvGraphicFramePr>
          <p:xfrm>
            <a:off x="2339112" y="6044612"/>
            <a:ext cx="263525" cy="282575"/>
          </p:xfrm>
          <a:graphic>
            <a:graphicData uri="http://schemas.openxmlformats.org/presentationml/2006/ole">
              <mc:AlternateContent xmlns:mc="http://schemas.openxmlformats.org/markup-compatibility/2006">
                <mc:Choice xmlns:v="urn:schemas-microsoft-com:vml" Requires="v">
                  <p:oleObj name="Equation" r:id="rId24" imgW="202936" imgH="177569" progId="Equation.DSMT4">
                    <p:embed/>
                  </p:oleObj>
                </mc:Choice>
                <mc:Fallback>
                  <p:oleObj name="Equation" r:id="rId24" imgW="202936" imgH="177569" progId="Equation.DSMT4">
                    <p:embed/>
                    <p:pic>
                      <p:nvPicPr>
                        <p:cNvPr id="44115" name="Object 28">
                          <a:extLst>
                            <a:ext uri="{FF2B5EF4-FFF2-40B4-BE49-F238E27FC236}">
                              <a16:creationId xmlns:a16="http://schemas.microsoft.com/office/drawing/2014/main" id="{138633EE-4FFC-4FE0-758E-D313F7C9A78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39112" y="6044612"/>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16" name="Object 29">
              <a:extLst>
                <a:ext uri="{FF2B5EF4-FFF2-40B4-BE49-F238E27FC236}">
                  <a16:creationId xmlns:a16="http://schemas.microsoft.com/office/drawing/2014/main" id="{6E3BCFE6-B32B-BD37-C586-13E708B82C8F}"/>
                </a:ext>
              </a:extLst>
            </p:cNvPr>
            <p:cNvGraphicFramePr>
              <a:graphicFrameLocks noChangeAspect="1"/>
            </p:cNvGraphicFramePr>
            <p:nvPr/>
          </p:nvGraphicFramePr>
          <p:xfrm>
            <a:off x="2853816" y="6061435"/>
            <a:ext cx="247650" cy="282575"/>
          </p:xfrm>
          <a:graphic>
            <a:graphicData uri="http://schemas.openxmlformats.org/presentationml/2006/ole">
              <mc:AlternateContent xmlns:mc="http://schemas.openxmlformats.org/markup-compatibility/2006">
                <mc:Choice xmlns:v="urn:schemas-microsoft-com:vml" Requires="v">
                  <p:oleObj name="Equation" r:id="rId26" imgW="190335" imgH="177646" progId="Equation.DSMT4">
                    <p:embed/>
                  </p:oleObj>
                </mc:Choice>
                <mc:Fallback>
                  <p:oleObj name="Equation" r:id="rId26" imgW="190335" imgH="177646" progId="Equation.DSMT4">
                    <p:embed/>
                    <p:pic>
                      <p:nvPicPr>
                        <p:cNvPr id="44116" name="Object 29">
                          <a:extLst>
                            <a:ext uri="{FF2B5EF4-FFF2-40B4-BE49-F238E27FC236}">
                              <a16:creationId xmlns:a16="http://schemas.microsoft.com/office/drawing/2014/main" id="{6E3BCFE6-B32B-BD37-C586-13E708B82C8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53816" y="6061435"/>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17" name="Object 30">
              <a:extLst>
                <a:ext uri="{FF2B5EF4-FFF2-40B4-BE49-F238E27FC236}">
                  <a16:creationId xmlns:a16="http://schemas.microsoft.com/office/drawing/2014/main" id="{6555A892-7ECE-9982-7007-E7C356A76144}"/>
                </a:ext>
              </a:extLst>
            </p:cNvPr>
            <p:cNvGraphicFramePr>
              <a:graphicFrameLocks noChangeAspect="1"/>
            </p:cNvGraphicFramePr>
            <p:nvPr/>
          </p:nvGraphicFramePr>
          <p:xfrm>
            <a:off x="3327576" y="6064610"/>
            <a:ext cx="247650" cy="282575"/>
          </p:xfrm>
          <a:graphic>
            <a:graphicData uri="http://schemas.openxmlformats.org/presentationml/2006/ole">
              <mc:AlternateContent xmlns:mc="http://schemas.openxmlformats.org/markup-compatibility/2006">
                <mc:Choice xmlns:v="urn:schemas-microsoft-com:vml" Requires="v">
                  <p:oleObj name="Equation" r:id="rId28" imgW="190335" imgH="177646" progId="Equation.DSMT4">
                    <p:embed/>
                  </p:oleObj>
                </mc:Choice>
                <mc:Fallback>
                  <p:oleObj name="Equation" r:id="rId28" imgW="190335" imgH="177646" progId="Equation.DSMT4">
                    <p:embed/>
                    <p:pic>
                      <p:nvPicPr>
                        <p:cNvPr id="44117" name="Object 30">
                          <a:extLst>
                            <a:ext uri="{FF2B5EF4-FFF2-40B4-BE49-F238E27FC236}">
                              <a16:creationId xmlns:a16="http://schemas.microsoft.com/office/drawing/2014/main" id="{6555A892-7ECE-9982-7007-E7C356A7614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27576" y="6064610"/>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118" name="Object 31">
              <a:extLst>
                <a:ext uri="{FF2B5EF4-FFF2-40B4-BE49-F238E27FC236}">
                  <a16:creationId xmlns:a16="http://schemas.microsoft.com/office/drawing/2014/main" id="{1D4EA536-F78F-4AF0-B786-982D4D02E436}"/>
                </a:ext>
              </a:extLst>
            </p:cNvPr>
            <p:cNvGraphicFramePr>
              <a:graphicFrameLocks noChangeAspect="1"/>
            </p:cNvGraphicFramePr>
            <p:nvPr/>
          </p:nvGraphicFramePr>
          <p:xfrm>
            <a:off x="3828632" y="6054137"/>
            <a:ext cx="247650" cy="282575"/>
          </p:xfrm>
          <a:graphic>
            <a:graphicData uri="http://schemas.openxmlformats.org/presentationml/2006/ole">
              <mc:AlternateContent xmlns:mc="http://schemas.openxmlformats.org/markup-compatibility/2006">
                <mc:Choice xmlns:v="urn:schemas-microsoft-com:vml" Requires="v">
                  <p:oleObj name="Equation" r:id="rId30" imgW="190335" imgH="177646" progId="Equation.DSMT4">
                    <p:embed/>
                  </p:oleObj>
                </mc:Choice>
                <mc:Fallback>
                  <p:oleObj name="Equation" r:id="rId30" imgW="190335" imgH="177646" progId="Equation.DSMT4">
                    <p:embed/>
                    <p:pic>
                      <p:nvPicPr>
                        <p:cNvPr id="44118" name="Object 31">
                          <a:extLst>
                            <a:ext uri="{FF2B5EF4-FFF2-40B4-BE49-F238E27FC236}">
                              <a16:creationId xmlns:a16="http://schemas.microsoft.com/office/drawing/2014/main" id="{1D4EA536-F78F-4AF0-B786-982D4D02E43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28632" y="6054137"/>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119" name="TextBox 40">
              <a:extLst>
                <a:ext uri="{FF2B5EF4-FFF2-40B4-BE49-F238E27FC236}">
                  <a16:creationId xmlns:a16="http://schemas.microsoft.com/office/drawing/2014/main" id="{90826E9D-5B66-3F0C-A4DF-04E60685596E}"/>
                </a:ext>
              </a:extLst>
            </p:cNvPr>
            <p:cNvSpPr txBox="1">
              <a:spLocks noChangeArrowheads="1"/>
            </p:cNvSpPr>
            <p:nvPr/>
          </p:nvSpPr>
          <p:spPr bwMode="auto">
            <a:xfrm>
              <a:off x="1828796" y="6387156"/>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Salary in Millions</a:t>
              </a:r>
            </a:p>
          </p:txBody>
        </p:sp>
        <p:sp>
          <p:nvSpPr>
            <p:cNvPr id="44120" name="TextBox 41">
              <a:extLst>
                <a:ext uri="{FF2B5EF4-FFF2-40B4-BE49-F238E27FC236}">
                  <a16:creationId xmlns:a16="http://schemas.microsoft.com/office/drawing/2014/main" id="{34FCCA07-5E47-7784-4C1B-BB142B4788B8}"/>
                </a:ext>
              </a:extLst>
            </p:cNvPr>
            <p:cNvSpPr txBox="1">
              <a:spLocks noChangeArrowheads="1"/>
            </p:cNvSpPr>
            <p:nvPr/>
          </p:nvSpPr>
          <p:spPr bwMode="auto">
            <a:xfrm rot="-5400000">
              <a:off x="-229742" y="4144373"/>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Frequency</a:t>
              </a:r>
            </a:p>
          </p:txBody>
        </p:sp>
      </p:grpSp>
      <p:graphicFrame>
        <p:nvGraphicFramePr>
          <p:cNvPr id="51" name="Object 6">
            <a:extLst>
              <a:ext uri="{FF2B5EF4-FFF2-40B4-BE49-F238E27FC236}">
                <a16:creationId xmlns:a16="http://schemas.microsoft.com/office/drawing/2014/main" id="{3C5F3D58-CBD1-E9E1-4779-1C8C225B5143}"/>
              </a:ext>
            </a:extLst>
          </p:cNvPr>
          <p:cNvGraphicFramePr>
            <a:graphicFrameLocks noChangeAspect="1"/>
          </p:cNvGraphicFramePr>
          <p:nvPr/>
        </p:nvGraphicFramePr>
        <p:xfrm>
          <a:off x="6437314" y="4864101"/>
          <a:ext cx="104775" cy="180975"/>
        </p:xfrm>
        <a:graphic>
          <a:graphicData uri="http://schemas.openxmlformats.org/presentationml/2006/ole">
            <mc:AlternateContent xmlns:mc="http://schemas.openxmlformats.org/markup-compatibility/2006">
              <mc:Choice xmlns:v="urn:schemas-microsoft-com:vml" Requires="v">
                <p:oleObj name="Equation" r:id="rId32" imgW="114102" imgH="177492" progId="Equation.DSMT4">
                  <p:embed/>
                </p:oleObj>
              </mc:Choice>
              <mc:Fallback>
                <p:oleObj name="Equation" r:id="rId32" imgW="114102" imgH="177492" progId="Equation.DSMT4">
                  <p:embed/>
                  <p:pic>
                    <p:nvPicPr>
                      <p:cNvPr id="51" name="Object 6">
                        <a:extLst>
                          <a:ext uri="{FF2B5EF4-FFF2-40B4-BE49-F238E27FC236}">
                            <a16:creationId xmlns:a16="http://schemas.microsoft.com/office/drawing/2014/main" id="{3C5F3D58-CBD1-E9E1-4779-1C8C225B51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37314" y="4864101"/>
                        <a:ext cx="10477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7">
            <a:extLst>
              <a:ext uri="{FF2B5EF4-FFF2-40B4-BE49-F238E27FC236}">
                <a16:creationId xmlns:a16="http://schemas.microsoft.com/office/drawing/2014/main" id="{0E873D67-84D6-C61C-A9FE-05C448EA0B9E}"/>
              </a:ext>
            </a:extLst>
          </p:cNvPr>
          <p:cNvGraphicFramePr>
            <a:graphicFrameLocks noChangeAspect="1"/>
          </p:cNvGraphicFramePr>
          <p:nvPr/>
        </p:nvGraphicFramePr>
        <p:xfrm>
          <a:off x="6421439" y="5916614"/>
          <a:ext cx="115887" cy="180975"/>
        </p:xfrm>
        <a:graphic>
          <a:graphicData uri="http://schemas.openxmlformats.org/presentationml/2006/ole">
            <mc:AlternateContent xmlns:mc="http://schemas.openxmlformats.org/markup-compatibility/2006">
              <mc:Choice xmlns:v="urn:schemas-microsoft-com:vml" Requires="v">
                <p:oleObj name="Equation" r:id="rId34" imgW="126725" imgH="177415" progId="Equation.DSMT4">
                  <p:embed/>
                </p:oleObj>
              </mc:Choice>
              <mc:Fallback>
                <p:oleObj name="Equation" r:id="rId34" imgW="126725" imgH="177415" progId="Equation.DSMT4">
                  <p:embed/>
                  <p:pic>
                    <p:nvPicPr>
                      <p:cNvPr id="52" name="Object 7">
                        <a:extLst>
                          <a:ext uri="{FF2B5EF4-FFF2-40B4-BE49-F238E27FC236}">
                            <a16:creationId xmlns:a16="http://schemas.microsoft.com/office/drawing/2014/main" id="{0E873D67-84D6-C61C-A9FE-05C448EA0B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1439" y="5916614"/>
                        <a:ext cx="11588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8">
            <a:extLst>
              <a:ext uri="{FF2B5EF4-FFF2-40B4-BE49-F238E27FC236}">
                <a16:creationId xmlns:a16="http://schemas.microsoft.com/office/drawing/2014/main" id="{F7CA72D3-9B06-A8F9-06EB-0BF279903BAB}"/>
              </a:ext>
            </a:extLst>
          </p:cNvPr>
          <p:cNvGraphicFramePr>
            <a:graphicFrameLocks noChangeAspect="1"/>
          </p:cNvGraphicFramePr>
          <p:nvPr/>
        </p:nvGraphicFramePr>
        <p:xfrm>
          <a:off x="6538913" y="6027739"/>
          <a:ext cx="265112" cy="282575"/>
        </p:xfrm>
        <a:graphic>
          <a:graphicData uri="http://schemas.openxmlformats.org/presentationml/2006/ole">
            <mc:AlternateContent xmlns:mc="http://schemas.openxmlformats.org/markup-compatibility/2006">
              <mc:Choice xmlns:v="urn:schemas-microsoft-com:vml" Requires="v">
                <p:oleObj name="Equation" r:id="rId35" imgW="202936" imgH="177569" progId="Equation.DSMT4">
                  <p:embed/>
                </p:oleObj>
              </mc:Choice>
              <mc:Fallback>
                <p:oleObj name="Equation" r:id="rId35" imgW="202936" imgH="177569" progId="Equation.DSMT4">
                  <p:embed/>
                  <p:pic>
                    <p:nvPicPr>
                      <p:cNvPr id="53" name="Object 8">
                        <a:extLst>
                          <a:ext uri="{FF2B5EF4-FFF2-40B4-BE49-F238E27FC236}">
                            <a16:creationId xmlns:a16="http://schemas.microsoft.com/office/drawing/2014/main" id="{F7CA72D3-9B06-A8F9-06EB-0BF279903B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8913" y="6027739"/>
                        <a:ext cx="26511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 name="Group 53">
            <a:extLst>
              <a:ext uri="{FF2B5EF4-FFF2-40B4-BE49-F238E27FC236}">
                <a16:creationId xmlns:a16="http://schemas.microsoft.com/office/drawing/2014/main" id="{C7BE05FA-4434-5A20-BB6A-6BABF602027C}"/>
              </a:ext>
            </a:extLst>
          </p:cNvPr>
          <p:cNvGrpSpPr>
            <a:grpSpLocks/>
          </p:cNvGrpSpPr>
          <p:nvPr/>
        </p:nvGrpSpPr>
        <p:grpSpPr bwMode="auto">
          <a:xfrm>
            <a:off x="5710238" y="1377950"/>
            <a:ext cx="4362450" cy="5397500"/>
            <a:chOff x="7961" y="1358803"/>
            <a:chExt cx="4362021" cy="5397685"/>
          </a:xfrm>
        </p:grpSpPr>
        <p:graphicFrame>
          <p:nvGraphicFramePr>
            <p:cNvPr id="44060" name="Object 9">
              <a:extLst>
                <a:ext uri="{FF2B5EF4-FFF2-40B4-BE49-F238E27FC236}">
                  <a16:creationId xmlns:a16="http://schemas.microsoft.com/office/drawing/2014/main" id="{961999D4-A604-A39A-1D23-ECB346DF5D23}"/>
                </a:ext>
              </a:extLst>
            </p:cNvPr>
            <p:cNvGraphicFramePr>
              <a:graphicFrameLocks noChangeAspect="1"/>
            </p:cNvGraphicFramePr>
            <p:nvPr/>
          </p:nvGraphicFramePr>
          <p:xfrm>
            <a:off x="729914" y="5378961"/>
            <a:ext cx="115888" cy="169862"/>
          </p:xfrm>
          <a:graphic>
            <a:graphicData uri="http://schemas.openxmlformats.org/presentationml/2006/ole">
              <mc:AlternateContent xmlns:mc="http://schemas.openxmlformats.org/markup-compatibility/2006">
                <mc:Choice xmlns:v="urn:schemas-microsoft-com:vml" Requires="v">
                  <p:oleObj name="Equation" r:id="rId36" imgW="126780" imgH="164814" progId="Equation.DSMT4">
                    <p:embed/>
                  </p:oleObj>
                </mc:Choice>
                <mc:Fallback>
                  <p:oleObj name="Equation" r:id="rId36" imgW="126780" imgH="164814" progId="Equation.DSMT4">
                    <p:embed/>
                    <p:pic>
                      <p:nvPicPr>
                        <p:cNvPr id="44060" name="Object 9">
                          <a:extLst>
                            <a:ext uri="{FF2B5EF4-FFF2-40B4-BE49-F238E27FC236}">
                              <a16:creationId xmlns:a16="http://schemas.microsoft.com/office/drawing/2014/main" id="{961999D4-A604-A39A-1D23-ECB346DF5D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9914" y="5378961"/>
                          <a:ext cx="115888" cy="16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61" name="Object 10">
              <a:extLst>
                <a:ext uri="{FF2B5EF4-FFF2-40B4-BE49-F238E27FC236}">
                  <a16:creationId xmlns:a16="http://schemas.microsoft.com/office/drawing/2014/main" id="{05B8DE9A-8D64-AC61-7C32-BAC55A0CF0D3}"/>
                </a:ext>
              </a:extLst>
            </p:cNvPr>
            <p:cNvGraphicFramePr>
              <a:graphicFrameLocks noChangeAspect="1"/>
            </p:cNvGraphicFramePr>
            <p:nvPr/>
          </p:nvGraphicFramePr>
          <p:xfrm>
            <a:off x="712596" y="4338064"/>
            <a:ext cx="163512" cy="169862"/>
          </p:xfrm>
          <a:graphic>
            <a:graphicData uri="http://schemas.openxmlformats.org/presentationml/2006/ole">
              <mc:AlternateContent xmlns:mc="http://schemas.openxmlformats.org/markup-compatibility/2006">
                <mc:Choice xmlns:v="urn:schemas-microsoft-com:vml" Requires="v">
                  <p:oleObj name="Equation" r:id="rId37" imgW="177492" imgH="164814" progId="Equation.DSMT4">
                    <p:embed/>
                  </p:oleObj>
                </mc:Choice>
                <mc:Fallback>
                  <p:oleObj name="Equation" r:id="rId37" imgW="177492" imgH="164814" progId="Equation.DSMT4">
                    <p:embed/>
                    <p:pic>
                      <p:nvPicPr>
                        <p:cNvPr id="44061" name="Object 10">
                          <a:extLst>
                            <a:ext uri="{FF2B5EF4-FFF2-40B4-BE49-F238E27FC236}">
                              <a16:creationId xmlns:a16="http://schemas.microsoft.com/office/drawing/2014/main" id="{05B8DE9A-8D64-AC61-7C32-BAC55A0CF0D3}"/>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12596" y="4338064"/>
                          <a:ext cx="163512" cy="16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62" name="Object 11">
              <a:extLst>
                <a:ext uri="{FF2B5EF4-FFF2-40B4-BE49-F238E27FC236}">
                  <a16:creationId xmlns:a16="http://schemas.microsoft.com/office/drawing/2014/main" id="{E048BFB4-6379-383D-2B33-9F9AEE9D8E6F}"/>
                </a:ext>
              </a:extLst>
            </p:cNvPr>
            <p:cNvGraphicFramePr>
              <a:graphicFrameLocks noChangeAspect="1"/>
            </p:cNvGraphicFramePr>
            <p:nvPr/>
          </p:nvGraphicFramePr>
          <p:xfrm>
            <a:off x="706246" y="3811014"/>
            <a:ext cx="163512" cy="180975"/>
          </p:xfrm>
          <a:graphic>
            <a:graphicData uri="http://schemas.openxmlformats.org/presentationml/2006/ole">
              <mc:AlternateContent xmlns:mc="http://schemas.openxmlformats.org/markup-compatibility/2006">
                <mc:Choice xmlns:v="urn:schemas-microsoft-com:vml" Requires="v">
                  <p:oleObj name="Equation" r:id="rId39" imgW="177492" imgH="177492" progId="Equation.DSMT4">
                    <p:embed/>
                  </p:oleObj>
                </mc:Choice>
                <mc:Fallback>
                  <p:oleObj name="Equation" r:id="rId39" imgW="177492" imgH="177492" progId="Equation.DSMT4">
                    <p:embed/>
                    <p:pic>
                      <p:nvPicPr>
                        <p:cNvPr id="44062" name="Object 11">
                          <a:extLst>
                            <a:ext uri="{FF2B5EF4-FFF2-40B4-BE49-F238E27FC236}">
                              <a16:creationId xmlns:a16="http://schemas.microsoft.com/office/drawing/2014/main" id="{E048BFB4-6379-383D-2B33-9F9AEE9D8E6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06246" y="3811014"/>
                          <a:ext cx="16351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63" name="Object 12">
              <a:extLst>
                <a:ext uri="{FF2B5EF4-FFF2-40B4-BE49-F238E27FC236}">
                  <a16:creationId xmlns:a16="http://schemas.microsoft.com/office/drawing/2014/main" id="{41ACE5F2-6A68-3A57-58D0-08006F04BC13}"/>
                </a:ext>
              </a:extLst>
            </p:cNvPr>
            <p:cNvGraphicFramePr>
              <a:graphicFrameLocks noChangeAspect="1"/>
            </p:cNvGraphicFramePr>
            <p:nvPr/>
          </p:nvGraphicFramePr>
          <p:xfrm>
            <a:off x="652816" y="3288726"/>
            <a:ext cx="261701" cy="180975"/>
          </p:xfrm>
          <a:graphic>
            <a:graphicData uri="http://schemas.openxmlformats.org/presentationml/2006/ole">
              <mc:AlternateContent xmlns:mc="http://schemas.openxmlformats.org/markup-compatibility/2006">
                <mc:Choice xmlns:v="urn:schemas-microsoft-com:vml" Requires="v">
                  <p:oleObj name="Equation" r:id="rId41" imgW="202936" imgH="177569" progId="Equation.DSMT4">
                    <p:embed/>
                  </p:oleObj>
                </mc:Choice>
                <mc:Fallback>
                  <p:oleObj name="Equation" r:id="rId41" imgW="202936" imgH="177569" progId="Equation.DSMT4">
                    <p:embed/>
                    <p:pic>
                      <p:nvPicPr>
                        <p:cNvPr id="44063" name="Object 12">
                          <a:extLst>
                            <a:ext uri="{FF2B5EF4-FFF2-40B4-BE49-F238E27FC236}">
                              <a16:creationId xmlns:a16="http://schemas.microsoft.com/office/drawing/2014/main" id="{41ACE5F2-6A68-3A57-58D0-08006F04BC13}"/>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2816" y="3288726"/>
                          <a:ext cx="261701"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9" name="Straight Arrow Connector 58">
              <a:extLst>
                <a:ext uri="{FF2B5EF4-FFF2-40B4-BE49-F238E27FC236}">
                  <a16:creationId xmlns:a16="http://schemas.microsoft.com/office/drawing/2014/main" id="{B7AAA1BD-BD23-4B38-90D8-4D37EAE5958B}"/>
                </a:ext>
              </a:extLst>
            </p:cNvPr>
            <p:cNvCxnSpPr/>
            <p:nvPr/>
          </p:nvCxnSpPr>
          <p:spPr bwMode="auto">
            <a:xfrm rot="10800000" flipV="1">
              <a:off x="831792" y="5975411"/>
              <a:ext cx="3538190" cy="1588"/>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EC870C-4973-4BF2-A327-6B617BF8572F}"/>
                </a:ext>
              </a:extLst>
            </p:cNvPr>
            <p:cNvCxnSpPr/>
            <p:nvPr/>
          </p:nvCxnSpPr>
          <p:spPr bwMode="auto">
            <a:xfrm rot="16200000">
              <a:off x="1388144"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197DDB-451B-4F4F-A0E2-723D4561A9DE}"/>
                </a:ext>
              </a:extLst>
            </p:cNvPr>
            <p:cNvCxnSpPr/>
            <p:nvPr/>
          </p:nvCxnSpPr>
          <p:spPr bwMode="auto">
            <a:xfrm rot="16200000">
              <a:off x="1880221"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7D398BA-C1D2-40F2-BD2E-C462253E8D43}"/>
                </a:ext>
              </a:extLst>
            </p:cNvPr>
            <p:cNvCxnSpPr/>
            <p:nvPr/>
          </p:nvCxnSpPr>
          <p:spPr bwMode="auto">
            <a:xfrm rot="16200000">
              <a:off x="2373884"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CBAF8CA-C8E8-4295-934D-AA115C535A9E}"/>
                </a:ext>
              </a:extLst>
            </p:cNvPr>
            <p:cNvCxnSpPr/>
            <p:nvPr/>
          </p:nvCxnSpPr>
          <p:spPr bwMode="auto">
            <a:xfrm rot="16200000">
              <a:off x="2880247"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496E1BA-A383-4ACC-92D8-338924E46ED5}"/>
                </a:ext>
              </a:extLst>
            </p:cNvPr>
            <p:cNvCxnSpPr/>
            <p:nvPr/>
          </p:nvCxnSpPr>
          <p:spPr bwMode="auto">
            <a:xfrm rot="16200000">
              <a:off x="3358037"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5A3076-559C-47B7-AFC9-DC7011196651}"/>
                </a:ext>
              </a:extLst>
            </p:cNvPr>
            <p:cNvCxnSpPr/>
            <p:nvPr/>
          </p:nvCxnSpPr>
          <p:spPr bwMode="auto">
            <a:xfrm rot="16200000">
              <a:off x="3865987" y="5996844"/>
              <a:ext cx="1857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071" name="Group 54">
              <a:extLst>
                <a:ext uri="{FF2B5EF4-FFF2-40B4-BE49-F238E27FC236}">
                  <a16:creationId xmlns:a16="http://schemas.microsoft.com/office/drawing/2014/main" id="{0F7B4AF1-B0A9-3809-24F0-E1AB43274985}"/>
                </a:ext>
              </a:extLst>
            </p:cNvPr>
            <p:cNvGrpSpPr>
              <a:grpSpLocks/>
            </p:cNvGrpSpPr>
            <p:nvPr/>
          </p:nvGrpSpPr>
          <p:grpSpPr bwMode="auto">
            <a:xfrm>
              <a:off x="880946" y="1358803"/>
              <a:ext cx="194979" cy="4617176"/>
              <a:chOff x="1609387" y="1526842"/>
              <a:chExt cx="194979" cy="4616222"/>
            </a:xfrm>
          </p:grpSpPr>
          <p:cxnSp>
            <p:nvCxnSpPr>
              <p:cNvPr id="75" name="Straight Arrow Connector 74">
                <a:extLst>
                  <a:ext uri="{FF2B5EF4-FFF2-40B4-BE49-F238E27FC236}">
                    <a16:creationId xmlns:a16="http://schemas.microsoft.com/office/drawing/2014/main" id="{AD3BC164-7E4B-4E79-BC38-CA97CF36ECC2}"/>
                  </a:ext>
                </a:extLst>
              </p:cNvPr>
              <p:cNvCxnSpPr/>
              <p:nvPr/>
            </p:nvCxnSpPr>
            <p:spPr>
              <a:xfrm rot="5400000">
                <a:off x="-615050" y="3832287"/>
                <a:ext cx="4615654" cy="4763"/>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F37B07A-3E28-4C8D-A2CA-6E7F32EEF935}"/>
                  </a:ext>
                </a:extLst>
              </p:cNvPr>
              <p:cNvCxnSpPr/>
              <p:nvPr/>
            </p:nvCxnSpPr>
            <p:spPr>
              <a:xfrm>
                <a:off x="1615790" y="5620299"/>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316A8A5-777E-47C7-9420-8A0EFAC310C0}"/>
                  </a:ext>
                </a:extLst>
              </p:cNvPr>
              <p:cNvCxnSpPr/>
              <p:nvPr/>
            </p:nvCxnSpPr>
            <p:spPr>
              <a:xfrm>
                <a:off x="1615790" y="5098101"/>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A9BF817-6610-4CBE-9F8B-7841C2FD4574}"/>
                  </a:ext>
                </a:extLst>
              </p:cNvPr>
              <p:cNvCxnSpPr/>
              <p:nvPr/>
            </p:nvCxnSpPr>
            <p:spPr>
              <a:xfrm>
                <a:off x="1615790" y="4575904"/>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FBDE188-62E8-4B21-9125-C00BAD38FA3E}"/>
                  </a:ext>
                </a:extLst>
              </p:cNvPr>
              <p:cNvCxnSpPr/>
              <p:nvPr/>
            </p:nvCxnSpPr>
            <p:spPr>
              <a:xfrm>
                <a:off x="1615790" y="4055294"/>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700314-F816-4219-8E64-605CF93E77E7}"/>
                  </a:ext>
                </a:extLst>
              </p:cNvPr>
              <p:cNvCxnSpPr/>
              <p:nvPr/>
            </p:nvCxnSpPr>
            <p:spPr>
              <a:xfrm>
                <a:off x="1615790" y="5358406"/>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F5AC84-DF0A-41E2-9C50-DA2D2AF56D45}"/>
                  </a:ext>
                </a:extLst>
              </p:cNvPr>
              <p:cNvCxnSpPr/>
              <p:nvPr/>
            </p:nvCxnSpPr>
            <p:spPr>
              <a:xfrm>
                <a:off x="1615790" y="4837796"/>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6A016B-9A9B-417C-B77E-1CEBE715B2B9}"/>
                  </a:ext>
                </a:extLst>
              </p:cNvPr>
              <p:cNvCxnSpPr/>
              <p:nvPr/>
            </p:nvCxnSpPr>
            <p:spPr>
              <a:xfrm>
                <a:off x="1615790" y="4315599"/>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C32B853-BC22-4039-8AAB-D7BF2B15F9E9}"/>
                  </a:ext>
                </a:extLst>
              </p:cNvPr>
              <p:cNvCxnSpPr/>
              <p:nvPr/>
            </p:nvCxnSpPr>
            <p:spPr>
              <a:xfrm>
                <a:off x="1615790" y="3793401"/>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7D9B59-77CB-4541-8B63-E7F3358431E1}"/>
                  </a:ext>
                </a:extLst>
              </p:cNvPr>
              <p:cNvCxnSpPr/>
              <p:nvPr/>
            </p:nvCxnSpPr>
            <p:spPr>
              <a:xfrm>
                <a:off x="1615790" y="3533096"/>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4D5C98A-E0F7-4DF2-98EF-BF4187528732}"/>
                  </a:ext>
                </a:extLst>
              </p:cNvPr>
              <p:cNvCxnSpPr/>
              <p:nvPr/>
            </p:nvCxnSpPr>
            <p:spPr>
              <a:xfrm>
                <a:off x="1615790" y="5880604"/>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C477D8-E097-4B8F-B064-25A048718925}"/>
                  </a:ext>
                </a:extLst>
              </p:cNvPr>
              <p:cNvCxnSpPr/>
              <p:nvPr/>
            </p:nvCxnSpPr>
            <p:spPr>
              <a:xfrm>
                <a:off x="1617377" y="3287076"/>
                <a:ext cx="1873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72C163-B6AE-4327-9C1B-7C8695915723}"/>
                  </a:ext>
                </a:extLst>
              </p:cNvPr>
              <p:cNvCxnSpPr/>
              <p:nvPr/>
            </p:nvCxnSpPr>
            <p:spPr>
              <a:xfrm>
                <a:off x="1614203" y="3042644"/>
                <a:ext cx="1873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EA7C038-FB8E-4541-ABA0-7220A4791344}"/>
                  </a:ext>
                </a:extLst>
              </p:cNvPr>
              <p:cNvCxnSpPr/>
              <p:nvPr/>
            </p:nvCxnSpPr>
            <p:spPr>
              <a:xfrm>
                <a:off x="1612616" y="2804560"/>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A1160B7-F2C5-40A2-A5C7-CE636299292F}"/>
                  </a:ext>
                </a:extLst>
              </p:cNvPr>
              <p:cNvCxnSpPr/>
              <p:nvPr/>
            </p:nvCxnSpPr>
            <p:spPr>
              <a:xfrm>
                <a:off x="1617377" y="2550603"/>
                <a:ext cx="1873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C24DED8-A057-4F12-8826-FF874E537204}"/>
                  </a:ext>
                </a:extLst>
              </p:cNvPr>
              <p:cNvCxnSpPr/>
              <p:nvPr/>
            </p:nvCxnSpPr>
            <p:spPr>
              <a:xfrm>
                <a:off x="1615790" y="2323630"/>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07E917-7835-46E9-8CBF-1A23EEBDC2D6}"/>
                  </a:ext>
                </a:extLst>
              </p:cNvPr>
              <p:cNvCxnSpPr/>
              <p:nvPr/>
            </p:nvCxnSpPr>
            <p:spPr>
              <a:xfrm>
                <a:off x="1612616" y="2095069"/>
                <a:ext cx="185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640F0C2-7DA8-4DD0-B75A-88BE43AE4A2F}"/>
                  </a:ext>
                </a:extLst>
              </p:cNvPr>
              <p:cNvCxnSpPr/>
              <p:nvPr/>
            </p:nvCxnSpPr>
            <p:spPr>
              <a:xfrm>
                <a:off x="1609441" y="1868096"/>
                <a:ext cx="1873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4072" name="Object 13">
              <a:extLst>
                <a:ext uri="{FF2B5EF4-FFF2-40B4-BE49-F238E27FC236}">
                  <a16:creationId xmlns:a16="http://schemas.microsoft.com/office/drawing/2014/main" id="{7C4BA1E6-14DC-7AAF-FC60-2CD1F93A77CF}"/>
                </a:ext>
              </a:extLst>
            </p:cNvPr>
            <p:cNvGraphicFramePr>
              <a:graphicFrameLocks noChangeAspect="1"/>
            </p:cNvGraphicFramePr>
            <p:nvPr/>
          </p:nvGraphicFramePr>
          <p:xfrm>
            <a:off x="1352214" y="6024614"/>
            <a:ext cx="247650" cy="282575"/>
          </p:xfrm>
          <a:graphic>
            <a:graphicData uri="http://schemas.openxmlformats.org/presentationml/2006/ole">
              <mc:AlternateContent xmlns:mc="http://schemas.openxmlformats.org/markup-compatibility/2006">
                <mc:Choice xmlns:v="urn:schemas-microsoft-com:vml" Requires="v">
                  <p:oleObj name="Equation" r:id="rId43" imgW="190335" imgH="177646" progId="Equation.DSMT4">
                    <p:embed/>
                  </p:oleObj>
                </mc:Choice>
                <mc:Fallback>
                  <p:oleObj name="Equation" r:id="rId43" imgW="190335" imgH="177646" progId="Equation.DSMT4">
                    <p:embed/>
                    <p:pic>
                      <p:nvPicPr>
                        <p:cNvPr id="44072" name="Object 13">
                          <a:extLst>
                            <a:ext uri="{FF2B5EF4-FFF2-40B4-BE49-F238E27FC236}">
                              <a16:creationId xmlns:a16="http://schemas.microsoft.com/office/drawing/2014/main" id="{7C4BA1E6-14DC-7AAF-FC60-2CD1F93A77C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52214" y="6024614"/>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3" name="Object 14">
              <a:extLst>
                <a:ext uri="{FF2B5EF4-FFF2-40B4-BE49-F238E27FC236}">
                  <a16:creationId xmlns:a16="http://schemas.microsoft.com/office/drawing/2014/main" id="{CFC30AE0-F052-98C1-1AF3-CDC64A8488C2}"/>
                </a:ext>
              </a:extLst>
            </p:cNvPr>
            <p:cNvGraphicFramePr>
              <a:graphicFrameLocks noChangeAspect="1"/>
            </p:cNvGraphicFramePr>
            <p:nvPr/>
          </p:nvGraphicFramePr>
          <p:xfrm>
            <a:off x="1845663" y="6027789"/>
            <a:ext cx="263525" cy="282575"/>
          </p:xfrm>
          <a:graphic>
            <a:graphicData uri="http://schemas.openxmlformats.org/presentationml/2006/ole">
              <mc:AlternateContent xmlns:mc="http://schemas.openxmlformats.org/markup-compatibility/2006">
                <mc:Choice xmlns:v="urn:schemas-microsoft-com:vml" Requires="v">
                  <p:oleObj name="Equation" r:id="rId44" imgW="202936" imgH="177569" progId="Equation.DSMT4">
                    <p:embed/>
                  </p:oleObj>
                </mc:Choice>
                <mc:Fallback>
                  <p:oleObj name="Equation" r:id="rId44" imgW="202936" imgH="177569" progId="Equation.DSMT4">
                    <p:embed/>
                    <p:pic>
                      <p:nvPicPr>
                        <p:cNvPr id="44073" name="Object 14">
                          <a:extLst>
                            <a:ext uri="{FF2B5EF4-FFF2-40B4-BE49-F238E27FC236}">
                              <a16:creationId xmlns:a16="http://schemas.microsoft.com/office/drawing/2014/main" id="{CFC30AE0-F052-98C1-1AF3-CDC64A8488C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45663" y="6027789"/>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4" name="Object 15">
              <a:extLst>
                <a:ext uri="{FF2B5EF4-FFF2-40B4-BE49-F238E27FC236}">
                  <a16:creationId xmlns:a16="http://schemas.microsoft.com/office/drawing/2014/main" id="{72E55E4E-82C4-F1F0-4031-7D60D0093BC8}"/>
                </a:ext>
              </a:extLst>
            </p:cNvPr>
            <p:cNvGraphicFramePr>
              <a:graphicFrameLocks noChangeAspect="1"/>
            </p:cNvGraphicFramePr>
            <p:nvPr/>
          </p:nvGraphicFramePr>
          <p:xfrm>
            <a:off x="2339112" y="6044612"/>
            <a:ext cx="263525" cy="282575"/>
          </p:xfrm>
          <a:graphic>
            <a:graphicData uri="http://schemas.openxmlformats.org/presentationml/2006/ole">
              <mc:AlternateContent xmlns:mc="http://schemas.openxmlformats.org/markup-compatibility/2006">
                <mc:Choice xmlns:v="urn:schemas-microsoft-com:vml" Requires="v">
                  <p:oleObj name="Equation" r:id="rId45" imgW="202936" imgH="177569" progId="Equation.DSMT4">
                    <p:embed/>
                  </p:oleObj>
                </mc:Choice>
                <mc:Fallback>
                  <p:oleObj name="Equation" r:id="rId45" imgW="202936" imgH="177569" progId="Equation.DSMT4">
                    <p:embed/>
                    <p:pic>
                      <p:nvPicPr>
                        <p:cNvPr id="44074" name="Object 15">
                          <a:extLst>
                            <a:ext uri="{FF2B5EF4-FFF2-40B4-BE49-F238E27FC236}">
                              <a16:creationId xmlns:a16="http://schemas.microsoft.com/office/drawing/2014/main" id="{72E55E4E-82C4-F1F0-4031-7D60D0093BC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39112" y="6044612"/>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5" name="Object 16">
              <a:extLst>
                <a:ext uri="{FF2B5EF4-FFF2-40B4-BE49-F238E27FC236}">
                  <a16:creationId xmlns:a16="http://schemas.microsoft.com/office/drawing/2014/main" id="{80B09909-ADF2-D380-4253-740341296E5E}"/>
                </a:ext>
              </a:extLst>
            </p:cNvPr>
            <p:cNvGraphicFramePr>
              <a:graphicFrameLocks noChangeAspect="1"/>
            </p:cNvGraphicFramePr>
            <p:nvPr/>
          </p:nvGraphicFramePr>
          <p:xfrm>
            <a:off x="2853816" y="6061435"/>
            <a:ext cx="247650" cy="282575"/>
          </p:xfrm>
          <a:graphic>
            <a:graphicData uri="http://schemas.openxmlformats.org/presentationml/2006/ole">
              <mc:AlternateContent xmlns:mc="http://schemas.openxmlformats.org/markup-compatibility/2006">
                <mc:Choice xmlns:v="urn:schemas-microsoft-com:vml" Requires="v">
                  <p:oleObj name="Equation" r:id="rId46" imgW="190335" imgH="177646" progId="Equation.DSMT4">
                    <p:embed/>
                  </p:oleObj>
                </mc:Choice>
                <mc:Fallback>
                  <p:oleObj name="Equation" r:id="rId46" imgW="190335" imgH="177646" progId="Equation.DSMT4">
                    <p:embed/>
                    <p:pic>
                      <p:nvPicPr>
                        <p:cNvPr id="44075" name="Object 16">
                          <a:extLst>
                            <a:ext uri="{FF2B5EF4-FFF2-40B4-BE49-F238E27FC236}">
                              <a16:creationId xmlns:a16="http://schemas.microsoft.com/office/drawing/2014/main" id="{80B09909-ADF2-D380-4253-740341296E5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53816" y="6061435"/>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6" name="Object 17">
              <a:extLst>
                <a:ext uri="{FF2B5EF4-FFF2-40B4-BE49-F238E27FC236}">
                  <a16:creationId xmlns:a16="http://schemas.microsoft.com/office/drawing/2014/main" id="{FC769C6E-8B0A-1E60-0C3E-9D7EB99E18F6}"/>
                </a:ext>
              </a:extLst>
            </p:cNvPr>
            <p:cNvGraphicFramePr>
              <a:graphicFrameLocks noChangeAspect="1"/>
            </p:cNvGraphicFramePr>
            <p:nvPr/>
          </p:nvGraphicFramePr>
          <p:xfrm>
            <a:off x="3327576" y="6064610"/>
            <a:ext cx="247650" cy="282575"/>
          </p:xfrm>
          <a:graphic>
            <a:graphicData uri="http://schemas.openxmlformats.org/presentationml/2006/ole">
              <mc:AlternateContent xmlns:mc="http://schemas.openxmlformats.org/markup-compatibility/2006">
                <mc:Choice xmlns:v="urn:schemas-microsoft-com:vml" Requires="v">
                  <p:oleObj name="Equation" r:id="rId47" imgW="190335" imgH="177646" progId="Equation.DSMT4">
                    <p:embed/>
                  </p:oleObj>
                </mc:Choice>
                <mc:Fallback>
                  <p:oleObj name="Equation" r:id="rId47" imgW="190335" imgH="177646" progId="Equation.DSMT4">
                    <p:embed/>
                    <p:pic>
                      <p:nvPicPr>
                        <p:cNvPr id="44076" name="Object 17">
                          <a:extLst>
                            <a:ext uri="{FF2B5EF4-FFF2-40B4-BE49-F238E27FC236}">
                              <a16:creationId xmlns:a16="http://schemas.microsoft.com/office/drawing/2014/main" id="{FC769C6E-8B0A-1E60-0C3E-9D7EB99E18F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27576" y="6064610"/>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77" name="Object 18">
              <a:extLst>
                <a:ext uri="{FF2B5EF4-FFF2-40B4-BE49-F238E27FC236}">
                  <a16:creationId xmlns:a16="http://schemas.microsoft.com/office/drawing/2014/main" id="{AEB098F3-F843-4154-EB2B-C4BC41C757E3}"/>
                </a:ext>
              </a:extLst>
            </p:cNvPr>
            <p:cNvGraphicFramePr>
              <a:graphicFrameLocks noChangeAspect="1"/>
            </p:cNvGraphicFramePr>
            <p:nvPr/>
          </p:nvGraphicFramePr>
          <p:xfrm>
            <a:off x="3828632" y="6054137"/>
            <a:ext cx="247650" cy="282575"/>
          </p:xfrm>
          <a:graphic>
            <a:graphicData uri="http://schemas.openxmlformats.org/presentationml/2006/ole">
              <mc:AlternateContent xmlns:mc="http://schemas.openxmlformats.org/markup-compatibility/2006">
                <mc:Choice xmlns:v="urn:schemas-microsoft-com:vml" Requires="v">
                  <p:oleObj name="Equation" r:id="rId48" imgW="190335" imgH="177646" progId="Equation.DSMT4">
                    <p:embed/>
                  </p:oleObj>
                </mc:Choice>
                <mc:Fallback>
                  <p:oleObj name="Equation" r:id="rId48" imgW="190335" imgH="177646" progId="Equation.DSMT4">
                    <p:embed/>
                    <p:pic>
                      <p:nvPicPr>
                        <p:cNvPr id="44077" name="Object 18">
                          <a:extLst>
                            <a:ext uri="{FF2B5EF4-FFF2-40B4-BE49-F238E27FC236}">
                              <a16:creationId xmlns:a16="http://schemas.microsoft.com/office/drawing/2014/main" id="{AEB098F3-F843-4154-EB2B-C4BC41C757E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28632" y="6054137"/>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78" name="TextBox 72">
              <a:extLst>
                <a:ext uri="{FF2B5EF4-FFF2-40B4-BE49-F238E27FC236}">
                  <a16:creationId xmlns:a16="http://schemas.microsoft.com/office/drawing/2014/main" id="{26ACD6C0-49EA-C1BA-682C-FB0054693044}"/>
                </a:ext>
              </a:extLst>
            </p:cNvPr>
            <p:cNvSpPr txBox="1">
              <a:spLocks noChangeArrowheads="1"/>
            </p:cNvSpPr>
            <p:nvPr/>
          </p:nvSpPr>
          <p:spPr bwMode="auto">
            <a:xfrm>
              <a:off x="1828796" y="6387156"/>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Salary in Millions</a:t>
              </a:r>
            </a:p>
          </p:txBody>
        </p:sp>
        <p:sp>
          <p:nvSpPr>
            <p:cNvPr id="44079" name="TextBox 73">
              <a:extLst>
                <a:ext uri="{FF2B5EF4-FFF2-40B4-BE49-F238E27FC236}">
                  <a16:creationId xmlns:a16="http://schemas.microsoft.com/office/drawing/2014/main" id="{C4BAF346-08DA-7A7D-C7A8-2ADBF0337229}"/>
                </a:ext>
              </a:extLst>
            </p:cNvPr>
            <p:cNvSpPr txBox="1">
              <a:spLocks noChangeArrowheads="1"/>
            </p:cNvSpPr>
            <p:nvPr/>
          </p:nvSpPr>
          <p:spPr bwMode="auto">
            <a:xfrm rot="-5400000">
              <a:off x="-370347" y="3024799"/>
              <a:ext cx="1402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Cumulative </a:t>
              </a:r>
              <a:br>
                <a:rPr lang="en-CA" altLang="en-US" sz="1800">
                  <a:latin typeface="Arial" panose="020B0604020202020204" pitchFamily="34" charset="0"/>
                </a:rPr>
              </a:br>
              <a:r>
                <a:rPr lang="en-CA" altLang="en-US" sz="1800">
                  <a:latin typeface="Arial" panose="020B0604020202020204" pitchFamily="34" charset="0"/>
                </a:rPr>
                <a:t>Frequency</a:t>
              </a:r>
            </a:p>
          </p:txBody>
        </p:sp>
        <p:graphicFrame>
          <p:nvGraphicFramePr>
            <p:cNvPr id="44080" name="Object 19">
              <a:extLst>
                <a:ext uri="{FF2B5EF4-FFF2-40B4-BE49-F238E27FC236}">
                  <a16:creationId xmlns:a16="http://schemas.microsoft.com/office/drawing/2014/main" id="{137E825E-527D-298B-FE61-214B246A06B7}"/>
                </a:ext>
              </a:extLst>
            </p:cNvPr>
            <p:cNvGraphicFramePr>
              <a:graphicFrameLocks noChangeAspect="1"/>
            </p:cNvGraphicFramePr>
            <p:nvPr/>
          </p:nvGraphicFramePr>
          <p:xfrm>
            <a:off x="666558" y="2800675"/>
            <a:ext cx="261938" cy="168275"/>
          </p:xfrm>
          <a:graphic>
            <a:graphicData uri="http://schemas.openxmlformats.org/presentationml/2006/ole">
              <mc:AlternateContent xmlns:mc="http://schemas.openxmlformats.org/markup-compatibility/2006">
                <mc:Choice xmlns:v="urn:schemas-microsoft-com:vml" Requires="v">
                  <p:oleObj name="Equation" r:id="rId49" imgW="203024" imgH="164957" progId="Equation.DSMT4">
                    <p:embed/>
                  </p:oleObj>
                </mc:Choice>
                <mc:Fallback>
                  <p:oleObj name="Equation" r:id="rId49" imgW="203024" imgH="164957" progId="Equation.DSMT4">
                    <p:embed/>
                    <p:pic>
                      <p:nvPicPr>
                        <p:cNvPr id="44080" name="Object 19">
                          <a:extLst>
                            <a:ext uri="{FF2B5EF4-FFF2-40B4-BE49-F238E27FC236}">
                              <a16:creationId xmlns:a16="http://schemas.microsoft.com/office/drawing/2014/main" id="{137E825E-527D-298B-FE61-214B246A06B7}"/>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66558" y="2800675"/>
                          <a:ext cx="261938"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81" name="Object 20">
              <a:extLst>
                <a:ext uri="{FF2B5EF4-FFF2-40B4-BE49-F238E27FC236}">
                  <a16:creationId xmlns:a16="http://schemas.microsoft.com/office/drawing/2014/main" id="{62024EA6-2762-21DD-A036-A6C91C932A6C}"/>
                </a:ext>
              </a:extLst>
            </p:cNvPr>
            <p:cNvGraphicFramePr>
              <a:graphicFrameLocks noChangeAspect="1"/>
            </p:cNvGraphicFramePr>
            <p:nvPr/>
          </p:nvGraphicFramePr>
          <p:xfrm>
            <a:off x="680846" y="2298126"/>
            <a:ext cx="261937" cy="180975"/>
          </p:xfrm>
          <a:graphic>
            <a:graphicData uri="http://schemas.openxmlformats.org/presentationml/2006/ole">
              <mc:AlternateContent xmlns:mc="http://schemas.openxmlformats.org/markup-compatibility/2006">
                <mc:Choice xmlns:v="urn:schemas-microsoft-com:vml" Requires="v">
                  <p:oleObj name="Equation" r:id="rId51" imgW="202936" imgH="177569" progId="Equation.DSMT4">
                    <p:embed/>
                  </p:oleObj>
                </mc:Choice>
                <mc:Fallback>
                  <p:oleObj name="Equation" r:id="rId51" imgW="202936" imgH="177569" progId="Equation.DSMT4">
                    <p:embed/>
                    <p:pic>
                      <p:nvPicPr>
                        <p:cNvPr id="44081" name="Object 20">
                          <a:extLst>
                            <a:ext uri="{FF2B5EF4-FFF2-40B4-BE49-F238E27FC236}">
                              <a16:creationId xmlns:a16="http://schemas.microsoft.com/office/drawing/2014/main" id="{62024EA6-2762-21DD-A036-A6C91C932A6C}"/>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80846" y="2298126"/>
                          <a:ext cx="2619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82" name="Object 21">
              <a:extLst>
                <a:ext uri="{FF2B5EF4-FFF2-40B4-BE49-F238E27FC236}">
                  <a16:creationId xmlns:a16="http://schemas.microsoft.com/office/drawing/2014/main" id="{FF55D8EB-EED6-373D-A03B-6FC659E8BCCF}"/>
                </a:ext>
              </a:extLst>
            </p:cNvPr>
            <p:cNvGraphicFramePr>
              <a:graphicFrameLocks noChangeAspect="1"/>
            </p:cNvGraphicFramePr>
            <p:nvPr/>
          </p:nvGraphicFramePr>
          <p:xfrm>
            <a:off x="694445" y="1838650"/>
            <a:ext cx="246062" cy="180975"/>
          </p:xfrm>
          <a:graphic>
            <a:graphicData uri="http://schemas.openxmlformats.org/presentationml/2006/ole">
              <mc:AlternateContent xmlns:mc="http://schemas.openxmlformats.org/markup-compatibility/2006">
                <mc:Choice xmlns:v="urn:schemas-microsoft-com:vml" Requires="v">
                  <p:oleObj name="Equation" r:id="rId53" imgW="190335" imgH="177646" progId="Equation.DSMT4">
                    <p:embed/>
                  </p:oleObj>
                </mc:Choice>
                <mc:Fallback>
                  <p:oleObj name="Equation" r:id="rId53" imgW="190335" imgH="177646" progId="Equation.DSMT4">
                    <p:embed/>
                    <p:pic>
                      <p:nvPicPr>
                        <p:cNvPr id="44082" name="Object 21">
                          <a:extLst>
                            <a:ext uri="{FF2B5EF4-FFF2-40B4-BE49-F238E27FC236}">
                              <a16:creationId xmlns:a16="http://schemas.microsoft.com/office/drawing/2014/main" id="{FF55D8EB-EED6-373D-A03B-6FC659E8BCCF}"/>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94445" y="1838650"/>
                          <a:ext cx="2460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4057" name="Text Box 5">
            <a:extLst>
              <a:ext uri="{FF2B5EF4-FFF2-40B4-BE49-F238E27FC236}">
                <a16:creationId xmlns:a16="http://schemas.microsoft.com/office/drawing/2014/main" id="{447E4C25-AC25-D72B-06AF-0CED37C453C3}"/>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55"/>
              </a:rPr>
              <a:t>www.BCMath.ca</a:t>
            </a:r>
            <a:r>
              <a:rPr lang="en-US" altLang="en-US" sz="1000">
                <a:latin typeface="Arial" panose="020B0604020202020204" pitchFamily="34" charset="0"/>
              </a:rPr>
              <a:t> </a:t>
            </a:r>
          </a:p>
        </p:txBody>
      </p:sp>
      <p:sp>
        <p:nvSpPr>
          <p:cNvPr id="6" name="TextBox 5">
            <a:extLst>
              <a:ext uri="{FF2B5EF4-FFF2-40B4-BE49-F238E27FC236}">
                <a16:creationId xmlns:a16="http://schemas.microsoft.com/office/drawing/2014/main" id="{8F4AED6B-4CBF-1BDE-17B5-D6511B7481B9}"/>
              </a:ext>
            </a:extLst>
          </p:cNvPr>
          <p:cNvSpPr txBox="1">
            <a:spLocks noChangeArrowheads="1"/>
          </p:cNvSpPr>
          <p:nvPr/>
        </p:nvSpPr>
        <p:spPr bwMode="auto">
          <a:xfrm>
            <a:off x="3030539" y="2459038"/>
            <a:ext cx="1665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Histogram</a:t>
            </a:r>
          </a:p>
        </p:txBody>
      </p:sp>
      <p:sp>
        <p:nvSpPr>
          <p:cNvPr id="103" name="TextBox 102">
            <a:extLst>
              <a:ext uri="{FF2B5EF4-FFF2-40B4-BE49-F238E27FC236}">
                <a16:creationId xmlns:a16="http://schemas.microsoft.com/office/drawing/2014/main" id="{CBE433F4-1E5A-4DBD-042F-FD345D9171A3}"/>
              </a:ext>
            </a:extLst>
          </p:cNvPr>
          <p:cNvSpPr txBox="1">
            <a:spLocks noChangeArrowheads="1"/>
          </p:cNvSpPr>
          <p:nvPr/>
        </p:nvSpPr>
        <p:spPr bwMode="auto">
          <a:xfrm>
            <a:off x="6902451" y="1308101"/>
            <a:ext cx="2714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Cumulative Frequency Graph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par>
                                <p:cTn id="27" presetID="3" presetClass="entr" presetSubtype="1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down)">
                                      <p:cBhvr>
                                        <p:cTn id="34" dur="1000"/>
                                        <p:tgtEl>
                                          <p:spTgt spid="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1000"/>
                                        <p:tgtEl>
                                          <p:spTgt spid="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1000"/>
                                        <p:tgtEl>
                                          <p:spTgt spid="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1000"/>
                                        <p:tgtEl>
                                          <p:spTgt spid="4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1000"/>
                                        <p:tgtEl>
                                          <p:spTgt spid="4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1000"/>
                                        <p:tgtEl>
                                          <p:spTgt spid="4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2000"/>
                                        <p:tgtEl>
                                          <p:spTgt spid="4"/>
                                        </p:tgtEl>
                                      </p:cBhvr>
                                    </p:animEffect>
                                    <p:set>
                                      <p:cBhvr>
                                        <p:cTn id="64" dur="1" fill="hold">
                                          <p:stCondLst>
                                            <p:cond delay="1999"/>
                                          </p:stCondLst>
                                        </p:cTn>
                                        <p:tgtEl>
                                          <p:spTgt spid="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2"/>
                                        </p:tgtEl>
                                      </p:cBhvr>
                                    </p:animEffect>
                                    <p:set>
                                      <p:cBhvr>
                                        <p:cTn id="67" dur="1" fill="hold">
                                          <p:stCondLst>
                                            <p:cond delay="1999"/>
                                          </p:stCondLst>
                                        </p:cTn>
                                        <p:tgtEl>
                                          <p:spTgt spid="2"/>
                                        </p:tgtEl>
                                        <p:attrNameLst>
                                          <p:attrName>style.visibility</p:attrName>
                                        </p:attrNameLst>
                                      </p:cBhvr>
                                      <p:to>
                                        <p:strVal val="hidden"/>
                                      </p:to>
                                    </p:set>
                                  </p:childTnLst>
                                </p:cTn>
                              </p:par>
                              <p:par>
                                <p:cTn id="68" presetID="64" presetClass="path" presetSubtype="0" accel="50000" decel="50000" fill="hold" nodeType="withEffect">
                                  <p:stCondLst>
                                    <p:cond delay="0"/>
                                  </p:stCondLst>
                                  <p:childTnLst>
                                    <p:animMotion origin="layout" path="M -2.77778E-7 4.27382E-6 L -0.00295 -0.18201 " pathEditMode="relative" rAng="0" ptsTypes="AA">
                                      <p:cBhvr>
                                        <p:cTn id="69" dur="2000" fill="hold"/>
                                        <p:tgtEl>
                                          <p:spTgt spid="3">
                                            <p:txEl>
                                              <p:pRg st="0" end="0"/>
                                            </p:txEl>
                                          </p:spTgt>
                                        </p:tgtEl>
                                        <p:attrNameLst>
                                          <p:attrName>ppt_x</p:attrName>
                                          <p:attrName>ppt_y</p:attrName>
                                        </p:attrNameLst>
                                      </p:cBhvr>
                                      <p:rCtr x="-156" y="-9112"/>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fade">
                                      <p:cBhvr>
                                        <p:cTn id="74" dur="500"/>
                                        <p:tgtEl>
                                          <p:spTgt spid="10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blinds(horizontal)">
                                      <p:cBhvr>
                                        <p:cTn id="79" dur="500"/>
                                        <p:tgtEl>
                                          <p:spTgt spid="68"/>
                                        </p:tgtEl>
                                      </p:cBhvr>
                                    </p:animEffect>
                                  </p:childTnLst>
                                </p:cTn>
                              </p:par>
                              <p:par>
                                <p:cTn id="80" presetID="3" presetClass="entr" presetSubtype="10"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par>
                                <p:cTn id="83" presetID="3" presetClass="entr" presetSubtype="1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blinds(horizontal)">
                                      <p:cBhvr>
                                        <p:cTn id="85" dur="500"/>
                                        <p:tgtEl>
                                          <p:spTgt spid="52"/>
                                        </p:tgtEl>
                                      </p:cBhvr>
                                    </p:animEffect>
                                  </p:childTnLst>
                                </p:cTn>
                              </p:par>
                              <p:par>
                                <p:cTn id="86" presetID="3" presetClass="entr" presetSubtype="1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linds(horizontal)">
                                      <p:cBhvr>
                                        <p:cTn id="88" dur="500"/>
                                        <p:tgtEl>
                                          <p:spTgt spid="5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wipe(down)">
                                      <p:cBhvr>
                                        <p:cTn id="93" dur="1000"/>
                                        <p:tgtEl>
                                          <p:spTgt spid="9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wipe(down)">
                                      <p:cBhvr>
                                        <p:cTn id="98" dur="1000"/>
                                        <p:tgtEl>
                                          <p:spTgt spid="9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wipe(down)">
                                      <p:cBhvr>
                                        <p:cTn id="103" dur="1000"/>
                                        <p:tgtEl>
                                          <p:spTgt spid="99"/>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100"/>
                                        </p:tgtEl>
                                        <p:attrNameLst>
                                          <p:attrName>style.visibility</p:attrName>
                                        </p:attrNameLst>
                                      </p:cBhvr>
                                      <p:to>
                                        <p:strVal val="visible"/>
                                      </p:to>
                                    </p:set>
                                    <p:animEffect transition="in" filter="wipe(down)">
                                      <p:cBhvr>
                                        <p:cTn id="108" dur="1000"/>
                                        <p:tgtEl>
                                          <p:spTgt spid="10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4" fill="hold" nodeType="click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wipe(down)">
                                      <p:cBhvr>
                                        <p:cTn id="113" dur="1000"/>
                                        <p:tgtEl>
                                          <p:spTgt spid="10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wipe(down)">
                                      <p:cBhvr>
                                        <p:cTn id="118"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43" grpId="0" animBg="1"/>
      <p:bldP spid="44" grpId="0" animBg="1"/>
      <p:bldP spid="45" grpId="0" animBg="1"/>
      <p:bldP spid="46" grpId="0" animBg="1"/>
      <p:bldP spid="47" grpId="0" animBg="1"/>
      <p:bldP spid="48" grpId="0" animBg="1"/>
      <p:bldP spid="2" grpId="0"/>
      <p:bldP spid="3" grpId="0" build="p"/>
      <p:bldP spid="3" grpId="1" build="p"/>
      <p:bldP spid="6"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67D0-7596-4F31-9CB1-0020898C22B2}"/>
              </a:ext>
            </a:extLst>
          </p:cNvPr>
          <p:cNvSpPr>
            <a:spLocks noGrp="1"/>
          </p:cNvSpPr>
          <p:nvPr>
            <p:ph type="title"/>
          </p:nvPr>
        </p:nvSpPr>
        <p:spPr/>
        <p:txBody>
          <a:bodyPr/>
          <a:lstStyle/>
          <a:p>
            <a:pPr>
              <a:defRPr/>
            </a:pPr>
            <a:endParaRPr lang="en-CA"/>
          </a:p>
        </p:txBody>
      </p:sp>
      <p:sp>
        <p:nvSpPr>
          <p:cNvPr id="3" name="Content Placeholder 2">
            <a:extLst>
              <a:ext uri="{FF2B5EF4-FFF2-40B4-BE49-F238E27FC236}">
                <a16:creationId xmlns:a16="http://schemas.microsoft.com/office/drawing/2014/main" id="{B3A15176-FCA8-23C5-DB9F-36D831410601}"/>
              </a:ext>
            </a:extLst>
          </p:cNvPr>
          <p:cNvSpPr>
            <a:spLocks noGrp="1"/>
          </p:cNvSpPr>
          <p:nvPr>
            <p:ph sz="quarter" idx="1"/>
          </p:nvPr>
        </p:nvSpPr>
        <p:spPr>
          <a:xfrm>
            <a:off x="7686675" y="2063750"/>
            <a:ext cx="1684338" cy="515938"/>
          </a:xfrm>
        </p:spPr>
        <p:txBody>
          <a:bodyPr/>
          <a:lstStyle/>
          <a:p>
            <a:pPr>
              <a:buFont typeface="Wingdings" panose="05000000000000000000" pitchFamily="2" charset="2"/>
              <a:buNone/>
            </a:pPr>
            <a:r>
              <a:rPr lang="en-CA" altLang="en-US"/>
              <a:t>O-Jive</a:t>
            </a:r>
          </a:p>
        </p:txBody>
      </p:sp>
      <p:sp>
        <p:nvSpPr>
          <p:cNvPr id="4" name="Content Placeholder 2">
            <a:extLst>
              <a:ext uri="{FF2B5EF4-FFF2-40B4-BE49-F238E27FC236}">
                <a16:creationId xmlns:a16="http://schemas.microsoft.com/office/drawing/2014/main" id="{57A1253F-588E-4A15-942F-69C85A02D7CA}"/>
              </a:ext>
            </a:extLst>
          </p:cNvPr>
          <p:cNvSpPr txBox="1">
            <a:spLocks/>
          </p:cNvSpPr>
          <p:nvPr/>
        </p:nvSpPr>
        <p:spPr bwMode="auto">
          <a:xfrm>
            <a:off x="1776413" y="166688"/>
            <a:ext cx="8018462" cy="830262"/>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The salaries of 34 NHL players in 2019 are given in the frequency distribution: </a:t>
            </a:r>
          </a:p>
        </p:txBody>
      </p:sp>
      <p:graphicFrame>
        <p:nvGraphicFramePr>
          <p:cNvPr id="5" name="Object 2">
            <a:extLst>
              <a:ext uri="{FF2B5EF4-FFF2-40B4-BE49-F238E27FC236}">
                <a16:creationId xmlns:a16="http://schemas.microsoft.com/office/drawing/2014/main" id="{9A5591FD-87EE-F543-DD71-4C71370838A1}"/>
              </a:ext>
            </a:extLst>
          </p:cNvPr>
          <p:cNvGraphicFramePr>
            <a:graphicFrameLocks noChangeAspect="1"/>
          </p:cNvGraphicFramePr>
          <p:nvPr/>
        </p:nvGraphicFramePr>
        <p:xfrm>
          <a:off x="5591175" y="804864"/>
          <a:ext cx="3113088" cy="2867025"/>
        </p:xfrm>
        <a:graphic>
          <a:graphicData uri="http://schemas.openxmlformats.org/presentationml/2006/ole">
            <mc:AlternateContent xmlns:mc="http://schemas.openxmlformats.org/markup-compatibility/2006">
              <mc:Choice xmlns:v="urn:schemas-microsoft-com:vml" Requires="v">
                <p:oleObj name="Equation" r:id="rId4" imgW="1765300" imgH="1625600" progId="Equation.DSMT4">
                  <p:embed/>
                </p:oleObj>
              </mc:Choice>
              <mc:Fallback>
                <p:oleObj name="Equation" r:id="rId4" imgW="1765300" imgH="1625600" progId="Equation.DSMT4">
                  <p:embed/>
                  <p:pic>
                    <p:nvPicPr>
                      <p:cNvPr id="5" name="Object 2">
                        <a:extLst>
                          <a:ext uri="{FF2B5EF4-FFF2-40B4-BE49-F238E27FC236}">
                            <a16:creationId xmlns:a16="http://schemas.microsoft.com/office/drawing/2014/main" id="{9A5591FD-87EE-F543-DD71-4C71370838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804864"/>
                        <a:ext cx="3113088"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EFEE3EB2-AA1B-50E9-7560-6A2D1AC7228C}"/>
              </a:ext>
            </a:extLst>
          </p:cNvPr>
          <p:cNvGraphicFramePr>
            <a:graphicFrameLocks noChangeAspect="1"/>
          </p:cNvGraphicFramePr>
          <p:nvPr/>
        </p:nvGraphicFramePr>
        <p:xfrm>
          <a:off x="8469313" y="820739"/>
          <a:ext cx="1477962" cy="2867025"/>
        </p:xfrm>
        <a:graphic>
          <a:graphicData uri="http://schemas.openxmlformats.org/presentationml/2006/ole">
            <mc:AlternateContent xmlns:mc="http://schemas.openxmlformats.org/markup-compatibility/2006">
              <mc:Choice xmlns:v="urn:schemas-microsoft-com:vml" Requires="v">
                <p:oleObj name="Equation" r:id="rId6" imgW="838200" imgH="1625600" progId="Equation.DSMT4">
                  <p:embed/>
                </p:oleObj>
              </mc:Choice>
              <mc:Fallback>
                <p:oleObj name="Equation" r:id="rId6" imgW="838200" imgH="1625600" progId="Equation.DSMT4">
                  <p:embed/>
                  <p:pic>
                    <p:nvPicPr>
                      <p:cNvPr id="6" name="Object 3">
                        <a:extLst>
                          <a:ext uri="{FF2B5EF4-FFF2-40B4-BE49-F238E27FC236}">
                            <a16:creationId xmlns:a16="http://schemas.microsoft.com/office/drawing/2014/main" id="{EFEE3EB2-AA1B-50E9-7560-6A2D1AC72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9313" y="820739"/>
                        <a:ext cx="1477962"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368BDAC3-7C11-3CF2-F067-76EA7A21C141}"/>
              </a:ext>
            </a:extLst>
          </p:cNvPr>
          <p:cNvGraphicFramePr>
            <a:graphicFrameLocks noChangeAspect="1"/>
          </p:cNvGraphicFramePr>
          <p:nvPr/>
        </p:nvGraphicFramePr>
        <p:xfrm>
          <a:off x="7696200" y="3613150"/>
          <a:ext cx="762000" cy="312738"/>
        </p:xfrm>
        <a:graphic>
          <a:graphicData uri="http://schemas.openxmlformats.org/presentationml/2006/ole">
            <mc:AlternateContent xmlns:mc="http://schemas.openxmlformats.org/markup-compatibility/2006">
              <mc:Choice xmlns:v="urn:schemas-microsoft-com:vml" Requires="v">
                <p:oleObj name="Equation" r:id="rId8" imgW="431425" imgH="177646" progId="Equation.DSMT4">
                  <p:embed/>
                </p:oleObj>
              </mc:Choice>
              <mc:Fallback>
                <p:oleObj name="Equation" r:id="rId8" imgW="431425" imgH="177646" progId="Equation.DSMT4">
                  <p:embed/>
                  <p:pic>
                    <p:nvPicPr>
                      <p:cNvPr id="7" name="Object 4">
                        <a:extLst>
                          <a:ext uri="{FF2B5EF4-FFF2-40B4-BE49-F238E27FC236}">
                            <a16:creationId xmlns:a16="http://schemas.microsoft.com/office/drawing/2014/main" id="{368BDAC3-7C11-3CF2-F067-76EA7A21C1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613150"/>
                        <a:ext cx="76200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6D8683B6-75BC-A00C-CF3F-AA4899EC31D3}"/>
              </a:ext>
            </a:extLst>
          </p:cNvPr>
          <p:cNvGraphicFramePr>
            <a:graphicFrameLocks noChangeAspect="1"/>
          </p:cNvGraphicFramePr>
          <p:nvPr/>
        </p:nvGraphicFramePr>
        <p:xfrm>
          <a:off x="9110664" y="1274764"/>
          <a:ext cx="560387" cy="312737"/>
        </p:xfrm>
        <a:graphic>
          <a:graphicData uri="http://schemas.openxmlformats.org/presentationml/2006/ole">
            <mc:AlternateContent xmlns:mc="http://schemas.openxmlformats.org/markup-compatibility/2006">
              <mc:Choice xmlns:v="urn:schemas-microsoft-com:vml" Requires="v">
                <p:oleObj name="Equation" r:id="rId10" imgW="317087" imgH="177569" progId="Equation.DSMT4">
                  <p:embed/>
                </p:oleObj>
              </mc:Choice>
              <mc:Fallback>
                <p:oleObj name="Equation" r:id="rId10" imgW="317087" imgH="177569" progId="Equation.DSMT4">
                  <p:embed/>
                  <p:pic>
                    <p:nvPicPr>
                      <p:cNvPr id="8" name="Object 5">
                        <a:extLst>
                          <a:ext uri="{FF2B5EF4-FFF2-40B4-BE49-F238E27FC236}">
                            <a16:creationId xmlns:a16="http://schemas.microsoft.com/office/drawing/2014/main" id="{6D8683B6-75BC-A00C-CF3F-AA4899EC31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0664" y="1274764"/>
                        <a:ext cx="560387"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5EA00542-BAC0-6D9F-D2A9-0321D426DB1F}"/>
              </a:ext>
            </a:extLst>
          </p:cNvPr>
          <p:cNvGraphicFramePr>
            <a:graphicFrameLocks noChangeAspect="1"/>
          </p:cNvGraphicFramePr>
          <p:nvPr/>
        </p:nvGraphicFramePr>
        <p:xfrm>
          <a:off x="9105900" y="1679575"/>
          <a:ext cx="560388" cy="312738"/>
        </p:xfrm>
        <a:graphic>
          <a:graphicData uri="http://schemas.openxmlformats.org/presentationml/2006/ole">
            <mc:AlternateContent xmlns:mc="http://schemas.openxmlformats.org/markup-compatibility/2006">
              <mc:Choice xmlns:v="urn:schemas-microsoft-com:vml" Requires="v">
                <p:oleObj name="Equation" r:id="rId12" imgW="317087" imgH="177569" progId="Equation.DSMT4">
                  <p:embed/>
                </p:oleObj>
              </mc:Choice>
              <mc:Fallback>
                <p:oleObj name="Equation" r:id="rId12" imgW="317087" imgH="177569" progId="Equation.DSMT4">
                  <p:embed/>
                  <p:pic>
                    <p:nvPicPr>
                      <p:cNvPr id="9" name="Object 6">
                        <a:extLst>
                          <a:ext uri="{FF2B5EF4-FFF2-40B4-BE49-F238E27FC236}">
                            <a16:creationId xmlns:a16="http://schemas.microsoft.com/office/drawing/2014/main" id="{5EA00542-BAC0-6D9F-D2A9-0321D426DB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05900" y="1679575"/>
                        <a:ext cx="560388"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1A55E303-F322-E6B4-799F-D8A8C47D53C5}"/>
              </a:ext>
            </a:extLst>
          </p:cNvPr>
          <p:cNvGraphicFramePr>
            <a:graphicFrameLocks noChangeAspect="1"/>
          </p:cNvGraphicFramePr>
          <p:nvPr/>
        </p:nvGraphicFramePr>
        <p:xfrm>
          <a:off x="9112251" y="2070100"/>
          <a:ext cx="538163" cy="312738"/>
        </p:xfrm>
        <a:graphic>
          <a:graphicData uri="http://schemas.openxmlformats.org/presentationml/2006/ole">
            <mc:AlternateContent xmlns:mc="http://schemas.openxmlformats.org/markup-compatibility/2006">
              <mc:Choice xmlns:v="urn:schemas-microsoft-com:vml" Requires="v">
                <p:oleObj name="Equation" r:id="rId14" imgW="304404" imgH="177569" progId="Equation.DSMT4">
                  <p:embed/>
                </p:oleObj>
              </mc:Choice>
              <mc:Fallback>
                <p:oleObj name="Equation" r:id="rId14" imgW="304404" imgH="177569" progId="Equation.DSMT4">
                  <p:embed/>
                  <p:pic>
                    <p:nvPicPr>
                      <p:cNvPr id="10" name="Object 7">
                        <a:extLst>
                          <a:ext uri="{FF2B5EF4-FFF2-40B4-BE49-F238E27FC236}">
                            <a16:creationId xmlns:a16="http://schemas.microsoft.com/office/drawing/2014/main" id="{1A55E303-F322-E6B4-799F-D8A8C47D53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12251" y="2070100"/>
                        <a:ext cx="53816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AF42AA67-7060-692E-A2B3-2030E4462806}"/>
              </a:ext>
            </a:extLst>
          </p:cNvPr>
          <p:cNvGraphicFramePr>
            <a:graphicFrameLocks noChangeAspect="1"/>
          </p:cNvGraphicFramePr>
          <p:nvPr/>
        </p:nvGraphicFramePr>
        <p:xfrm>
          <a:off x="9120188" y="2462214"/>
          <a:ext cx="538162" cy="312737"/>
        </p:xfrm>
        <a:graphic>
          <a:graphicData uri="http://schemas.openxmlformats.org/presentationml/2006/ole">
            <mc:AlternateContent xmlns:mc="http://schemas.openxmlformats.org/markup-compatibility/2006">
              <mc:Choice xmlns:v="urn:schemas-microsoft-com:vml" Requires="v">
                <p:oleObj name="Equation" r:id="rId16" imgW="304404" imgH="177569" progId="Equation.DSMT4">
                  <p:embed/>
                </p:oleObj>
              </mc:Choice>
              <mc:Fallback>
                <p:oleObj name="Equation" r:id="rId16" imgW="304404" imgH="177569" progId="Equation.DSMT4">
                  <p:embed/>
                  <p:pic>
                    <p:nvPicPr>
                      <p:cNvPr id="11" name="Object 8">
                        <a:extLst>
                          <a:ext uri="{FF2B5EF4-FFF2-40B4-BE49-F238E27FC236}">
                            <a16:creationId xmlns:a16="http://schemas.microsoft.com/office/drawing/2014/main" id="{AF42AA67-7060-692E-A2B3-2030E44628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0188" y="2462214"/>
                        <a:ext cx="538162"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FA8C1A77-F36A-AEA0-325D-07E9C879AF77}"/>
              </a:ext>
            </a:extLst>
          </p:cNvPr>
          <p:cNvGraphicFramePr>
            <a:graphicFrameLocks noChangeAspect="1"/>
          </p:cNvGraphicFramePr>
          <p:nvPr/>
        </p:nvGraphicFramePr>
        <p:xfrm>
          <a:off x="9115425" y="2852739"/>
          <a:ext cx="560388" cy="312737"/>
        </p:xfrm>
        <a:graphic>
          <a:graphicData uri="http://schemas.openxmlformats.org/presentationml/2006/ole">
            <mc:AlternateContent xmlns:mc="http://schemas.openxmlformats.org/markup-compatibility/2006">
              <mc:Choice xmlns:v="urn:schemas-microsoft-com:vml" Requires="v">
                <p:oleObj name="Equation" r:id="rId17" imgW="317087" imgH="177569" progId="Equation.DSMT4">
                  <p:embed/>
                </p:oleObj>
              </mc:Choice>
              <mc:Fallback>
                <p:oleObj name="Equation" r:id="rId17" imgW="317087" imgH="177569" progId="Equation.DSMT4">
                  <p:embed/>
                  <p:pic>
                    <p:nvPicPr>
                      <p:cNvPr id="12" name="Object 9">
                        <a:extLst>
                          <a:ext uri="{FF2B5EF4-FFF2-40B4-BE49-F238E27FC236}">
                            <a16:creationId xmlns:a16="http://schemas.microsoft.com/office/drawing/2014/main" id="{FA8C1A77-F36A-AEA0-325D-07E9C879AF7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15425" y="2852739"/>
                        <a:ext cx="5603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a:extLst>
              <a:ext uri="{FF2B5EF4-FFF2-40B4-BE49-F238E27FC236}">
                <a16:creationId xmlns:a16="http://schemas.microsoft.com/office/drawing/2014/main" id="{30899DC5-591E-F0DB-D037-4C1F380F3276}"/>
              </a:ext>
            </a:extLst>
          </p:cNvPr>
          <p:cNvGraphicFramePr>
            <a:graphicFrameLocks noChangeAspect="1"/>
          </p:cNvGraphicFramePr>
          <p:nvPr/>
        </p:nvGraphicFramePr>
        <p:xfrm>
          <a:off x="9107488" y="3271839"/>
          <a:ext cx="538162" cy="312737"/>
        </p:xfrm>
        <a:graphic>
          <a:graphicData uri="http://schemas.openxmlformats.org/presentationml/2006/ole">
            <mc:AlternateContent xmlns:mc="http://schemas.openxmlformats.org/markup-compatibility/2006">
              <mc:Choice xmlns:v="urn:schemas-microsoft-com:vml" Requires="v">
                <p:oleObj name="Equation" r:id="rId19" imgW="304404" imgH="177569" progId="Equation.DSMT4">
                  <p:embed/>
                </p:oleObj>
              </mc:Choice>
              <mc:Fallback>
                <p:oleObj name="Equation" r:id="rId19" imgW="304404" imgH="177569" progId="Equation.DSMT4">
                  <p:embed/>
                  <p:pic>
                    <p:nvPicPr>
                      <p:cNvPr id="13" name="Object 10">
                        <a:extLst>
                          <a:ext uri="{FF2B5EF4-FFF2-40B4-BE49-F238E27FC236}">
                            <a16:creationId xmlns:a16="http://schemas.microsoft.com/office/drawing/2014/main" id="{30899DC5-591E-F0DB-D037-4C1F380F327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07488" y="3271839"/>
                        <a:ext cx="538162"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 name="Rectangle 55">
            <a:extLst>
              <a:ext uri="{FF2B5EF4-FFF2-40B4-BE49-F238E27FC236}">
                <a16:creationId xmlns:a16="http://schemas.microsoft.com/office/drawing/2014/main" id="{314DFC66-ECD1-464D-AF8E-6EA4D1C0903B}"/>
              </a:ext>
            </a:extLst>
          </p:cNvPr>
          <p:cNvSpPr/>
          <p:nvPr/>
        </p:nvSpPr>
        <p:spPr>
          <a:xfrm>
            <a:off x="2492376" y="5186363"/>
            <a:ext cx="493713" cy="760412"/>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7" name="Rectangle 56">
            <a:extLst>
              <a:ext uri="{FF2B5EF4-FFF2-40B4-BE49-F238E27FC236}">
                <a16:creationId xmlns:a16="http://schemas.microsoft.com/office/drawing/2014/main" id="{40874AAC-EBAD-40D7-B6BF-1343B5290982}"/>
              </a:ext>
            </a:extLst>
          </p:cNvPr>
          <p:cNvSpPr/>
          <p:nvPr/>
        </p:nvSpPr>
        <p:spPr>
          <a:xfrm>
            <a:off x="2994026" y="4791076"/>
            <a:ext cx="492125" cy="115887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8" name="Rectangle 57">
            <a:extLst>
              <a:ext uri="{FF2B5EF4-FFF2-40B4-BE49-F238E27FC236}">
                <a16:creationId xmlns:a16="http://schemas.microsoft.com/office/drawing/2014/main" id="{1BC79AEF-908F-424A-AF16-7432DD6B4A56}"/>
              </a:ext>
            </a:extLst>
          </p:cNvPr>
          <p:cNvSpPr/>
          <p:nvPr/>
        </p:nvSpPr>
        <p:spPr>
          <a:xfrm>
            <a:off x="3495676" y="3603626"/>
            <a:ext cx="481013" cy="233997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9" name="Rectangle 58">
            <a:extLst>
              <a:ext uri="{FF2B5EF4-FFF2-40B4-BE49-F238E27FC236}">
                <a16:creationId xmlns:a16="http://schemas.microsoft.com/office/drawing/2014/main" id="{7C942FD9-C289-4C5F-959B-0E2CE4774047}"/>
              </a:ext>
            </a:extLst>
          </p:cNvPr>
          <p:cNvSpPr/>
          <p:nvPr/>
        </p:nvSpPr>
        <p:spPr>
          <a:xfrm>
            <a:off x="3976688" y="3603626"/>
            <a:ext cx="508000" cy="235267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0" name="Rectangle 59">
            <a:extLst>
              <a:ext uri="{FF2B5EF4-FFF2-40B4-BE49-F238E27FC236}">
                <a16:creationId xmlns:a16="http://schemas.microsoft.com/office/drawing/2014/main" id="{9130211B-F315-4D0C-9B88-4C61B3AECC75}"/>
              </a:ext>
            </a:extLst>
          </p:cNvPr>
          <p:cNvSpPr/>
          <p:nvPr/>
        </p:nvSpPr>
        <p:spPr>
          <a:xfrm>
            <a:off x="4481513" y="1882776"/>
            <a:ext cx="493712" cy="406082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1" name="Rectangle 60">
            <a:extLst>
              <a:ext uri="{FF2B5EF4-FFF2-40B4-BE49-F238E27FC236}">
                <a16:creationId xmlns:a16="http://schemas.microsoft.com/office/drawing/2014/main" id="{886DD326-3E67-4D46-8084-2C4D52B4A34C}"/>
              </a:ext>
            </a:extLst>
          </p:cNvPr>
          <p:cNvSpPr/>
          <p:nvPr/>
        </p:nvSpPr>
        <p:spPr>
          <a:xfrm>
            <a:off x="4975226" y="3603626"/>
            <a:ext cx="493713" cy="2352675"/>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62" name="Object 11">
            <a:extLst>
              <a:ext uri="{FF2B5EF4-FFF2-40B4-BE49-F238E27FC236}">
                <a16:creationId xmlns:a16="http://schemas.microsoft.com/office/drawing/2014/main" id="{79A39FBB-6F37-6B64-0342-BE446D2A0304}"/>
              </a:ext>
            </a:extLst>
          </p:cNvPr>
          <p:cNvGraphicFramePr>
            <a:graphicFrameLocks noChangeAspect="1"/>
          </p:cNvGraphicFramePr>
          <p:nvPr/>
        </p:nvGraphicFramePr>
        <p:xfrm>
          <a:off x="2247901" y="4835526"/>
          <a:ext cx="104775" cy="180975"/>
        </p:xfrm>
        <a:graphic>
          <a:graphicData uri="http://schemas.openxmlformats.org/presentationml/2006/ole">
            <mc:AlternateContent xmlns:mc="http://schemas.openxmlformats.org/markup-compatibility/2006">
              <mc:Choice xmlns:v="urn:schemas-microsoft-com:vml" Requires="v">
                <p:oleObj name="Equation" r:id="rId21" imgW="114102" imgH="177492" progId="Equation.DSMT4">
                  <p:embed/>
                </p:oleObj>
              </mc:Choice>
              <mc:Fallback>
                <p:oleObj name="Equation" r:id="rId21" imgW="114102" imgH="177492" progId="Equation.DSMT4">
                  <p:embed/>
                  <p:pic>
                    <p:nvPicPr>
                      <p:cNvPr id="62" name="Object 11">
                        <a:extLst>
                          <a:ext uri="{FF2B5EF4-FFF2-40B4-BE49-F238E27FC236}">
                            <a16:creationId xmlns:a16="http://schemas.microsoft.com/office/drawing/2014/main" id="{79A39FBB-6F37-6B64-0342-BE446D2A03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47901" y="4835526"/>
                        <a:ext cx="10477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12">
            <a:extLst>
              <a:ext uri="{FF2B5EF4-FFF2-40B4-BE49-F238E27FC236}">
                <a16:creationId xmlns:a16="http://schemas.microsoft.com/office/drawing/2014/main" id="{DFEDA383-223D-864B-29E9-0DEE1024F38C}"/>
              </a:ext>
            </a:extLst>
          </p:cNvPr>
          <p:cNvGraphicFramePr>
            <a:graphicFrameLocks noChangeAspect="1"/>
          </p:cNvGraphicFramePr>
          <p:nvPr/>
        </p:nvGraphicFramePr>
        <p:xfrm>
          <a:off x="2232025" y="5889626"/>
          <a:ext cx="115888" cy="180975"/>
        </p:xfrm>
        <a:graphic>
          <a:graphicData uri="http://schemas.openxmlformats.org/presentationml/2006/ole">
            <mc:AlternateContent xmlns:mc="http://schemas.openxmlformats.org/markup-compatibility/2006">
              <mc:Choice xmlns:v="urn:schemas-microsoft-com:vml" Requires="v">
                <p:oleObj name="Equation" r:id="rId23" imgW="126725" imgH="177415" progId="Equation.DSMT4">
                  <p:embed/>
                </p:oleObj>
              </mc:Choice>
              <mc:Fallback>
                <p:oleObj name="Equation" r:id="rId23" imgW="126725" imgH="177415" progId="Equation.DSMT4">
                  <p:embed/>
                  <p:pic>
                    <p:nvPicPr>
                      <p:cNvPr id="63" name="Object 12">
                        <a:extLst>
                          <a:ext uri="{FF2B5EF4-FFF2-40B4-BE49-F238E27FC236}">
                            <a16:creationId xmlns:a16="http://schemas.microsoft.com/office/drawing/2014/main" id="{DFEDA383-223D-864B-29E9-0DEE1024F38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32025" y="5889626"/>
                        <a:ext cx="115888"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13">
            <a:extLst>
              <a:ext uri="{FF2B5EF4-FFF2-40B4-BE49-F238E27FC236}">
                <a16:creationId xmlns:a16="http://schemas.microsoft.com/office/drawing/2014/main" id="{DA4F5DF9-5CBE-452E-96AB-D0CC8D42C2F5}"/>
              </a:ext>
            </a:extLst>
          </p:cNvPr>
          <p:cNvGraphicFramePr>
            <a:graphicFrameLocks noChangeAspect="1"/>
          </p:cNvGraphicFramePr>
          <p:nvPr/>
        </p:nvGraphicFramePr>
        <p:xfrm>
          <a:off x="2349501" y="6000751"/>
          <a:ext cx="265113" cy="282575"/>
        </p:xfrm>
        <a:graphic>
          <a:graphicData uri="http://schemas.openxmlformats.org/presentationml/2006/ole">
            <mc:AlternateContent xmlns:mc="http://schemas.openxmlformats.org/markup-compatibility/2006">
              <mc:Choice xmlns:v="urn:schemas-microsoft-com:vml" Requires="v">
                <p:oleObj name="Equation" r:id="rId25" imgW="202936" imgH="177569" progId="Equation.DSMT4">
                  <p:embed/>
                </p:oleObj>
              </mc:Choice>
              <mc:Fallback>
                <p:oleObj name="Equation" r:id="rId25" imgW="202936" imgH="177569" progId="Equation.DSMT4">
                  <p:embed/>
                  <p:pic>
                    <p:nvPicPr>
                      <p:cNvPr id="64" name="Object 13">
                        <a:extLst>
                          <a:ext uri="{FF2B5EF4-FFF2-40B4-BE49-F238E27FC236}">
                            <a16:creationId xmlns:a16="http://schemas.microsoft.com/office/drawing/2014/main" id="{DA4F5DF9-5CBE-452E-96AB-D0CC8D42C2F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1" y="6000751"/>
                        <a:ext cx="265113"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64">
            <a:extLst>
              <a:ext uri="{FF2B5EF4-FFF2-40B4-BE49-F238E27FC236}">
                <a16:creationId xmlns:a16="http://schemas.microsoft.com/office/drawing/2014/main" id="{90F27061-99A9-42DC-1BE3-52103B5AAEFB}"/>
              </a:ext>
            </a:extLst>
          </p:cNvPr>
          <p:cNvGrpSpPr>
            <a:grpSpLocks/>
          </p:cNvGrpSpPr>
          <p:nvPr/>
        </p:nvGrpSpPr>
        <p:grpSpPr bwMode="auto">
          <a:xfrm>
            <a:off x="1712913" y="1350963"/>
            <a:ext cx="4170362" cy="5397500"/>
            <a:chOff x="201054" y="1358803"/>
            <a:chExt cx="4168928" cy="5397685"/>
          </a:xfrm>
        </p:grpSpPr>
        <p:graphicFrame>
          <p:nvGraphicFramePr>
            <p:cNvPr id="46155" name="Object 27">
              <a:extLst>
                <a:ext uri="{FF2B5EF4-FFF2-40B4-BE49-F238E27FC236}">
                  <a16:creationId xmlns:a16="http://schemas.microsoft.com/office/drawing/2014/main" id="{F0F14608-EFCB-7632-4478-0EDD28B9692D}"/>
                </a:ext>
              </a:extLst>
            </p:cNvPr>
            <p:cNvGraphicFramePr>
              <a:graphicFrameLocks noChangeAspect="1"/>
            </p:cNvGraphicFramePr>
            <p:nvPr/>
          </p:nvGraphicFramePr>
          <p:xfrm>
            <a:off x="729914" y="5378961"/>
            <a:ext cx="115888" cy="169862"/>
          </p:xfrm>
          <a:graphic>
            <a:graphicData uri="http://schemas.openxmlformats.org/presentationml/2006/ole">
              <mc:AlternateContent xmlns:mc="http://schemas.openxmlformats.org/markup-compatibility/2006">
                <mc:Choice xmlns:v="urn:schemas-microsoft-com:vml" Requires="v">
                  <p:oleObj name="Equation" r:id="rId27" imgW="126780" imgH="164814" progId="Equation.DSMT4">
                    <p:embed/>
                  </p:oleObj>
                </mc:Choice>
                <mc:Fallback>
                  <p:oleObj name="Equation" r:id="rId27" imgW="126780" imgH="164814" progId="Equation.DSMT4">
                    <p:embed/>
                    <p:pic>
                      <p:nvPicPr>
                        <p:cNvPr id="46155" name="Object 27">
                          <a:extLst>
                            <a:ext uri="{FF2B5EF4-FFF2-40B4-BE49-F238E27FC236}">
                              <a16:creationId xmlns:a16="http://schemas.microsoft.com/office/drawing/2014/main" id="{F0F14608-EFCB-7632-4478-0EDD28B9692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9914" y="5378961"/>
                          <a:ext cx="115888" cy="16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56" name="Object 28">
              <a:extLst>
                <a:ext uri="{FF2B5EF4-FFF2-40B4-BE49-F238E27FC236}">
                  <a16:creationId xmlns:a16="http://schemas.microsoft.com/office/drawing/2014/main" id="{6572529A-7C57-D73D-B811-477B1E41E3E4}"/>
                </a:ext>
              </a:extLst>
            </p:cNvPr>
            <p:cNvGraphicFramePr>
              <a:graphicFrameLocks noChangeAspect="1"/>
            </p:cNvGraphicFramePr>
            <p:nvPr/>
          </p:nvGraphicFramePr>
          <p:xfrm>
            <a:off x="712596" y="4338064"/>
            <a:ext cx="163512" cy="169862"/>
          </p:xfrm>
          <a:graphic>
            <a:graphicData uri="http://schemas.openxmlformats.org/presentationml/2006/ole">
              <mc:AlternateContent xmlns:mc="http://schemas.openxmlformats.org/markup-compatibility/2006">
                <mc:Choice xmlns:v="urn:schemas-microsoft-com:vml" Requires="v">
                  <p:oleObj name="Equation" r:id="rId29" imgW="177492" imgH="164814" progId="Equation.DSMT4">
                    <p:embed/>
                  </p:oleObj>
                </mc:Choice>
                <mc:Fallback>
                  <p:oleObj name="Equation" r:id="rId29" imgW="177492" imgH="164814" progId="Equation.DSMT4">
                    <p:embed/>
                    <p:pic>
                      <p:nvPicPr>
                        <p:cNvPr id="46156" name="Object 28">
                          <a:extLst>
                            <a:ext uri="{FF2B5EF4-FFF2-40B4-BE49-F238E27FC236}">
                              <a16:creationId xmlns:a16="http://schemas.microsoft.com/office/drawing/2014/main" id="{6572529A-7C57-D73D-B811-477B1E41E3E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2596" y="4338064"/>
                          <a:ext cx="163512" cy="16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57" name="Object 29">
              <a:extLst>
                <a:ext uri="{FF2B5EF4-FFF2-40B4-BE49-F238E27FC236}">
                  <a16:creationId xmlns:a16="http://schemas.microsoft.com/office/drawing/2014/main" id="{ACFC84EA-C466-0A65-DEF3-5E0AD7F43DCE}"/>
                </a:ext>
              </a:extLst>
            </p:cNvPr>
            <p:cNvGraphicFramePr>
              <a:graphicFrameLocks noChangeAspect="1"/>
            </p:cNvGraphicFramePr>
            <p:nvPr/>
          </p:nvGraphicFramePr>
          <p:xfrm>
            <a:off x="706246" y="3811014"/>
            <a:ext cx="163512" cy="180975"/>
          </p:xfrm>
          <a:graphic>
            <a:graphicData uri="http://schemas.openxmlformats.org/presentationml/2006/ole">
              <mc:AlternateContent xmlns:mc="http://schemas.openxmlformats.org/markup-compatibility/2006">
                <mc:Choice xmlns:v="urn:schemas-microsoft-com:vml" Requires="v">
                  <p:oleObj name="Equation" r:id="rId31" imgW="177492" imgH="177492" progId="Equation.DSMT4">
                    <p:embed/>
                  </p:oleObj>
                </mc:Choice>
                <mc:Fallback>
                  <p:oleObj name="Equation" r:id="rId31" imgW="177492" imgH="177492" progId="Equation.DSMT4">
                    <p:embed/>
                    <p:pic>
                      <p:nvPicPr>
                        <p:cNvPr id="46157" name="Object 29">
                          <a:extLst>
                            <a:ext uri="{FF2B5EF4-FFF2-40B4-BE49-F238E27FC236}">
                              <a16:creationId xmlns:a16="http://schemas.microsoft.com/office/drawing/2014/main" id="{ACFC84EA-C466-0A65-DEF3-5E0AD7F43DC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6246" y="3811014"/>
                          <a:ext cx="16351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58" name="Object 30">
              <a:extLst>
                <a:ext uri="{FF2B5EF4-FFF2-40B4-BE49-F238E27FC236}">
                  <a16:creationId xmlns:a16="http://schemas.microsoft.com/office/drawing/2014/main" id="{D7D93693-C94B-7D21-C191-411EE9841C9B}"/>
                </a:ext>
              </a:extLst>
            </p:cNvPr>
            <p:cNvGraphicFramePr>
              <a:graphicFrameLocks noChangeAspect="1"/>
            </p:cNvGraphicFramePr>
            <p:nvPr/>
          </p:nvGraphicFramePr>
          <p:xfrm>
            <a:off x="652816" y="3288726"/>
            <a:ext cx="261701" cy="180975"/>
          </p:xfrm>
          <a:graphic>
            <a:graphicData uri="http://schemas.openxmlformats.org/presentationml/2006/ole">
              <mc:AlternateContent xmlns:mc="http://schemas.openxmlformats.org/markup-compatibility/2006">
                <mc:Choice xmlns:v="urn:schemas-microsoft-com:vml" Requires="v">
                  <p:oleObj name="Equation" r:id="rId33" imgW="202936" imgH="177569" progId="Equation.DSMT4">
                    <p:embed/>
                  </p:oleObj>
                </mc:Choice>
                <mc:Fallback>
                  <p:oleObj name="Equation" r:id="rId33" imgW="202936" imgH="177569" progId="Equation.DSMT4">
                    <p:embed/>
                    <p:pic>
                      <p:nvPicPr>
                        <p:cNvPr id="46158" name="Object 30">
                          <a:extLst>
                            <a:ext uri="{FF2B5EF4-FFF2-40B4-BE49-F238E27FC236}">
                              <a16:creationId xmlns:a16="http://schemas.microsoft.com/office/drawing/2014/main" id="{D7D93693-C94B-7D21-C191-411EE9841C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2816" y="3288726"/>
                          <a:ext cx="261701"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0" name="Straight Arrow Connector 69">
              <a:extLst>
                <a:ext uri="{FF2B5EF4-FFF2-40B4-BE49-F238E27FC236}">
                  <a16:creationId xmlns:a16="http://schemas.microsoft.com/office/drawing/2014/main" id="{B78CCC0E-FB23-434E-B9EA-1139FFC3D5F5}"/>
                </a:ext>
              </a:extLst>
            </p:cNvPr>
            <p:cNvCxnSpPr/>
            <p:nvPr/>
          </p:nvCxnSpPr>
          <p:spPr bwMode="auto">
            <a:xfrm rot="10800000" flipV="1">
              <a:off x="832662" y="5975411"/>
              <a:ext cx="3537320" cy="1587"/>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D8223B-DF20-4334-8FA9-711400D41C3B}"/>
                </a:ext>
              </a:extLst>
            </p:cNvPr>
            <p:cNvCxnSpPr/>
            <p:nvPr/>
          </p:nvCxnSpPr>
          <p:spPr bwMode="auto">
            <a:xfrm rot="16200000">
              <a:off x="1387267"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72CB73-0341-4259-AB5C-7A49CEA2B778}"/>
                </a:ext>
              </a:extLst>
            </p:cNvPr>
            <p:cNvCxnSpPr/>
            <p:nvPr/>
          </p:nvCxnSpPr>
          <p:spPr bwMode="auto">
            <a:xfrm rot="16200000">
              <a:off x="1880809"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8C5B21F-1C2C-492E-BCB5-77D91947ACCA}"/>
                </a:ext>
              </a:extLst>
            </p:cNvPr>
            <p:cNvCxnSpPr/>
            <p:nvPr/>
          </p:nvCxnSpPr>
          <p:spPr bwMode="auto">
            <a:xfrm rot="16200000">
              <a:off x="2372765"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99E2C4-B9E0-4879-A65A-04C6D9322941}"/>
                </a:ext>
              </a:extLst>
            </p:cNvPr>
            <p:cNvCxnSpPr/>
            <p:nvPr/>
          </p:nvCxnSpPr>
          <p:spPr bwMode="auto">
            <a:xfrm rot="16200000">
              <a:off x="2879004"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9F42186-FD59-4506-B3D2-3FE26AF00A74}"/>
                </a:ext>
              </a:extLst>
            </p:cNvPr>
            <p:cNvCxnSpPr/>
            <p:nvPr/>
          </p:nvCxnSpPr>
          <p:spPr bwMode="auto">
            <a:xfrm rot="16200000">
              <a:off x="3358264"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CD5AE88-F42D-4869-9042-68813C731938}"/>
                </a:ext>
              </a:extLst>
            </p:cNvPr>
            <p:cNvCxnSpPr/>
            <p:nvPr/>
          </p:nvCxnSpPr>
          <p:spPr bwMode="auto">
            <a:xfrm rot="16200000">
              <a:off x="3864502" y="5996843"/>
              <a:ext cx="185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166" name="Group 54">
              <a:extLst>
                <a:ext uri="{FF2B5EF4-FFF2-40B4-BE49-F238E27FC236}">
                  <a16:creationId xmlns:a16="http://schemas.microsoft.com/office/drawing/2014/main" id="{7C918C2F-8694-711C-9DD9-22921DE7AD4A}"/>
                </a:ext>
              </a:extLst>
            </p:cNvPr>
            <p:cNvGrpSpPr>
              <a:grpSpLocks/>
            </p:cNvGrpSpPr>
            <p:nvPr/>
          </p:nvGrpSpPr>
          <p:grpSpPr bwMode="auto">
            <a:xfrm>
              <a:off x="880946" y="1358803"/>
              <a:ext cx="194979" cy="4617176"/>
              <a:chOff x="1609387" y="1526842"/>
              <a:chExt cx="194979" cy="4616222"/>
            </a:xfrm>
          </p:grpSpPr>
          <p:cxnSp>
            <p:nvCxnSpPr>
              <p:cNvPr id="89" name="Straight Arrow Connector 88">
                <a:extLst>
                  <a:ext uri="{FF2B5EF4-FFF2-40B4-BE49-F238E27FC236}">
                    <a16:creationId xmlns:a16="http://schemas.microsoft.com/office/drawing/2014/main" id="{258EBE8B-66B7-4698-8140-EEA6D8F1E207}"/>
                  </a:ext>
                </a:extLst>
              </p:cNvPr>
              <p:cNvCxnSpPr/>
              <p:nvPr/>
            </p:nvCxnSpPr>
            <p:spPr>
              <a:xfrm rot="5400000">
                <a:off x="-615800" y="3832288"/>
                <a:ext cx="4615654" cy="4761"/>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3D6CB1F-141B-42C5-B14D-F1D140DDB3FA}"/>
                  </a:ext>
                </a:extLst>
              </p:cNvPr>
              <p:cNvCxnSpPr/>
              <p:nvPr/>
            </p:nvCxnSpPr>
            <p:spPr>
              <a:xfrm>
                <a:off x="1615059" y="5620298"/>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9424914-395E-45AA-B52C-35DB597F4ED6}"/>
                  </a:ext>
                </a:extLst>
              </p:cNvPr>
              <p:cNvCxnSpPr/>
              <p:nvPr/>
            </p:nvCxnSpPr>
            <p:spPr>
              <a:xfrm>
                <a:off x="1615059" y="5098101"/>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395163-88FA-493D-B443-1C0AEFC930CE}"/>
                  </a:ext>
                </a:extLst>
              </p:cNvPr>
              <p:cNvCxnSpPr/>
              <p:nvPr/>
            </p:nvCxnSpPr>
            <p:spPr>
              <a:xfrm>
                <a:off x="1615059" y="4575903"/>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C0145ED-669A-4041-87C1-5AA7024F08EC}"/>
                  </a:ext>
                </a:extLst>
              </p:cNvPr>
              <p:cNvCxnSpPr/>
              <p:nvPr/>
            </p:nvCxnSpPr>
            <p:spPr>
              <a:xfrm>
                <a:off x="1615059" y="4055293"/>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09CD22C-3B98-4371-BAE5-2CE87BDA77C7}"/>
                  </a:ext>
                </a:extLst>
              </p:cNvPr>
              <p:cNvCxnSpPr/>
              <p:nvPr/>
            </p:nvCxnSpPr>
            <p:spPr>
              <a:xfrm>
                <a:off x="1615059" y="5358406"/>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DA550E9-DDDB-48D3-BB02-09CB5221C749}"/>
                  </a:ext>
                </a:extLst>
              </p:cNvPr>
              <p:cNvCxnSpPr/>
              <p:nvPr/>
            </p:nvCxnSpPr>
            <p:spPr>
              <a:xfrm>
                <a:off x="1615059" y="4837796"/>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16229DE-DAD7-4FB9-AA4A-811765815A8F}"/>
                  </a:ext>
                </a:extLst>
              </p:cNvPr>
              <p:cNvCxnSpPr/>
              <p:nvPr/>
            </p:nvCxnSpPr>
            <p:spPr>
              <a:xfrm>
                <a:off x="1615059" y="4315598"/>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2BEED82-D1E0-4C22-A2D0-B136540F84DD}"/>
                  </a:ext>
                </a:extLst>
              </p:cNvPr>
              <p:cNvCxnSpPr/>
              <p:nvPr/>
            </p:nvCxnSpPr>
            <p:spPr>
              <a:xfrm>
                <a:off x="1615059" y="3793401"/>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C2C21F-3494-43D5-9655-B358DFC79760}"/>
                  </a:ext>
                </a:extLst>
              </p:cNvPr>
              <p:cNvCxnSpPr/>
              <p:nvPr/>
            </p:nvCxnSpPr>
            <p:spPr>
              <a:xfrm>
                <a:off x="1615059" y="3533096"/>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80FE922-059E-4221-B369-4591136C44F8}"/>
                  </a:ext>
                </a:extLst>
              </p:cNvPr>
              <p:cNvCxnSpPr/>
              <p:nvPr/>
            </p:nvCxnSpPr>
            <p:spPr>
              <a:xfrm>
                <a:off x="1615059" y="5880603"/>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2670540-FB63-42B6-9C4A-B1DF17587674}"/>
                  </a:ext>
                </a:extLst>
              </p:cNvPr>
              <p:cNvCxnSpPr/>
              <p:nvPr/>
            </p:nvCxnSpPr>
            <p:spPr>
              <a:xfrm>
                <a:off x="1616646" y="3287075"/>
                <a:ext cx="1872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7804EB-ADC9-41BA-BFCF-EDB79B7DB3DA}"/>
                  </a:ext>
                </a:extLst>
              </p:cNvPr>
              <p:cNvCxnSpPr/>
              <p:nvPr/>
            </p:nvCxnSpPr>
            <p:spPr>
              <a:xfrm>
                <a:off x="1613472" y="3042643"/>
                <a:ext cx="1872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BAFD77-32AC-4244-8B86-33A707B3F57A}"/>
                  </a:ext>
                </a:extLst>
              </p:cNvPr>
              <p:cNvCxnSpPr/>
              <p:nvPr/>
            </p:nvCxnSpPr>
            <p:spPr>
              <a:xfrm>
                <a:off x="1611885" y="2804559"/>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BF23EF6-B16A-4380-92C7-8B9BB77665FF}"/>
                  </a:ext>
                </a:extLst>
              </p:cNvPr>
              <p:cNvCxnSpPr/>
              <p:nvPr/>
            </p:nvCxnSpPr>
            <p:spPr>
              <a:xfrm>
                <a:off x="1616646" y="2550602"/>
                <a:ext cx="1872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A654E0-42CD-425B-B3E5-A26F6C3A4C1E}"/>
                  </a:ext>
                </a:extLst>
              </p:cNvPr>
              <p:cNvCxnSpPr/>
              <p:nvPr/>
            </p:nvCxnSpPr>
            <p:spPr>
              <a:xfrm>
                <a:off x="1615059" y="2323630"/>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F6A011A-B0C3-4C7C-9BED-E34AD68F9B96}"/>
                  </a:ext>
                </a:extLst>
              </p:cNvPr>
              <p:cNvCxnSpPr/>
              <p:nvPr/>
            </p:nvCxnSpPr>
            <p:spPr>
              <a:xfrm>
                <a:off x="1611885" y="2095069"/>
                <a:ext cx="18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4786471-347C-4F33-8593-40127DAE425D}"/>
                  </a:ext>
                </a:extLst>
              </p:cNvPr>
              <p:cNvCxnSpPr/>
              <p:nvPr/>
            </p:nvCxnSpPr>
            <p:spPr>
              <a:xfrm>
                <a:off x="1608711" y="1868095"/>
                <a:ext cx="1872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6167" name="Object 31">
              <a:extLst>
                <a:ext uri="{FF2B5EF4-FFF2-40B4-BE49-F238E27FC236}">
                  <a16:creationId xmlns:a16="http://schemas.microsoft.com/office/drawing/2014/main" id="{5B49A223-4A44-CB85-A171-F05229980874}"/>
                </a:ext>
              </a:extLst>
            </p:cNvPr>
            <p:cNvGraphicFramePr>
              <a:graphicFrameLocks noChangeAspect="1"/>
            </p:cNvGraphicFramePr>
            <p:nvPr/>
          </p:nvGraphicFramePr>
          <p:xfrm>
            <a:off x="1352214" y="6024614"/>
            <a:ext cx="247650" cy="282575"/>
          </p:xfrm>
          <a:graphic>
            <a:graphicData uri="http://schemas.openxmlformats.org/presentationml/2006/ole">
              <mc:AlternateContent xmlns:mc="http://schemas.openxmlformats.org/markup-compatibility/2006">
                <mc:Choice xmlns:v="urn:schemas-microsoft-com:vml" Requires="v">
                  <p:oleObj name="Equation" r:id="rId35" imgW="190335" imgH="177646" progId="Equation.DSMT4">
                    <p:embed/>
                  </p:oleObj>
                </mc:Choice>
                <mc:Fallback>
                  <p:oleObj name="Equation" r:id="rId35" imgW="190335" imgH="177646" progId="Equation.DSMT4">
                    <p:embed/>
                    <p:pic>
                      <p:nvPicPr>
                        <p:cNvPr id="46167" name="Object 31">
                          <a:extLst>
                            <a:ext uri="{FF2B5EF4-FFF2-40B4-BE49-F238E27FC236}">
                              <a16:creationId xmlns:a16="http://schemas.microsoft.com/office/drawing/2014/main" id="{5B49A223-4A44-CB85-A171-F0522998087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2214" y="6024614"/>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68" name="Object 32">
              <a:extLst>
                <a:ext uri="{FF2B5EF4-FFF2-40B4-BE49-F238E27FC236}">
                  <a16:creationId xmlns:a16="http://schemas.microsoft.com/office/drawing/2014/main" id="{2CE49A81-3459-420E-EBFD-FE3F487E2838}"/>
                </a:ext>
              </a:extLst>
            </p:cNvPr>
            <p:cNvGraphicFramePr>
              <a:graphicFrameLocks noChangeAspect="1"/>
            </p:cNvGraphicFramePr>
            <p:nvPr/>
          </p:nvGraphicFramePr>
          <p:xfrm>
            <a:off x="1845663" y="6027789"/>
            <a:ext cx="263525" cy="282575"/>
          </p:xfrm>
          <a:graphic>
            <a:graphicData uri="http://schemas.openxmlformats.org/presentationml/2006/ole">
              <mc:AlternateContent xmlns:mc="http://schemas.openxmlformats.org/markup-compatibility/2006">
                <mc:Choice xmlns:v="urn:schemas-microsoft-com:vml" Requires="v">
                  <p:oleObj name="Equation" r:id="rId37" imgW="202936" imgH="177569" progId="Equation.DSMT4">
                    <p:embed/>
                  </p:oleObj>
                </mc:Choice>
                <mc:Fallback>
                  <p:oleObj name="Equation" r:id="rId37" imgW="202936" imgH="177569" progId="Equation.DSMT4">
                    <p:embed/>
                    <p:pic>
                      <p:nvPicPr>
                        <p:cNvPr id="46168" name="Object 32">
                          <a:extLst>
                            <a:ext uri="{FF2B5EF4-FFF2-40B4-BE49-F238E27FC236}">
                              <a16:creationId xmlns:a16="http://schemas.microsoft.com/office/drawing/2014/main" id="{2CE49A81-3459-420E-EBFD-FE3F487E283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45663" y="6027789"/>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69" name="Object 33">
              <a:extLst>
                <a:ext uri="{FF2B5EF4-FFF2-40B4-BE49-F238E27FC236}">
                  <a16:creationId xmlns:a16="http://schemas.microsoft.com/office/drawing/2014/main" id="{34DB5222-F7F4-2819-AA3E-6C688599908C}"/>
                </a:ext>
              </a:extLst>
            </p:cNvPr>
            <p:cNvGraphicFramePr>
              <a:graphicFrameLocks noChangeAspect="1"/>
            </p:cNvGraphicFramePr>
            <p:nvPr/>
          </p:nvGraphicFramePr>
          <p:xfrm>
            <a:off x="2339112" y="6044612"/>
            <a:ext cx="263525" cy="282575"/>
          </p:xfrm>
          <a:graphic>
            <a:graphicData uri="http://schemas.openxmlformats.org/presentationml/2006/ole">
              <mc:AlternateContent xmlns:mc="http://schemas.openxmlformats.org/markup-compatibility/2006">
                <mc:Choice xmlns:v="urn:schemas-microsoft-com:vml" Requires="v">
                  <p:oleObj name="Equation" r:id="rId39" imgW="202936" imgH="177569" progId="Equation.DSMT4">
                    <p:embed/>
                  </p:oleObj>
                </mc:Choice>
                <mc:Fallback>
                  <p:oleObj name="Equation" r:id="rId39" imgW="202936" imgH="177569" progId="Equation.DSMT4">
                    <p:embed/>
                    <p:pic>
                      <p:nvPicPr>
                        <p:cNvPr id="46169" name="Object 33">
                          <a:extLst>
                            <a:ext uri="{FF2B5EF4-FFF2-40B4-BE49-F238E27FC236}">
                              <a16:creationId xmlns:a16="http://schemas.microsoft.com/office/drawing/2014/main" id="{34DB5222-F7F4-2819-AA3E-6C688599908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339112" y="6044612"/>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70" name="Object 34">
              <a:extLst>
                <a:ext uri="{FF2B5EF4-FFF2-40B4-BE49-F238E27FC236}">
                  <a16:creationId xmlns:a16="http://schemas.microsoft.com/office/drawing/2014/main" id="{CF525664-98AE-B198-6B4F-8FD04893C304}"/>
                </a:ext>
              </a:extLst>
            </p:cNvPr>
            <p:cNvGraphicFramePr>
              <a:graphicFrameLocks noChangeAspect="1"/>
            </p:cNvGraphicFramePr>
            <p:nvPr/>
          </p:nvGraphicFramePr>
          <p:xfrm>
            <a:off x="2853816" y="6061435"/>
            <a:ext cx="247650" cy="282575"/>
          </p:xfrm>
          <a:graphic>
            <a:graphicData uri="http://schemas.openxmlformats.org/presentationml/2006/ole">
              <mc:AlternateContent xmlns:mc="http://schemas.openxmlformats.org/markup-compatibility/2006">
                <mc:Choice xmlns:v="urn:schemas-microsoft-com:vml" Requires="v">
                  <p:oleObj name="Equation" r:id="rId41" imgW="190335" imgH="177646" progId="Equation.DSMT4">
                    <p:embed/>
                  </p:oleObj>
                </mc:Choice>
                <mc:Fallback>
                  <p:oleObj name="Equation" r:id="rId41" imgW="190335" imgH="177646" progId="Equation.DSMT4">
                    <p:embed/>
                    <p:pic>
                      <p:nvPicPr>
                        <p:cNvPr id="46170" name="Object 34">
                          <a:extLst>
                            <a:ext uri="{FF2B5EF4-FFF2-40B4-BE49-F238E27FC236}">
                              <a16:creationId xmlns:a16="http://schemas.microsoft.com/office/drawing/2014/main" id="{CF525664-98AE-B198-6B4F-8FD04893C304}"/>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53816" y="6061435"/>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71" name="Object 35">
              <a:extLst>
                <a:ext uri="{FF2B5EF4-FFF2-40B4-BE49-F238E27FC236}">
                  <a16:creationId xmlns:a16="http://schemas.microsoft.com/office/drawing/2014/main" id="{0A3DC515-1FF8-07BE-64DA-8C5F9994645D}"/>
                </a:ext>
              </a:extLst>
            </p:cNvPr>
            <p:cNvGraphicFramePr>
              <a:graphicFrameLocks noChangeAspect="1"/>
            </p:cNvGraphicFramePr>
            <p:nvPr/>
          </p:nvGraphicFramePr>
          <p:xfrm>
            <a:off x="3327576" y="6064610"/>
            <a:ext cx="247650" cy="282575"/>
          </p:xfrm>
          <a:graphic>
            <a:graphicData uri="http://schemas.openxmlformats.org/presentationml/2006/ole">
              <mc:AlternateContent xmlns:mc="http://schemas.openxmlformats.org/markup-compatibility/2006">
                <mc:Choice xmlns:v="urn:schemas-microsoft-com:vml" Requires="v">
                  <p:oleObj name="Equation" r:id="rId43" imgW="190335" imgH="177646" progId="Equation.DSMT4">
                    <p:embed/>
                  </p:oleObj>
                </mc:Choice>
                <mc:Fallback>
                  <p:oleObj name="Equation" r:id="rId43" imgW="190335" imgH="177646" progId="Equation.DSMT4">
                    <p:embed/>
                    <p:pic>
                      <p:nvPicPr>
                        <p:cNvPr id="46171" name="Object 35">
                          <a:extLst>
                            <a:ext uri="{FF2B5EF4-FFF2-40B4-BE49-F238E27FC236}">
                              <a16:creationId xmlns:a16="http://schemas.microsoft.com/office/drawing/2014/main" id="{0A3DC515-1FF8-07BE-64DA-8C5F9994645D}"/>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27576" y="6064610"/>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72" name="Object 36">
              <a:extLst>
                <a:ext uri="{FF2B5EF4-FFF2-40B4-BE49-F238E27FC236}">
                  <a16:creationId xmlns:a16="http://schemas.microsoft.com/office/drawing/2014/main" id="{211DD015-2B4F-5595-C35B-484659672A12}"/>
                </a:ext>
              </a:extLst>
            </p:cNvPr>
            <p:cNvGraphicFramePr>
              <a:graphicFrameLocks noChangeAspect="1"/>
            </p:cNvGraphicFramePr>
            <p:nvPr/>
          </p:nvGraphicFramePr>
          <p:xfrm>
            <a:off x="3828632" y="6054137"/>
            <a:ext cx="247650" cy="282575"/>
          </p:xfrm>
          <a:graphic>
            <a:graphicData uri="http://schemas.openxmlformats.org/presentationml/2006/ole">
              <mc:AlternateContent xmlns:mc="http://schemas.openxmlformats.org/markup-compatibility/2006">
                <mc:Choice xmlns:v="urn:schemas-microsoft-com:vml" Requires="v">
                  <p:oleObj name="Equation" r:id="rId45" imgW="190335" imgH="177646" progId="Equation.DSMT4">
                    <p:embed/>
                  </p:oleObj>
                </mc:Choice>
                <mc:Fallback>
                  <p:oleObj name="Equation" r:id="rId45" imgW="190335" imgH="177646" progId="Equation.DSMT4">
                    <p:embed/>
                    <p:pic>
                      <p:nvPicPr>
                        <p:cNvPr id="46172" name="Object 36">
                          <a:extLst>
                            <a:ext uri="{FF2B5EF4-FFF2-40B4-BE49-F238E27FC236}">
                              <a16:creationId xmlns:a16="http://schemas.microsoft.com/office/drawing/2014/main" id="{211DD015-2B4F-5595-C35B-484659672A12}"/>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828632" y="6054137"/>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73" name="TextBox 83">
              <a:extLst>
                <a:ext uri="{FF2B5EF4-FFF2-40B4-BE49-F238E27FC236}">
                  <a16:creationId xmlns:a16="http://schemas.microsoft.com/office/drawing/2014/main" id="{47C4909A-49C5-8966-B3FA-411D51B95902}"/>
                </a:ext>
              </a:extLst>
            </p:cNvPr>
            <p:cNvSpPr txBox="1">
              <a:spLocks noChangeArrowheads="1"/>
            </p:cNvSpPr>
            <p:nvPr/>
          </p:nvSpPr>
          <p:spPr bwMode="auto">
            <a:xfrm>
              <a:off x="1828796" y="6387156"/>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Salary in Millions</a:t>
              </a:r>
            </a:p>
          </p:txBody>
        </p:sp>
        <p:sp>
          <p:nvSpPr>
            <p:cNvPr id="46174" name="TextBox 84">
              <a:extLst>
                <a:ext uri="{FF2B5EF4-FFF2-40B4-BE49-F238E27FC236}">
                  <a16:creationId xmlns:a16="http://schemas.microsoft.com/office/drawing/2014/main" id="{44A8D55E-E882-7747-C70C-C4D4B77C1DFB}"/>
                </a:ext>
              </a:extLst>
            </p:cNvPr>
            <p:cNvSpPr txBox="1">
              <a:spLocks noChangeArrowheads="1"/>
            </p:cNvSpPr>
            <p:nvPr/>
          </p:nvSpPr>
          <p:spPr bwMode="auto">
            <a:xfrm rot="-5400000">
              <a:off x="-835127" y="3504498"/>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Relative Frequency %</a:t>
              </a:r>
            </a:p>
          </p:txBody>
        </p:sp>
        <p:graphicFrame>
          <p:nvGraphicFramePr>
            <p:cNvPr id="46175" name="Object 37">
              <a:extLst>
                <a:ext uri="{FF2B5EF4-FFF2-40B4-BE49-F238E27FC236}">
                  <a16:creationId xmlns:a16="http://schemas.microsoft.com/office/drawing/2014/main" id="{4E2D3053-3309-FC46-B70D-9D65F4E445FC}"/>
                </a:ext>
              </a:extLst>
            </p:cNvPr>
            <p:cNvGraphicFramePr>
              <a:graphicFrameLocks noChangeAspect="1"/>
            </p:cNvGraphicFramePr>
            <p:nvPr/>
          </p:nvGraphicFramePr>
          <p:xfrm>
            <a:off x="666558" y="2800675"/>
            <a:ext cx="261938" cy="168275"/>
          </p:xfrm>
          <a:graphic>
            <a:graphicData uri="http://schemas.openxmlformats.org/presentationml/2006/ole">
              <mc:AlternateContent xmlns:mc="http://schemas.openxmlformats.org/markup-compatibility/2006">
                <mc:Choice xmlns:v="urn:schemas-microsoft-com:vml" Requires="v">
                  <p:oleObj name="Equation" r:id="rId47" imgW="203024" imgH="164957" progId="Equation.DSMT4">
                    <p:embed/>
                  </p:oleObj>
                </mc:Choice>
                <mc:Fallback>
                  <p:oleObj name="Equation" r:id="rId47" imgW="203024" imgH="164957" progId="Equation.DSMT4">
                    <p:embed/>
                    <p:pic>
                      <p:nvPicPr>
                        <p:cNvPr id="46175" name="Object 37">
                          <a:extLst>
                            <a:ext uri="{FF2B5EF4-FFF2-40B4-BE49-F238E27FC236}">
                              <a16:creationId xmlns:a16="http://schemas.microsoft.com/office/drawing/2014/main" id="{4E2D3053-3309-FC46-B70D-9D65F4E445FC}"/>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66558" y="2800675"/>
                          <a:ext cx="261938"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76" name="Object 38">
              <a:extLst>
                <a:ext uri="{FF2B5EF4-FFF2-40B4-BE49-F238E27FC236}">
                  <a16:creationId xmlns:a16="http://schemas.microsoft.com/office/drawing/2014/main" id="{4532D033-77F4-B61D-C226-1D1E85A5B157}"/>
                </a:ext>
              </a:extLst>
            </p:cNvPr>
            <p:cNvGraphicFramePr>
              <a:graphicFrameLocks noChangeAspect="1"/>
            </p:cNvGraphicFramePr>
            <p:nvPr/>
          </p:nvGraphicFramePr>
          <p:xfrm>
            <a:off x="680846" y="2298126"/>
            <a:ext cx="261937" cy="180975"/>
          </p:xfrm>
          <a:graphic>
            <a:graphicData uri="http://schemas.openxmlformats.org/presentationml/2006/ole">
              <mc:AlternateContent xmlns:mc="http://schemas.openxmlformats.org/markup-compatibility/2006">
                <mc:Choice xmlns:v="urn:schemas-microsoft-com:vml" Requires="v">
                  <p:oleObj name="Equation" r:id="rId49" imgW="202936" imgH="177569" progId="Equation.DSMT4">
                    <p:embed/>
                  </p:oleObj>
                </mc:Choice>
                <mc:Fallback>
                  <p:oleObj name="Equation" r:id="rId49" imgW="202936" imgH="177569" progId="Equation.DSMT4">
                    <p:embed/>
                    <p:pic>
                      <p:nvPicPr>
                        <p:cNvPr id="46176" name="Object 38">
                          <a:extLst>
                            <a:ext uri="{FF2B5EF4-FFF2-40B4-BE49-F238E27FC236}">
                              <a16:creationId xmlns:a16="http://schemas.microsoft.com/office/drawing/2014/main" id="{4532D033-77F4-B61D-C226-1D1E85A5B157}"/>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0846" y="2298126"/>
                          <a:ext cx="2619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77" name="Object 39">
              <a:extLst>
                <a:ext uri="{FF2B5EF4-FFF2-40B4-BE49-F238E27FC236}">
                  <a16:creationId xmlns:a16="http://schemas.microsoft.com/office/drawing/2014/main" id="{8CA655E4-E2B8-108A-A304-7B21846ED066}"/>
                </a:ext>
              </a:extLst>
            </p:cNvPr>
            <p:cNvGraphicFramePr>
              <a:graphicFrameLocks noChangeAspect="1"/>
            </p:cNvGraphicFramePr>
            <p:nvPr/>
          </p:nvGraphicFramePr>
          <p:xfrm>
            <a:off x="694445" y="1838650"/>
            <a:ext cx="246062" cy="180975"/>
          </p:xfrm>
          <a:graphic>
            <a:graphicData uri="http://schemas.openxmlformats.org/presentationml/2006/ole">
              <mc:AlternateContent xmlns:mc="http://schemas.openxmlformats.org/markup-compatibility/2006">
                <mc:Choice xmlns:v="urn:schemas-microsoft-com:vml" Requires="v">
                  <p:oleObj name="Equation" r:id="rId51" imgW="190335" imgH="177646" progId="Equation.DSMT4">
                    <p:embed/>
                  </p:oleObj>
                </mc:Choice>
                <mc:Fallback>
                  <p:oleObj name="Equation" r:id="rId51" imgW="190335" imgH="177646" progId="Equation.DSMT4">
                    <p:embed/>
                    <p:pic>
                      <p:nvPicPr>
                        <p:cNvPr id="46177" name="Object 39">
                          <a:extLst>
                            <a:ext uri="{FF2B5EF4-FFF2-40B4-BE49-F238E27FC236}">
                              <a16:creationId xmlns:a16="http://schemas.microsoft.com/office/drawing/2014/main" id="{8CA655E4-E2B8-108A-A304-7B21846ED066}"/>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94445" y="1838650"/>
                          <a:ext cx="246062"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7" name="Rectangle 106">
            <a:extLst>
              <a:ext uri="{FF2B5EF4-FFF2-40B4-BE49-F238E27FC236}">
                <a16:creationId xmlns:a16="http://schemas.microsoft.com/office/drawing/2014/main" id="{8B2BF03B-3B70-4551-8B18-AFEF6FF3CD62}"/>
              </a:ext>
            </a:extLst>
          </p:cNvPr>
          <p:cNvSpPr/>
          <p:nvPr/>
        </p:nvSpPr>
        <p:spPr>
          <a:xfrm>
            <a:off x="6653214" y="5745163"/>
            <a:ext cx="492125" cy="158750"/>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8" name="Rectangle 107">
            <a:extLst>
              <a:ext uri="{FF2B5EF4-FFF2-40B4-BE49-F238E27FC236}">
                <a16:creationId xmlns:a16="http://schemas.microsoft.com/office/drawing/2014/main" id="{AD7EE387-9655-4C9F-B1F9-53CDD75FE459}"/>
              </a:ext>
            </a:extLst>
          </p:cNvPr>
          <p:cNvSpPr/>
          <p:nvPr/>
        </p:nvSpPr>
        <p:spPr>
          <a:xfrm>
            <a:off x="7154864" y="5500688"/>
            <a:ext cx="492125" cy="419100"/>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9" name="Rectangle 108">
            <a:extLst>
              <a:ext uri="{FF2B5EF4-FFF2-40B4-BE49-F238E27FC236}">
                <a16:creationId xmlns:a16="http://schemas.microsoft.com/office/drawing/2014/main" id="{AB9A4F30-05B8-4A1B-BFAA-566C1C8907FB}"/>
              </a:ext>
            </a:extLst>
          </p:cNvPr>
          <p:cNvSpPr/>
          <p:nvPr/>
        </p:nvSpPr>
        <p:spPr>
          <a:xfrm>
            <a:off x="7654926" y="5022850"/>
            <a:ext cx="481013" cy="877888"/>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0" name="Rectangle 109">
            <a:extLst>
              <a:ext uri="{FF2B5EF4-FFF2-40B4-BE49-F238E27FC236}">
                <a16:creationId xmlns:a16="http://schemas.microsoft.com/office/drawing/2014/main" id="{33D724FB-628C-4C8A-9807-D133C91AC16D}"/>
              </a:ext>
            </a:extLst>
          </p:cNvPr>
          <p:cNvSpPr/>
          <p:nvPr/>
        </p:nvSpPr>
        <p:spPr>
          <a:xfrm>
            <a:off x="8135938" y="4572000"/>
            <a:ext cx="508000" cy="1341438"/>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1" name="Rectangle 110">
            <a:extLst>
              <a:ext uri="{FF2B5EF4-FFF2-40B4-BE49-F238E27FC236}">
                <a16:creationId xmlns:a16="http://schemas.microsoft.com/office/drawing/2014/main" id="{86EC08DD-937C-4A89-9A77-E9B8B2D02164}"/>
              </a:ext>
            </a:extLst>
          </p:cNvPr>
          <p:cNvSpPr/>
          <p:nvPr/>
        </p:nvSpPr>
        <p:spPr>
          <a:xfrm>
            <a:off x="8642351" y="3740150"/>
            <a:ext cx="492125" cy="2160588"/>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2" name="Rectangle 111">
            <a:extLst>
              <a:ext uri="{FF2B5EF4-FFF2-40B4-BE49-F238E27FC236}">
                <a16:creationId xmlns:a16="http://schemas.microsoft.com/office/drawing/2014/main" id="{A325765D-B5F2-49DA-A388-FE4F5126F868}"/>
              </a:ext>
            </a:extLst>
          </p:cNvPr>
          <p:cNvSpPr/>
          <p:nvPr/>
        </p:nvSpPr>
        <p:spPr>
          <a:xfrm>
            <a:off x="9136064" y="3289300"/>
            <a:ext cx="492125" cy="2624138"/>
          </a:xfrm>
          <a:prstGeom prst="rect">
            <a:avLst/>
          </a:prstGeom>
          <a:solidFill>
            <a:srgbClr val="0070C0">
              <a:alpha val="86000"/>
            </a:srgb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113" name="Object 14">
            <a:extLst>
              <a:ext uri="{FF2B5EF4-FFF2-40B4-BE49-F238E27FC236}">
                <a16:creationId xmlns:a16="http://schemas.microsoft.com/office/drawing/2014/main" id="{8280C08B-3AED-738E-D8DA-CD3F55BFE74E}"/>
              </a:ext>
            </a:extLst>
          </p:cNvPr>
          <p:cNvGraphicFramePr>
            <a:graphicFrameLocks noChangeAspect="1"/>
          </p:cNvGraphicFramePr>
          <p:nvPr/>
        </p:nvGraphicFramePr>
        <p:xfrm>
          <a:off x="6283326" y="5308601"/>
          <a:ext cx="301625" cy="180975"/>
        </p:xfrm>
        <a:graphic>
          <a:graphicData uri="http://schemas.openxmlformats.org/presentationml/2006/ole">
            <mc:AlternateContent xmlns:mc="http://schemas.openxmlformats.org/markup-compatibility/2006">
              <mc:Choice xmlns:v="urn:schemas-microsoft-com:vml" Requires="v">
                <p:oleObj name="Equation" r:id="rId53" imgW="329914" imgH="177646" progId="Equation.DSMT4">
                  <p:embed/>
                </p:oleObj>
              </mc:Choice>
              <mc:Fallback>
                <p:oleObj name="Equation" r:id="rId53" imgW="329914" imgH="177646" progId="Equation.DSMT4">
                  <p:embed/>
                  <p:pic>
                    <p:nvPicPr>
                      <p:cNvPr id="113" name="Object 14">
                        <a:extLst>
                          <a:ext uri="{FF2B5EF4-FFF2-40B4-BE49-F238E27FC236}">
                            <a16:creationId xmlns:a16="http://schemas.microsoft.com/office/drawing/2014/main" id="{8280C08B-3AED-738E-D8DA-CD3F55BFE74E}"/>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283326" y="5308601"/>
                        <a:ext cx="30162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 name="Object 15">
            <a:extLst>
              <a:ext uri="{FF2B5EF4-FFF2-40B4-BE49-F238E27FC236}">
                <a16:creationId xmlns:a16="http://schemas.microsoft.com/office/drawing/2014/main" id="{DB78DAFD-9CC2-EA0E-BE26-7EA4B6BE9D9A}"/>
              </a:ext>
            </a:extLst>
          </p:cNvPr>
          <p:cNvGraphicFramePr>
            <a:graphicFrameLocks noChangeAspect="1"/>
          </p:cNvGraphicFramePr>
          <p:nvPr/>
        </p:nvGraphicFramePr>
        <p:xfrm>
          <a:off x="6392864" y="5829301"/>
          <a:ext cx="115887" cy="180975"/>
        </p:xfrm>
        <a:graphic>
          <a:graphicData uri="http://schemas.openxmlformats.org/presentationml/2006/ole">
            <mc:AlternateContent xmlns:mc="http://schemas.openxmlformats.org/markup-compatibility/2006">
              <mc:Choice xmlns:v="urn:schemas-microsoft-com:vml" Requires="v">
                <p:oleObj name="Equation" r:id="rId55" imgW="126725" imgH="177415" progId="Equation.DSMT4">
                  <p:embed/>
                </p:oleObj>
              </mc:Choice>
              <mc:Fallback>
                <p:oleObj name="Equation" r:id="rId55" imgW="126725" imgH="177415" progId="Equation.DSMT4">
                  <p:embed/>
                  <p:pic>
                    <p:nvPicPr>
                      <p:cNvPr id="114" name="Object 15">
                        <a:extLst>
                          <a:ext uri="{FF2B5EF4-FFF2-40B4-BE49-F238E27FC236}">
                            <a16:creationId xmlns:a16="http://schemas.microsoft.com/office/drawing/2014/main" id="{DB78DAFD-9CC2-EA0E-BE26-7EA4B6BE9D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92864" y="5829301"/>
                        <a:ext cx="11588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 name="Object 16">
            <a:extLst>
              <a:ext uri="{FF2B5EF4-FFF2-40B4-BE49-F238E27FC236}">
                <a16:creationId xmlns:a16="http://schemas.microsoft.com/office/drawing/2014/main" id="{73FF67A5-29DC-22A4-7D5C-EF38AD66F9C2}"/>
              </a:ext>
            </a:extLst>
          </p:cNvPr>
          <p:cNvGraphicFramePr>
            <a:graphicFrameLocks noChangeAspect="1"/>
          </p:cNvGraphicFramePr>
          <p:nvPr/>
        </p:nvGraphicFramePr>
        <p:xfrm>
          <a:off x="6508751" y="5940426"/>
          <a:ext cx="265113" cy="282575"/>
        </p:xfrm>
        <a:graphic>
          <a:graphicData uri="http://schemas.openxmlformats.org/presentationml/2006/ole">
            <mc:AlternateContent xmlns:mc="http://schemas.openxmlformats.org/markup-compatibility/2006">
              <mc:Choice xmlns:v="urn:schemas-microsoft-com:vml" Requires="v">
                <p:oleObj name="Equation" r:id="rId56" imgW="202936" imgH="177569" progId="Equation.DSMT4">
                  <p:embed/>
                </p:oleObj>
              </mc:Choice>
              <mc:Fallback>
                <p:oleObj name="Equation" r:id="rId56" imgW="202936" imgH="177569" progId="Equation.DSMT4">
                  <p:embed/>
                  <p:pic>
                    <p:nvPicPr>
                      <p:cNvPr id="115" name="Object 16">
                        <a:extLst>
                          <a:ext uri="{FF2B5EF4-FFF2-40B4-BE49-F238E27FC236}">
                            <a16:creationId xmlns:a16="http://schemas.microsoft.com/office/drawing/2014/main" id="{73FF67A5-29DC-22A4-7D5C-EF38AD66F9C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08751" y="5940426"/>
                        <a:ext cx="265113"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 name="Group 115">
            <a:extLst>
              <a:ext uri="{FF2B5EF4-FFF2-40B4-BE49-F238E27FC236}">
                <a16:creationId xmlns:a16="http://schemas.microsoft.com/office/drawing/2014/main" id="{1D8F2FD4-E714-A9A7-E86C-FA72A3026FFD}"/>
              </a:ext>
            </a:extLst>
          </p:cNvPr>
          <p:cNvGrpSpPr>
            <a:grpSpLocks/>
          </p:cNvGrpSpPr>
          <p:nvPr/>
        </p:nvGrpSpPr>
        <p:grpSpPr bwMode="auto">
          <a:xfrm>
            <a:off x="5895975" y="2533650"/>
            <a:ext cx="4146550" cy="4154488"/>
            <a:chOff x="222948" y="2601643"/>
            <a:chExt cx="4147034" cy="4154845"/>
          </a:xfrm>
        </p:grpSpPr>
        <p:graphicFrame>
          <p:nvGraphicFramePr>
            <p:cNvPr id="46123" name="Object 17">
              <a:extLst>
                <a:ext uri="{FF2B5EF4-FFF2-40B4-BE49-F238E27FC236}">
                  <a16:creationId xmlns:a16="http://schemas.microsoft.com/office/drawing/2014/main" id="{379AE2D5-C980-E2DA-0DC1-5ED3568D1A41}"/>
                </a:ext>
              </a:extLst>
            </p:cNvPr>
            <p:cNvGraphicFramePr>
              <a:graphicFrameLocks noChangeAspect="1"/>
            </p:cNvGraphicFramePr>
            <p:nvPr/>
          </p:nvGraphicFramePr>
          <p:xfrm>
            <a:off x="596447" y="4840904"/>
            <a:ext cx="301625" cy="182562"/>
          </p:xfrm>
          <a:graphic>
            <a:graphicData uri="http://schemas.openxmlformats.org/presentationml/2006/ole">
              <mc:AlternateContent xmlns:mc="http://schemas.openxmlformats.org/markup-compatibility/2006">
                <mc:Choice xmlns:v="urn:schemas-microsoft-com:vml" Requires="v">
                  <p:oleObj name="Equation" r:id="rId57" imgW="329914" imgH="177646" progId="Equation.DSMT4">
                    <p:embed/>
                  </p:oleObj>
                </mc:Choice>
                <mc:Fallback>
                  <p:oleObj name="Equation" r:id="rId57" imgW="329914" imgH="177646" progId="Equation.DSMT4">
                    <p:embed/>
                    <p:pic>
                      <p:nvPicPr>
                        <p:cNvPr id="46123" name="Object 17">
                          <a:extLst>
                            <a:ext uri="{FF2B5EF4-FFF2-40B4-BE49-F238E27FC236}">
                              <a16:creationId xmlns:a16="http://schemas.microsoft.com/office/drawing/2014/main" id="{379AE2D5-C980-E2DA-0DC1-5ED3568D1A41}"/>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96447" y="4840904"/>
                          <a:ext cx="3016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4" name="Object 18">
              <a:extLst>
                <a:ext uri="{FF2B5EF4-FFF2-40B4-BE49-F238E27FC236}">
                  <a16:creationId xmlns:a16="http://schemas.microsoft.com/office/drawing/2014/main" id="{0B570CC9-B419-B2F6-CC22-FE26374A5A76}"/>
                </a:ext>
              </a:extLst>
            </p:cNvPr>
            <p:cNvGraphicFramePr>
              <a:graphicFrameLocks noChangeAspect="1"/>
            </p:cNvGraphicFramePr>
            <p:nvPr/>
          </p:nvGraphicFramePr>
          <p:xfrm>
            <a:off x="589149" y="4318616"/>
            <a:ext cx="301625" cy="182563"/>
          </p:xfrm>
          <a:graphic>
            <a:graphicData uri="http://schemas.openxmlformats.org/presentationml/2006/ole">
              <mc:AlternateContent xmlns:mc="http://schemas.openxmlformats.org/markup-compatibility/2006">
                <mc:Choice xmlns:v="urn:schemas-microsoft-com:vml" Requires="v">
                  <p:oleObj name="Equation" r:id="rId59" imgW="329914" imgH="177646" progId="Equation.DSMT4">
                    <p:embed/>
                  </p:oleObj>
                </mc:Choice>
                <mc:Fallback>
                  <p:oleObj name="Equation" r:id="rId59" imgW="329914" imgH="177646" progId="Equation.DSMT4">
                    <p:embed/>
                    <p:pic>
                      <p:nvPicPr>
                        <p:cNvPr id="46124" name="Object 18">
                          <a:extLst>
                            <a:ext uri="{FF2B5EF4-FFF2-40B4-BE49-F238E27FC236}">
                              <a16:creationId xmlns:a16="http://schemas.microsoft.com/office/drawing/2014/main" id="{0B570CC9-B419-B2F6-CC22-FE26374A5A76}"/>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89149" y="4318616"/>
                          <a:ext cx="30162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5" name="Object 19">
              <a:extLst>
                <a:ext uri="{FF2B5EF4-FFF2-40B4-BE49-F238E27FC236}">
                  <a16:creationId xmlns:a16="http://schemas.microsoft.com/office/drawing/2014/main" id="{48FC57FD-A6FE-876D-FD63-74BB5FF044AB}"/>
                </a:ext>
              </a:extLst>
            </p:cNvPr>
            <p:cNvGraphicFramePr>
              <a:graphicFrameLocks noChangeAspect="1"/>
            </p:cNvGraphicFramePr>
            <p:nvPr/>
          </p:nvGraphicFramePr>
          <p:xfrm>
            <a:off x="599622" y="3811564"/>
            <a:ext cx="292100" cy="180975"/>
          </p:xfrm>
          <a:graphic>
            <a:graphicData uri="http://schemas.openxmlformats.org/presentationml/2006/ole">
              <mc:AlternateContent xmlns:mc="http://schemas.openxmlformats.org/markup-compatibility/2006">
                <mc:Choice xmlns:v="urn:schemas-microsoft-com:vml" Requires="v">
                  <p:oleObj name="Equation" r:id="rId61" imgW="317087" imgH="177569" progId="Equation.DSMT4">
                    <p:embed/>
                  </p:oleObj>
                </mc:Choice>
                <mc:Fallback>
                  <p:oleObj name="Equation" r:id="rId61" imgW="317087" imgH="177569" progId="Equation.DSMT4">
                    <p:embed/>
                    <p:pic>
                      <p:nvPicPr>
                        <p:cNvPr id="46125" name="Object 19">
                          <a:extLst>
                            <a:ext uri="{FF2B5EF4-FFF2-40B4-BE49-F238E27FC236}">
                              <a16:creationId xmlns:a16="http://schemas.microsoft.com/office/drawing/2014/main" id="{48FC57FD-A6FE-876D-FD63-74BB5FF044AB}"/>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99622" y="3811564"/>
                          <a:ext cx="2921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6" name="Object 20">
              <a:extLst>
                <a:ext uri="{FF2B5EF4-FFF2-40B4-BE49-F238E27FC236}">
                  <a16:creationId xmlns:a16="http://schemas.microsoft.com/office/drawing/2014/main" id="{DDE52176-F16F-36DD-A98B-487E2E63FCB4}"/>
                </a:ext>
              </a:extLst>
            </p:cNvPr>
            <p:cNvGraphicFramePr>
              <a:graphicFrameLocks noChangeAspect="1"/>
            </p:cNvGraphicFramePr>
            <p:nvPr/>
          </p:nvGraphicFramePr>
          <p:xfrm>
            <a:off x="558986" y="3302925"/>
            <a:ext cx="358775" cy="180975"/>
          </p:xfrm>
          <a:graphic>
            <a:graphicData uri="http://schemas.openxmlformats.org/presentationml/2006/ole">
              <mc:AlternateContent xmlns:mc="http://schemas.openxmlformats.org/markup-compatibility/2006">
                <mc:Choice xmlns:v="urn:schemas-microsoft-com:vml" Requires="v">
                  <p:oleObj name="Equation" r:id="rId63" imgW="393359" imgH="177646" progId="Equation.DSMT4">
                    <p:embed/>
                  </p:oleObj>
                </mc:Choice>
                <mc:Fallback>
                  <p:oleObj name="Equation" r:id="rId63" imgW="393359" imgH="177646" progId="Equation.DSMT4">
                    <p:embed/>
                    <p:pic>
                      <p:nvPicPr>
                        <p:cNvPr id="46126" name="Object 20">
                          <a:extLst>
                            <a:ext uri="{FF2B5EF4-FFF2-40B4-BE49-F238E27FC236}">
                              <a16:creationId xmlns:a16="http://schemas.microsoft.com/office/drawing/2014/main" id="{DDE52176-F16F-36DD-A98B-487E2E63FCB4}"/>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58986" y="3302925"/>
                          <a:ext cx="35877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1" name="Straight Arrow Connector 120">
              <a:extLst>
                <a:ext uri="{FF2B5EF4-FFF2-40B4-BE49-F238E27FC236}">
                  <a16:creationId xmlns:a16="http://schemas.microsoft.com/office/drawing/2014/main" id="{89EE5B31-E8FA-47D4-B7EE-5527B2B1A6F9}"/>
                </a:ext>
              </a:extLst>
            </p:cNvPr>
            <p:cNvCxnSpPr/>
            <p:nvPr/>
          </p:nvCxnSpPr>
          <p:spPr bwMode="auto">
            <a:xfrm rot="10800000" flipV="1">
              <a:off x="832619" y="5975371"/>
              <a:ext cx="3537363" cy="1587"/>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DFDF95A-A5D7-48EF-A19F-07C98D6F6E72}"/>
                </a:ext>
              </a:extLst>
            </p:cNvPr>
            <p:cNvCxnSpPr/>
            <p:nvPr/>
          </p:nvCxnSpPr>
          <p:spPr bwMode="auto">
            <a:xfrm rot="16200000">
              <a:off x="1387518"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D92FF34-741D-4F6E-8011-63503DF5CE68}"/>
                </a:ext>
              </a:extLst>
            </p:cNvPr>
            <p:cNvCxnSpPr/>
            <p:nvPr/>
          </p:nvCxnSpPr>
          <p:spPr bwMode="auto">
            <a:xfrm rot="16200000">
              <a:off x="1879700"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39A6C96-546D-4AD7-9390-5A2F3B8CA78B}"/>
                </a:ext>
              </a:extLst>
            </p:cNvPr>
            <p:cNvCxnSpPr/>
            <p:nvPr/>
          </p:nvCxnSpPr>
          <p:spPr bwMode="auto">
            <a:xfrm rot="16200000">
              <a:off x="2373471"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2655B15-9393-421B-9B12-25FF731E1C14}"/>
                </a:ext>
              </a:extLst>
            </p:cNvPr>
            <p:cNvCxnSpPr/>
            <p:nvPr/>
          </p:nvCxnSpPr>
          <p:spPr bwMode="auto">
            <a:xfrm rot="16200000">
              <a:off x="2879942"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5A19EFB-3BC4-4403-8217-C7F93DFD55CB}"/>
                </a:ext>
              </a:extLst>
            </p:cNvPr>
            <p:cNvCxnSpPr/>
            <p:nvPr/>
          </p:nvCxnSpPr>
          <p:spPr bwMode="auto">
            <a:xfrm rot="16200000">
              <a:off x="3359423"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E5256A3-3220-4073-BF23-0EB4991D33C5}"/>
                </a:ext>
              </a:extLst>
            </p:cNvPr>
            <p:cNvCxnSpPr/>
            <p:nvPr/>
          </p:nvCxnSpPr>
          <p:spPr bwMode="auto">
            <a:xfrm rot="16200000">
              <a:off x="3865895" y="5996804"/>
              <a:ext cx="1857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134" name="Group 54">
              <a:extLst>
                <a:ext uri="{FF2B5EF4-FFF2-40B4-BE49-F238E27FC236}">
                  <a16:creationId xmlns:a16="http://schemas.microsoft.com/office/drawing/2014/main" id="{5BC397F8-BEA7-C052-77CA-144100001072}"/>
                </a:ext>
              </a:extLst>
            </p:cNvPr>
            <p:cNvGrpSpPr>
              <a:grpSpLocks/>
            </p:cNvGrpSpPr>
            <p:nvPr/>
          </p:nvGrpSpPr>
          <p:grpSpPr bwMode="auto">
            <a:xfrm>
              <a:off x="886778" y="2838742"/>
              <a:ext cx="188771" cy="3137237"/>
              <a:chOff x="1615219" y="3006475"/>
              <a:chExt cx="188771" cy="3136589"/>
            </a:xfrm>
          </p:grpSpPr>
          <p:cxnSp>
            <p:nvCxnSpPr>
              <p:cNvPr id="137" name="Straight Arrow Connector 136">
                <a:extLst>
                  <a:ext uri="{FF2B5EF4-FFF2-40B4-BE49-F238E27FC236}">
                    <a16:creationId xmlns:a16="http://schemas.microsoft.com/office/drawing/2014/main" id="{C96D35E1-9B62-4166-8826-A303C95AE756}"/>
                  </a:ext>
                </a:extLst>
              </p:cNvPr>
              <p:cNvCxnSpPr/>
              <p:nvPr/>
            </p:nvCxnSpPr>
            <p:spPr>
              <a:xfrm rot="16200000" flipH="1">
                <a:off x="121402" y="4574195"/>
                <a:ext cx="3136522"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D2C127F-976B-4948-8928-C3CE1FF1506D}"/>
                  </a:ext>
                </a:extLst>
              </p:cNvPr>
              <p:cNvCxnSpPr/>
              <p:nvPr/>
            </p:nvCxnSpPr>
            <p:spPr>
              <a:xfrm>
                <a:off x="1615041" y="5620231"/>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4DD7C2B-F6C8-4293-A551-FD041C5B6519}"/>
                  </a:ext>
                </a:extLst>
              </p:cNvPr>
              <p:cNvCxnSpPr/>
              <p:nvPr/>
            </p:nvCxnSpPr>
            <p:spPr>
              <a:xfrm>
                <a:off x="1615041" y="5098007"/>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DBA631-6279-4644-8004-20C92D1939BA}"/>
                  </a:ext>
                </a:extLst>
              </p:cNvPr>
              <p:cNvCxnSpPr/>
              <p:nvPr/>
            </p:nvCxnSpPr>
            <p:spPr>
              <a:xfrm>
                <a:off x="1615041" y="4575782"/>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22">
                <a:extLst>
                  <a:ext uri="{FF2B5EF4-FFF2-40B4-BE49-F238E27FC236}">
                    <a16:creationId xmlns:a16="http://schemas.microsoft.com/office/drawing/2014/main" id="{B42B1345-3566-4F09-ACF0-0AA77313F74A}"/>
                  </a:ext>
                </a:extLst>
              </p:cNvPr>
              <p:cNvCxnSpPr/>
              <p:nvPr/>
            </p:nvCxnSpPr>
            <p:spPr>
              <a:xfrm>
                <a:off x="1615041" y="4055145"/>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C0EEB2C-8C30-40EC-9C58-8E01FB049951}"/>
                  </a:ext>
                </a:extLst>
              </p:cNvPr>
              <p:cNvCxnSpPr/>
              <p:nvPr/>
            </p:nvCxnSpPr>
            <p:spPr>
              <a:xfrm>
                <a:off x="1615041" y="5358326"/>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5C86752-29FB-40D6-B270-DF488676BE9D}"/>
                  </a:ext>
                </a:extLst>
              </p:cNvPr>
              <p:cNvCxnSpPr/>
              <p:nvPr/>
            </p:nvCxnSpPr>
            <p:spPr>
              <a:xfrm>
                <a:off x="1615041" y="4837688"/>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602E376-095B-40E1-96F4-34766F89EEDD}"/>
                  </a:ext>
                </a:extLst>
              </p:cNvPr>
              <p:cNvCxnSpPr/>
              <p:nvPr/>
            </p:nvCxnSpPr>
            <p:spPr>
              <a:xfrm>
                <a:off x="1615041" y="4315463"/>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E4AD0A3-F52A-4DB1-B96A-4407EDFE84EB}"/>
                  </a:ext>
                </a:extLst>
              </p:cNvPr>
              <p:cNvCxnSpPr/>
              <p:nvPr/>
            </p:nvCxnSpPr>
            <p:spPr>
              <a:xfrm>
                <a:off x="1615041" y="3793239"/>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A9866B0-258C-4963-88AB-573D8F0CEE70}"/>
                  </a:ext>
                </a:extLst>
              </p:cNvPr>
              <p:cNvCxnSpPr/>
              <p:nvPr/>
            </p:nvCxnSpPr>
            <p:spPr>
              <a:xfrm>
                <a:off x="1615041" y="3532921"/>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638B00E-16C6-4ED9-929E-AB92324DA78D}"/>
                  </a:ext>
                </a:extLst>
              </p:cNvPr>
              <p:cNvCxnSpPr/>
              <p:nvPr/>
            </p:nvCxnSpPr>
            <p:spPr>
              <a:xfrm>
                <a:off x="1615041" y="5880550"/>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9C6C3A8-48BC-45B1-B4AD-F26B20E23423}"/>
                  </a:ext>
                </a:extLst>
              </p:cNvPr>
              <p:cNvCxnSpPr/>
              <p:nvPr/>
            </p:nvCxnSpPr>
            <p:spPr>
              <a:xfrm>
                <a:off x="1616629" y="3304348"/>
                <a:ext cx="1873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6135" name="Object 21">
              <a:extLst>
                <a:ext uri="{FF2B5EF4-FFF2-40B4-BE49-F238E27FC236}">
                  <a16:creationId xmlns:a16="http://schemas.microsoft.com/office/drawing/2014/main" id="{1F7BEA44-C2C0-C859-8CFE-B301134C266F}"/>
                </a:ext>
              </a:extLst>
            </p:cNvPr>
            <p:cNvGraphicFramePr>
              <a:graphicFrameLocks noChangeAspect="1"/>
            </p:cNvGraphicFramePr>
            <p:nvPr/>
          </p:nvGraphicFramePr>
          <p:xfrm>
            <a:off x="1352214" y="6024614"/>
            <a:ext cx="247650" cy="282575"/>
          </p:xfrm>
          <a:graphic>
            <a:graphicData uri="http://schemas.openxmlformats.org/presentationml/2006/ole">
              <mc:AlternateContent xmlns:mc="http://schemas.openxmlformats.org/markup-compatibility/2006">
                <mc:Choice xmlns:v="urn:schemas-microsoft-com:vml" Requires="v">
                  <p:oleObj name="Equation" r:id="rId65" imgW="190335" imgH="177646" progId="Equation.DSMT4">
                    <p:embed/>
                  </p:oleObj>
                </mc:Choice>
                <mc:Fallback>
                  <p:oleObj name="Equation" r:id="rId65" imgW="190335" imgH="177646" progId="Equation.DSMT4">
                    <p:embed/>
                    <p:pic>
                      <p:nvPicPr>
                        <p:cNvPr id="46135" name="Object 21">
                          <a:extLst>
                            <a:ext uri="{FF2B5EF4-FFF2-40B4-BE49-F238E27FC236}">
                              <a16:creationId xmlns:a16="http://schemas.microsoft.com/office/drawing/2014/main" id="{1F7BEA44-C2C0-C859-8CFE-B301134C266F}"/>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2214" y="6024614"/>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36" name="Object 22">
              <a:extLst>
                <a:ext uri="{FF2B5EF4-FFF2-40B4-BE49-F238E27FC236}">
                  <a16:creationId xmlns:a16="http://schemas.microsoft.com/office/drawing/2014/main" id="{DA8D1320-2CAF-F281-C91A-A1574965D311}"/>
                </a:ext>
              </a:extLst>
            </p:cNvPr>
            <p:cNvGraphicFramePr>
              <a:graphicFrameLocks noChangeAspect="1"/>
            </p:cNvGraphicFramePr>
            <p:nvPr/>
          </p:nvGraphicFramePr>
          <p:xfrm>
            <a:off x="1845663" y="6027789"/>
            <a:ext cx="263525" cy="282575"/>
          </p:xfrm>
          <a:graphic>
            <a:graphicData uri="http://schemas.openxmlformats.org/presentationml/2006/ole">
              <mc:AlternateContent xmlns:mc="http://schemas.openxmlformats.org/markup-compatibility/2006">
                <mc:Choice xmlns:v="urn:schemas-microsoft-com:vml" Requires="v">
                  <p:oleObj name="Equation" r:id="rId66" imgW="202936" imgH="177569" progId="Equation.DSMT4">
                    <p:embed/>
                  </p:oleObj>
                </mc:Choice>
                <mc:Fallback>
                  <p:oleObj name="Equation" r:id="rId66" imgW="202936" imgH="177569" progId="Equation.DSMT4">
                    <p:embed/>
                    <p:pic>
                      <p:nvPicPr>
                        <p:cNvPr id="46136" name="Object 22">
                          <a:extLst>
                            <a:ext uri="{FF2B5EF4-FFF2-40B4-BE49-F238E27FC236}">
                              <a16:creationId xmlns:a16="http://schemas.microsoft.com/office/drawing/2014/main" id="{DA8D1320-2CAF-F281-C91A-A1574965D31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45663" y="6027789"/>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37" name="Object 23">
              <a:extLst>
                <a:ext uri="{FF2B5EF4-FFF2-40B4-BE49-F238E27FC236}">
                  <a16:creationId xmlns:a16="http://schemas.microsoft.com/office/drawing/2014/main" id="{495997B2-7441-068C-D719-18523F9AEB5B}"/>
                </a:ext>
              </a:extLst>
            </p:cNvPr>
            <p:cNvGraphicFramePr>
              <a:graphicFrameLocks noChangeAspect="1"/>
            </p:cNvGraphicFramePr>
            <p:nvPr/>
          </p:nvGraphicFramePr>
          <p:xfrm>
            <a:off x="2339112" y="6044612"/>
            <a:ext cx="263525" cy="282575"/>
          </p:xfrm>
          <a:graphic>
            <a:graphicData uri="http://schemas.openxmlformats.org/presentationml/2006/ole">
              <mc:AlternateContent xmlns:mc="http://schemas.openxmlformats.org/markup-compatibility/2006">
                <mc:Choice xmlns:v="urn:schemas-microsoft-com:vml" Requires="v">
                  <p:oleObj name="Equation" r:id="rId67" imgW="202936" imgH="177569" progId="Equation.DSMT4">
                    <p:embed/>
                  </p:oleObj>
                </mc:Choice>
                <mc:Fallback>
                  <p:oleObj name="Equation" r:id="rId67" imgW="202936" imgH="177569" progId="Equation.DSMT4">
                    <p:embed/>
                    <p:pic>
                      <p:nvPicPr>
                        <p:cNvPr id="46137" name="Object 23">
                          <a:extLst>
                            <a:ext uri="{FF2B5EF4-FFF2-40B4-BE49-F238E27FC236}">
                              <a16:creationId xmlns:a16="http://schemas.microsoft.com/office/drawing/2014/main" id="{495997B2-7441-068C-D719-18523F9AEB5B}"/>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339112" y="6044612"/>
                          <a:ext cx="26352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38" name="Object 24">
              <a:extLst>
                <a:ext uri="{FF2B5EF4-FFF2-40B4-BE49-F238E27FC236}">
                  <a16:creationId xmlns:a16="http://schemas.microsoft.com/office/drawing/2014/main" id="{66A0DD8B-DB13-4B18-A12B-FED9A74304BF}"/>
                </a:ext>
              </a:extLst>
            </p:cNvPr>
            <p:cNvGraphicFramePr>
              <a:graphicFrameLocks noChangeAspect="1"/>
            </p:cNvGraphicFramePr>
            <p:nvPr/>
          </p:nvGraphicFramePr>
          <p:xfrm>
            <a:off x="2853816" y="6061435"/>
            <a:ext cx="247650" cy="282575"/>
          </p:xfrm>
          <a:graphic>
            <a:graphicData uri="http://schemas.openxmlformats.org/presentationml/2006/ole">
              <mc:AlternateContent xmlns:mc="http://schemas.openxmlformats.org/markup-compatibility/2006">
                <mc:Choice xmlns:v="urn:schemas-microsoft-com:vml" Requires="v">
                  <p:oleObj name="Equation" r:id="rId68" imgW="190335" imgH="177646" progId="Equation.DSMT4">
                    <p:embed/>
                  </p:oleObj>
                </mc:Choice>
                <mc:Fallback>
                  <p:oleObj name="Equation" r:id="rId68" imgW="190335" imgH="177646" progId="Equation.DSMT4">
                    <p:embed/>
                    <p:pic>
                      <p:nvPicPr>
                        <p:cNvPr id="46138" name="Object 24">
                          <a:extLst>
                            <a:ext uri="{FF2B5EF4-FFF2-40B4-BE49-F238E27FC236}">
                              <a16:creationId xmlns:a16="http://schemas.microsoft.com/office/drawing/2014/main" id="{66A0DD8B-DB13-4B18-A12B-FED9A74304BF}"/>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853816" y="6061435"/>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39" name="Object 25">
              <a:extLst>
                <a:ext uri="{FF2B5EF4-FFF2-40B4-BE49-F238E27FC236}">
                  <a16:creationId xmlns:a16="http://schemas.microsoft.com/office/drawing/2014/main" id="{E0FEE494-17CF-991A-CFC8-58357FC37DB8}"/>
                </a:ext>
              </a:extLst>
            </p:cNvPr>
            <p:cNvGraphicFramePr>
              <a:graphicFrameLocks noChangeAspect="1"/>
            </p:cNvGraphicFramePr>
            <p:nvPr/>
          </p:nvGraphicFramePr>
          <p:xfrm>
            <a:off x="3327576" y="6064610"/>
            <a:ext cx="247650" cy="282575"/>
          </p:xfrm>
          <a:graphic>
            <a:graphicData uri="http://schemas.openxmlformats.org/presentationml/2006/ole">
              <mc:AlternateContent xmlns:mc="http://schemas.openxmlformats.org/markup-compatibility/2006">
                <mc:Choice xmlns:v="urn:schemas-microsoft-com:vml" Requires="v">
                  <p:oleObj name="Equation" r:id="rId69" imgW="190335" imgH="177646" progId="Equation.DSMT4">
                    <p:embed/>
                  </p:oleObj>
                </mc:Choice>
                <mc:Fallback>
                  <p:oleObj name="Equation" r:id="rId69" imgW="190335" imgH="177646" progId="Equation.DSMT4">
                    <p:embed/>
                    <p:pic>
                      <p:nvPicPr>
                        <p:cNvPr id="46139" name="Object 25">
                          <a:extLst>
                            <a:ext uri="{FF2B5EF4-FFF2-40B4-BE49-F238E27FC236}">
                              <a16:creationId xmlns:a16="http://schemas.microsoft.com/office/drawing/2014/main" id="{E0FEE494-17CF-991A-CFC8-58357FC37DB8}"/>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27576" y="6064610"/>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40" name="Object 26">
              <a:extLst>
                <a:ext uri="{FF2B5EF4-FFF2-40B4-BE49-F238E27FC236}">
                  <a16:creationId xmlns:a16="http://schemas.microsoft.com/office/drawing/2014/main" id="{3283ED15-24B6-1790-EA3F-F469FDC999CE}"/>
                </a:ext>
              </a:extLst>
            </p:cNvPr>
            <p:cNvGraphicFramePr>
              <a:graphicFrameLocks noChangeAspect="1"/>
            </p:cNvGraphicFramePr>
            <p:nvPr/>
          </p:nvGraphicFramePr>
          <p:xfrm>
            <a:off x="3828632" y="6054137"/>
            <a:ext cx="247650" cy="282575"/>
          </p:xfrm>
          <a:graphic>
            <a:graphicData uri="http://schemas.openxmlformats.org/presentationml/2006/ole">
              <mc:AlternateContent xmlns:mc="http://schemas.openxmlformats.org/markup-compatibility/2006">
                <mc:Choice xmlns:v="urn:schemas-microsoft-com:vml" Requires="v">
                  <p:oleObj name="Equation" r:id="rId70" imgW="190335" imgH="177646" progId="Equation.DSMT4">
                    <p:embed/>
                  </p:oleObj>
                </mc:Choice>
                <mc:Fallback>
                  <p:oleObj name="Equation" r:id="rId70" imgW="190335" imgH="177646" progId="Equation.DSMT4">
                    <p:embed/>
                    <p:pic>
                      <p:nvPicPr>
                        <p:cNvPr id="46140" name="Object 26">
                          <a:extLst>
                            <a:ext uri="{FF2B5EF4-FFF2-40B4-BE49-F238E27FC236}">
                              <a16:creationId xmlns:a16="http://schemas.microsoft.com/office/drawing/2014/main" id="{3283ED15-24B6-1790-EA3F-F469FDC999C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828632" y="6054137"/>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41" name="TextBox 134">
              <a:extLst>
                <a:ext uri="{FF2B5EF4-FFF2-40B4-BE49-F238E27FC236}">
                  <a16:creationId xmlns:a16="http://schemas.microsoft.com/office/drawing/2014/main" id="{EE246B2C-3F95-95D9-222A-0CF2B3D58C19}"/>
                </a:ext>
              </a:extLst>
            </p:cNvPr>
            <p:cNvSpPr txBox="1">
              <a:spLocks noChangeArrowheads="1"/>
            </p:cNvSpPr>
            <p:nvPr/>
          </p:nvSpPr>
          <p:spPr bwMode="auto">
            <a:xfrm>
              <a:off x="1828796" y="6387156"/>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Salary in Millions</a:t>
              </a:r>
            </a:p>
          </p:txBody>
        </p:sp>
        <p:sp>
          <p:nvSpPr>
            <p:cNvPr id="46142" name="TextBox 135">
              <a:extLst>
                <a:ext uri="{FF2B5EF4-FFF2-40B4-BE49-F238E27FC236}">
                  <a16:creationId xmlns:a16="http://schemas.microsoft.com/office/drawing/2014/main" id="{28E68321-AB53-B575-8458-6472CD9866AF}"/>
                </a:ext>
              </a:extLst>
            </p:cNvPr>
            <p:cNvSpPr txBox="1">
              <a:spLocks noChangeArrowheads="1"/>
            </p:cNvSpPr>
            <p:nvPr/>
          </p:nvSpPr>
          <p:spPr bwMode="auto">
            <a:xfrm rot="-5400000">
              <a:off x="-1319782" y="4144373"/>
              <a:ext cx="3454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 Cumulative Relative Frequency</a:t>
              </a:r>
            </a:p>
          </p:txBody>
        </p:sp>
      </p:grpSp>
      <p:sp>
        <p:nvSpPr>
          <p:cNvPr id="46114" name="Text Box 5">
            <a:extLst>
              <a:ext uri="{FF2B5EF4-FFF2-40B4-BE49-F238E27FC236}">
                <a16:creationId xmlns:a16="http://schemas.microsoft.com/office/drawing/2014/main" id="{634D9EC4-CF08-4CE2-4722-D93E18CA6999}"/>
              </a:ext>
            </a:extLst>
          </p:cNvPr>
          <p:cNvSpPr txBox="1">
            <a:spLocks noChangeArrowheads="1"/>
          </p:cNvSpPr>
          <p:nvPr/>
        </p:nvSpPr>
        <p:spPr bwMode="auto">
          <a:xfrm>
            <a:off x="6527800" y="6613526"/>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000">
                <a:latin typeface="Arial" panose="020B0604020202020204" pitchFamily="34" charset="0"/>
              </a:rPr>
              <a:t>© Copyright all rights reserved to Homework depot: </a:t>
            </a:r>
            <a:r>
              <a:rPr lang="en-US" altLang="en-US" sz="1000">
                <a:latin typeface="Arial" panose="020B0604020202020204" pitchFamily="34" charset="0"/>
                <a:hlinkClick r:id="rId71"/>
              </a:rPr>
              <a:t>www.BCMath.ca</a:t>
            </a:r>
            <a:r>
              <a:rPr lang="en-US" altLang="en-US" sz="1000">
                <a:latin typeface="Arial" panose="020B0604020202020204" pitchFamily="34" charset="0"/>
              </a:rPr>
              <a:t> </a:t>
            </a:r>
          </a:p>
        </p:txBody>
      </p:sp>
      <p:sp>
        <p:nvSpPr>
          <p:cNvPr id="116" name="TextBox 115">
            <a:extLst>
              <a:ext uri="{FF2B5EF4-FFF2-40B4-BE49-F238E27FC236}">
                <a16:creationId xmlns:a16="http://schemas.microsoft.com/office/drawing/2014/main" id="{C20A7EAB-CA9C-8DB1-D2A5-AB46008CB70E}"/>
              </a:ext>
            </a:extLst>
          </p:cNvPr>
          <p:cNvSpPr txBox="1">
            <a:spLocks noChangeArrowheads="1"/>
          </p:cNvSpPr>
          <p:nvPr/>
        </p:nvSpPr>
        <p:spPr bwMode="auto">
          <a:xfrm>
            <a:off x="2387601" y="1384301"/>
            <a:ext cx="2714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Relative Frequency Graph (%)</a:t>
            </a:r>
          </a:p>
        </p:txBody>
      </p:sp>
      <p:sp>
        <p:nvSpPr>
          <p:cNvPr id="117" name="TextBox 116">
            <a:extLst>
              <a:ext uri="{FF2B5EF4-FFF2-40B4-BE49-F238E27FC236}">
                <a16:creationId xmlns:a16="http://schemas.microsoft.com/office/drawing/2014/main" id="{116778B1-975E-8C98-38D8-66505FBECDB7}"/>
              </a:ext>
            </a:extLst>
          </p:cNvPr>
          <p:cNvSpPr txBox="1">
            <a:spLocks noChangeArrowheads="1"/>
          </p:cNvSpPr>
          <p:nvPr/>
        </p:nvSpPr>
        <p:spPr bwMode="auto">
          <a:xfrm>
            <a:off x="6978651" y="1085851"/>
            <a:ext cx="2714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Cumulative Relative Frequency Graph (%)</a:t>
            </a:r>
            <a:br>
              <a:rPr lang="en-CA" altLang="en-US">
                <a:solidFill>
                  <a:srgbClr val="FF0000"/>
                </a:solidFill>
              </a:rPr>
            </a:br>
            <a:r>
              <a:rPr lang="en-CA" altLang="en-US">
                <a:solidFill>
                  <a:srgbClr val="FF0000"/>
                </a:solidFill>
              </a:rPr>
              <a:t>(O-Jive)</a:t>
            </a:r>
          </a:p>
        </p:txBody>
      </p:sp>
      <p:sp>
        <p:nvSpPr>
          <p:cNvPr id="118" name="TextBox 117">
            <a:extLst>
              <a:ext uri="{FF2B5EF4-FFF2-40B4-BE49-F238E27FC236}">
                <a16:creationId xmlns:a16="http://schemas.microsoft.com/office/drawing/2014/main" id="{42E82A4F-761B-7E1B-C506-42E50728FDD1}"/>
              </a:ext>
            </a:extLst>
          </p:cNvPr>
          <p:cNvSpPr txBox="1">
            <a:spLocks noChangeArrowheads="1"/>
          </p:cNvSpPr>
          <p:nvPr/>
        </p:nvSpPr>
        <p:spPr bwMode="auto">
          <a:xfrm>
            <a:off x="5668963" y="787401"/>
            <a:ext cx="37020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Q: How would you describe the distribution? </a:t>
            </a:r>
          </a:p>
        </p:txBody>
      </p:sp>
      <p:sp>
        <p:nvSpPr>
          <p:cNvPr id="119" name="TextBox 118">
            <a:extLst>
              <a:ext uri="{FF2B5EF4-FFF2-40B4-BE49-F238E27FC236}">
                <a16:creationId xmlns:a16="http://schemas.microsoft.com/office/drawing/2014/main" id="{2F80441C-C8F3-3049-3B1C-A079753E0696}"/>
              </a:ext>
            </a:extLst>
          </p:cNvPr>
          <p:cNvSpPr txBox="1">
            <a:spLocks noChangeArrowheads="1"/>
          </p:cNvSpPr>
          <p:nvPr/>
        </p:nvSpPr>
        <p:spPr bwMode="auto">
          <a:xfrm>
            <a:off x="5454651" y="1404938"/>
            <a:ext cx="45180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1. The distribution is slightly skewed left</a:t>
            </a:r>
            <a:br>
              <a:rPr lang="en-CA" altLang="en-US">
                <a:solidFill>
                  <a:srgbClr val="FF0000"/>
                </a:solidFill>
              </a:rPr>
            </a:br>
            <a:endParaRPr lang="en-CA" altLang="en-US">
              <a:solidFill>
                <a:srgbClr val="FF0000"/>
              </a:solidFill>
            </a:endParaRPr>
          </a:p>
        </p:txBody>
      </p:sp>
      <p:sp>
        <p:nvSpPr>
          <p:cNvPr id="120" name="TextBox 119">
            <a:extLst>
              <a:ext uri="{FF2B5EF4-FFF2-40B4-BE49-F238E27FC236}">
                <a16:creationId xmlns:a16="http://schemas.microsoft.com/office/drawing/2014/main" id="{CCC58C44-E527-27D4-8CAB-75F2D7267900}"/>
              </a:ext>
            </a:extLst>
          </p:cNvPr>
          <p:cNvSpPr txBox="1">
            <a:spLocks noChangeArrowheads="1"/>
          </p:cNvSpPr>
          <p:nvPr/>
        </p:nvSpPr>
        <p:spPr bwMode="auto">
          <a:xfrm>
            <a:off x="5311775" y="1828801"/>
            <a:ext cx="4516438"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2. Indicate where the median is: 31.7</a:t>
            </a:r>
            <a:br>
              <a:rPr lang="en-CA" altLang="en-US">
                <a:solidFill>
                  <a:srgbClr val="FF0000"/>
                </a:solidFill>
              </a:rPr>
            </a:br>
            <a:endParaRPr lang="en-CA" altLang="en-US">
              <a:solidFill>
                <a:srgbClr val="FF0000"/>
              </a:solidFill>
            </a:endParaRPr>
          </a:p>
        </p:txBody>
      </p:sp>
      <p:sp>
        <p:nvSpPr>
          <p:cNvPr id="128" name="TextBox 127">
            <a:extLst>
              <a:ext uri="{FF2B5EF4-FFF2-40B4-BE49-F238E27FC236}">
                <a16:creationId xmlns:a16="http://schemas.microsoft.com/office/drawing/2014/main" id="{417B22E1-3B5D-BBAD-3982-0CBB8B7384A1}"/>
              </a:ext>
            </a:extLst>
          </p:cNvPr>
          <p:cNvSpPr txBox="1">
            <a:spLocks noChangeArrowheads="1"/>
          </p:cNvSpPr>
          <p:nvPr/>
        </p:nvSpPr>
        <p:spPr bwMode="auto">
          <a:xfrm>
            <a:off x="5592764" y="2287588"/>
            <a:ext cx="45164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3. Find the IQR by getting both Q1 and Q3</a:t>
            </a:r>
          </a:p>
          <a:p>
            <a:pPr algn="ctr"/>
            <a:endParaRPr lang="en-CA" altLang="en-US">
              <a:solidFill>
                <a:srgbClr val="FF0000"/>
              </a:solidFill>
            </a:endParaRPr>
          </a:p>
        </p:txBody>
      </p:sp>
      <p:sp>
        <p:nvSpPr>
          <p:cNvPr id="129" name="TextBox 128">
            <a:extLst>
              <a:ext uri="{FF2B5EF4-FFF2-40B4-BE49-F238E27FC236}">
                <a16:creationId xmlns:a16="http://schemas.microsoft.com/office/drawing/2014/main" id="{24897405-DE1E-E300-3B29-9252622454B0}"/>
              </a:ext>
            </a:extLst>
          </p:cNvPr>
          <p:cNvSpPr txBox="1">
            <a:spLocks noChangeArrowheads="1"/>
          </p:cNvSpPr>
          <p:nvPr/>
        </p:nvSpPr>
        <p:spPr bwMode="auto">
          <a:xfrm>
            <a:off x="5602289" y="2771775"/>
            <a:ext cx="4516437"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Q1 = 27, Q3 = 34.5, IQR = 7.5</a:t>
            </a:r>
          </a:p>
          <a:p>
            <a:pPr algn="ctr"/>
            <a:r>
              <a:rPr lang="en-CA" altLang="en-US">
                <a:solidFill>
                  <a:srgbClr val="FF0000"/>
                </a:solidFill>
              </a:rPr>
              <a:t>(Middle 50% of this group is earning between 27 to 34.5 million </a:t>
            </a:r>
          </a:p>
          <a:p>
            <a:pPr algn="ctr"/>
            <a:endParaRPr lang="en-CA" altLang="en-US">
              <a:solidFill>
                <a:srgbClr val="FF0000"/>
              </a:solidFill>
            </a:endParaRPr>
          </a:p>
        </p:txBody>
      </p:sp>
      <p:sp>
        <p:nvSpPr>
          <p:cNvPr id="130" name="TextBox 129">
            <a:extLst>
              <a:ext uri="{FF2B5EF4-FFF2-40B4-BE49-F238E27FC236}">
                <a16:creationId xmlns:a16="http://schemas.microsoft.com/office/drawing/2014/main" id="{9299011B-DC22-FB6C-123B-25B8C85E98D1}"/>
              </a:ext>
            </a:extLst>
          </p:cNvPr>
          <p:cNvSpPr txBox="1">
            <a:spLocks noChangeArrowheads="1"/>
          </p:cNvSpPr>
          <p:nvPr/>
        </p:nvSpPr>
        <p:spPr bwMode="auto">
          <a:xfrm>
            <a:off x="5632450" y="3895726"/>
            <a:ext cx="4516438" cy="147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a:solidFill>
                  <a:srgbClr val="FF0000"/>
                </a:solidFill>
              </a:rPr>
              <a:t>4. Look for Outliers: 1.5xIQR = 11.25</a:t>
            </a:r>
          </a:p>
          <a:p>
            <a:pPr algn="ctr"/>
            <a:r>
              <a:rPr lang="en-CA" altLang="en-US">
                <a:solidFill>
                  <a:srgbClr val="FF0000"/>
                </a:solidFill>
              </a:rPr>
              <a:t>Q1 – 11.25 = 15.75</a:t>
            </a:r>
          </a:p>
          <a:p>
            <a:pPr algn="ctr"/>
            <a:r>
              <a:rPr lang="en-CA" altLang="en-US">
                <a:solidFill>
                  <a:srgbClr val="FF0000"/>
                </a:solidFill>
              </a:rPr>
              <a:t>Q3 + 11.25 = 45.75</a:t>
            </a:r>
            <a:br>
              <a:rPr lang="en-CA" altLang="en-US">
                <a:solidFill>
                  <a:srgbClr val="FF0000"/>
                </a:solidFill>
              </a:rPr>
            </a:br>
            <a:r>
              <a:rPr lang="en-CA" altLang="en-US">
                <a:solidFill>
                  <a:srgbClr val="FF0000"/>
                </a:solidFill>
              </a:rPr>
              <a:t>(No Outliers)</a:t>
            </a:r>
          </a:p>
          <a:p>
            <a:pPr algn="ctr"/>
            <a:endParaRPr lang="en-CA" altLang="en-US">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par>
                                <p:cTn id="53" presetID="3" presetClass="entr" presetSubtype="1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linds(horizontal)">
                                      <p:cBhvr>
                                        <p:cTn id="55" dur="500"/>
                                        <p:tgtEl>
                                          <p:spTgt spid="62"/>
                                        </p:tgtEl>
                                      </p:cBhvr>
                                    </p:animEffect>
                                  </p:childTnLst>
                                </p:cTn>
                              </p:par>
                              <p:par>
                                <p:cTn id="56" presetID="3" presetClass="entr" presetSubtype="1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linds(horizontal)">
                                      <p:cBhvr>
                                        <p:cTn id="58" dur="500"/>
                                        <p:tgtEl>
                                          <p:spTgt spid="63"/>
                                        </p:tgtEl>
                                      </p:cBhvr>
                                    </p:animEffect>
                                  </p:childTnLst>
                                </p:cTn>
                              </p:par>
                              <p:par>
                                <p:cTn id="59" presetID="3" presetClass="entr" presetSubtype="1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linds(horizontal)">
                                      <p:cBhvr>
                                        <p:cTn id="61" dur="500"/>
                                        <p:tgtEl>
                                          <p:spTgt spid="6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down)">
                                      <p:cBhvr>
                                        <p:cTn id="66" dur="1000"/>
                                        <p:tgtEl>
                                          <p:spTgt spid="5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1000"/>
                                        <p:tgtEl>
                                          <p:spTgt spid="5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1000"/>
                                        <p:tgtEl>
                                          <p:spTgt spid="5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down)">
                                      <p:cBhvr>
                                        <p:cTn id="81" dur="1000"/>
                                        <p:tgtEl>
                                          <p:spTgt spid="5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down)">
                                      <p:cBhvr>
                                        <p:cTn id="86" dur="1000"/>
                                        <p:tgtEl>
                                          <p:spTgt spid="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down)">
                                      <p:cBhvr>
                                        <p:cTn id="91" dur="1000"/>
                                        <p:tgtEl>
                                          <p:spTgt spid="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xit" presetSubtype="0" fill="hold" nodeType="clickEffect">
                                  <p:stCondLst>
                                    <p:cond delay="0"/>
                                  </p:stCondLst>
                                  <p:childTnLst>
                                    <p:animEffect transition="out" filter="fade">
                                      <p:cBhvr>
                                        <p:cTn id="95" dur="2000"/>
                                        <p:tgtEl>
                                          <p:spTgt spid="5"/>
                                        </p:tgtEl>
                                      </p:cBhvr>
                                    </p:animEffect>
                                    <p:set>
                                      <p:cBhvr>
                                        <p:cTn id="96" dur="1" fill="hold">
                                          <p:stCondLst>
                                            <p:cond delay="1999"/>
                                          </p:stCondLst>
                                        </p:cTn>
                                        <p:tgtEl>
                                          <p:spTgt spid="5"/>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6"/>
                                        </p:tgtEl>
                                      </p:cBhvr>
                                    </p:animEffect>
                                    <p:set>
                                      <p:cBhvr>
                                        <p:cTn id="99" dur="1" fill="hold">
                                          <p:stCondLst>
                                            <p:cond delay="1999"/>
                                          </p:stCondLst>
                                        </p:cTn>
                                        <p:tgtEl>
                                          <p:spTgt spid="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7"/>
                                        </p:tgtEl>
                                      </p:cBhvr>
                                    </p:animEffect>
                                    <p:set>
                                      <p:cBhvr>
                                        <p:cTn id="102" dur="1" fill="hold">
                                          <p:stCondLst>
                                            <p:cond delay="1999"/>
                                          </p:stCondLst>
                                        </p:cTn>
                                        <p:tgtEl>
                                          <p:spTgt spid="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8"/>
                                        </p:tgtEl>
                                      </p:cBhvr>
                                    </p:animEffect>
                                    <p:set>
                                      <p:cBhvr>
                                        <p:cTn id="105" dur="1" fill="hold">
                                          <p:stCondLst>
                                            <p:cond delay="1999"/>
                                          </p:stCondLst>
                                        </p:cTn>
                                        <p:tgtEl>
                                          <p:spTgt spid="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9"/>
                                        </p:tgtEl>
                                      </p:cBhvr>
                                    </p:animEffect>
                                    <p:set>
                                      <p:cBhvr>
                                        <p:cTn id="108" dur="1" fill="hold">
                                          <p:stCondLst>
                                            <p:cond delay="1999"/>
                                          </p:stCondLst>
                                        </p:cTn>
                                        <p:tgtEl>
                                          <p:spTgt spid="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10"/>
                                        </p:tgtEl>
                                      </p:cBhvr>
                                    </p:animEffect>
                                    <p:set>
                                      <p:cBhvr>
                                        <p:cTn id="111" dur="1" fill="hold">
                                          <p:stCondLst>
                                            <p:cond delay="1999"/>
                                          </p:stCondLst>
                                        </p:cTn>
                                        <p:tgtEl>
                                          <p:spTgt spid="1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11"/>
                                        </p:tgtEl>
                                      </p:cBhvr>
                                    </p:animEffect>
                                    <p:set>
                                      <p:cBhvr>
                                        <p:cTn id="114" dur="1" fill="hold">
                                          <p:stCondLst>
                                            <p:cond delay="1999"/>
                                          </p:stCondLst>
                                        </p:cTn>
                                        <p:tgtEl>
                                          <p:spTgt spid="11"/>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12"/>
                                        </p:tgtEl>
                                      </p:cBhvr>
                                    </p:animEffect>
                                    <p:set>
                                      <p:cBhvr>
                                        <p:cTn id="117" dur="1" fill="hold">
                                          <p:stCondLst>
                                            <p:cond delay="1999"/>
                                          </p:stCondLst>
                                        </p:cTn>
                                        <p:tgtEl>
                                          <p:spTgt spid="1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13"/>
                                        </p:tgtEl>
                                      </p:cBhvr>
                                    </p:animEffect>
                                    <p:set>
                                      <p:cBhvr>
                                        <p:cTn id="120" dur="1" fill="hold">
                                          <p:stCondLst>
                                            <p:cond delay="1999"/>
                                          </p:stCondLst>
                                        </p:cTn>
                                        <p:tgtEl>
                                          <p:spTgt spid="13"/>
                                        </p:tgtEl>
                                        <p:attrNameLst>
                                          <p:attrName>style.visibility</p:attrName>
                                        </p:attrNameLst>
                                      </p:cBhvr>
                                      <p:to>
                                        <p:strVal val="hidden"/>
                                      </p:to>
                                    </p:set>
                                  </p:childTnLst>
                                </p:cTn>
                              </p:par>
                              <p:par>
                                <p:cTn id="121" presetID="3" presetClass="entr" presetSubtype="10" fill="hold" nodeType="withEffect">
                                  <p:stCondLst>
                                    <p:cond delay="0"/>
                                  </p:stCondLst>
                                  <p:childTnLst>
                                    <p:set>
                                      <p:cBhvr>
                                        <p:cTn id="122" dur="1" fill="hold">
                                          <p:stCondLst>
                                            <p:cond delay="0"/>
                                          </p:stCondLst>
                                        </p:cTn>
                                        <p:tgtEl>
                                          <p:spTgt spid="3">
                                            <p:txEl>
                                              <p:pRg st="0" end="0"/>
                                            </p:txEl>
                                          </p:spTgt>
                                        </p:tgtEl>
                                        <p:attrNameLst>
                                          <p:attrName>style.visibility</p:attrName>
                                        </p:attrNameLst>
                                      </p:cBhvr>
                                      <p:to>
                                        <p:strVal val="visible"/>
                                      </p:to>
                                    </p:set>
                                    <p:animEffect transition="in" filter="blinds(horizontal)">
                                      <p:cBhvr>
                                        <p:cTn id="123" dur="500"/>
                                        <p:tgtEl>
                                          <p:spTgt spid="3">
                                            <p:txEl>
                                              <p:pRg st="0" end="0"/>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117"/>
                                        </p:tgtEl>
                                        <p:attrNameLst>
                                          <p:attrName>style.visibility</p:attrName>
                                        </p:attrNameLst>
                                      </p:cBhvr>
                                      <p:to>
                                        <p:strVal val="visible"/>
                                      </p:to>
                                    </p:set>
                                    <p:animEffect transition="in" filter="fade">
                                      <p:cBhvr>
                                        <p:cTn id="126" dur="500"/>
                                        <p:tgtEl>
                                          <p:spTgt spid="117"/>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500"/>
                                        <p:tgtEl>
                                          <p:spTgt spid="39"/>
                                        </p:tgtEl>
                                      </p:cBhvr>
                                    </p:animEffect>
                                  </p:childTnLst>
                                </p:cTn>
                              </p:par>
                              <p:par>
                                <p:cTn id="132" presetID="3" presetClass="entr" presetSubtype="10" fill="hold" nodeType="withEffect">
                                  <p:stCondLst>
                                    <p:cond delay="0"/>
                                  </p:stCondLst>
                                  <p:childTnLst>
                                    <p:set>
                                      <p:cBhvr>
                                        <p:cTn id="133" dur="1" fill="hold">
                                          <p:stCondLst>
                                            <p:cond delay="0"/>
                                          </p:stCondLst>
                                        </p:cTn>
                                        <p:tgtEl>
                                          <p:spTgt spid="113"/>
                                        </p:tgtEl>
                                        <p:attrNameLst>
                                          <p:attrName>style.visibility</p:attrName>
                                        </p:attrNameLst>
                                      </p:cBhvr>
                                      <p:to>
                                        <p:strVal val="visible"/>
                                      </p:to>
                                    </p:set>
                                    <p:animEffect transition="in" filter="blinds(horizontal)">
                                      <p:cBhvr>
                                        <p:cTn id="134" dur="500"/>
                                        <p:tgtEl>
                                          <p:spTgt spid="113"/>
                                        </p:tgtEl>
                                      </p:cBhvr>
                                    </p:animEffect>
                                  </p:childTnLst>
                                </p:cTn>
                              </p:par>
                              <p:par>
                                <p:cTn id="135" presetID="3" presetClass="entr" presetSubtype="1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Effect transition="in" filter="blinds(horizontal)">
                                      <p:cBhvr>
                                        <p:cTn id="137" dur="500"/>
                                        <p:tgtEl>
                                          <p:spTgt spid="114"/>
                                        </p:tgtEl>
                                      </p:cBhvr>
                                    </p:animEffect>
                                  </p:childTnLst>
                                </p:cTn>
                              </p:par>
                              <p:par>
                                <p:cTn id="138" presetID="3" presetClass="entr" presetSubtype="10" fill="hold" nodeType="withEffect">
                                  <p:stCondLst>
                                    <p:cond delay="0"/>
                                  </p:stCondLst>
                                  <p:childTnLst>
                                    <p:set>
                                      <p:cBhvr>
                                        <p:cTn id="139" dur="1" fill="hold">
                                          <p:stCondLst>
                                            <p:cond delay="0"/>
                                          </p:stCondLst>
                                        </p:cTn>
                                        <p:tgtEl>
                                          <p:spTgt spid="115"/>
                                        </p:tgtEl>
                                        <p:attrNameLst>
                                          <p:attrName>style.visibility</p:attrName>
                                        </p:attrNameLst>
                                      </p:cBhvr>
                                      <p:to>
                                        <p:strVal val="visible"/>
                                      </p:to>
                                    </p:set>
                                    <p:animEffect transition="in" filter="blinds(horizontal)">
                                      <p:cBhvr>
                                        <p:cTn id="140" dur="500"/>
                                        <p:tgtEl>
                                          <p:spTgt spid="115"/>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nodeType="click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wipe(down)">
                                      <p:cBhvr>
                                        <p:cTn id="145" dur="1000"/>
                                        <p:tgtEl>
                                          <p:spTgt spid="10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108"/>
                                        </p:tgtEl>
                                        <p:attrNameLst>
                                          <p:attrName>style.visibility</p:attrName>
                                        </p:attrNameLst>
                                      </p:cBhvr>
                                      <p:to>
                                        <p:strVal val="visible"/>
                                      </p:to>
                                    </p:set>
                                    <p:animEffect transition="in" filter="wipe(down)">
                                      <p:cBhvr>
                                        <p:cTn id="150" dur="1000"/>
                                        <p:tgtEl>
                                          <p:spTgt spid="108"/>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4" fill="hold" nodeType="click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wipe(down)">
                                      <p:cBhvr>
                                        <p:cTn id="155" dur="1000"/>
                                        <p:tgtEl>
                                          <p:spTgt spid="109"/>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nodeType="clickEffect">
                                  <p:stCondLst>
                                    <p:cond delay="0"/>
                                  </p:stCondLst>
                                  <p:childTnLst>
                                    <p:set>
                                      <p:cBhvr>
                                        <p:cTn id="159" dur="1" fill="hold">
                                          <p:stCondLst>
                                            <p:cond delay="0"/>
                                          </p:stCondLst>
                                        </p:cTn>
                                        <p:tgtEl>
                                          <p:spTgt spid="110"/>
                                        </p:tgtEl>
                                        <p:attrNameLst>
                                          <p:attrName>style.visibility</p:attrName>
                                        </p:attrNameLst>
                                      </p:cBhvr>
                                      <p:to>
                                        <p:strVal val="visible"/>
                                      </p:to>
                                    </p:set>
                                    <p:animEffect transition="in" filter="wipe(down)">
                                      <p:cBhvr>
                                        <p:cTn id="160" dur="1000"/>
                                        <p:tgtEl>
                                          <p:spTgt spid="110"/>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nodeType="click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wipe(down)">
                                      <p:cBhvr>
                                        <p:cTn id="165" dur="1000"/>
                                        <p:tgtEl>
                                          <p:spTgt spid="111"/>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4" fill="hold" nodeType="clickEffect">
                                  <p:stCondLst>
                                    <p:cond delay="0"/>
                                  </p:stCondLst>
                                  <p:childTnLst>
                                    <p:set>
                                      <p:cBhvr>
                                        <p:cTn id="169" dur="1" fill="hold">
                                          <p:stCondLst>
                                            <p:cond delay="0"/>
                                          </p:stCondLst>
                                        </p:cTn>
                                        <p:tgtEl>
                                          <p:spTgt spid="112"/>
                                        </p:tgtEl>
                                        <p:attrNameLst>
                                          <p:attrName>style.visibility</p:attrName>
                                        </p:attrNameLst>
                                      </p:cBhvr>
                                      <p:to>
                                        <p:strVal val="visible"/>
                                      </p:to>
                                    </p:set>
                                    <p:animEffect transition="in" filter="wipe(down)">
                                      <p:cBhvr>
                                        <p:cTn id="170" dur="1000"/>
                                        <p:tgtEl>
                                          <p:spTgt spid="112"/>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nodeType="clickEffect">
                                  <p:stCondLst>
                                    <p:cond delay="0"/>
                                  </p:stCondLst>
                                  <p:childTnLst>
                                    <p:set>
                                      <p:cBhvr>
                                        <p:cTn id="174" dur="1" fill="hold">
                                          <p:stCondLst>
                                            <p:cond delay="0"/>
                                          </p:stCondLst>
                                        </p:cTn>
                                        <p:tgtEl>
                                          <p:spTgt spid="118"/>
                                        </p:tgtEl>
                                        <p:attrNameLst>
                                          <p:attrName>style.visibility</p:attrName>
                                        </p:attrNameLst>
                                      </p:cBhvr>
                                      <p:to>
                                        <p:strVal val="visible"/>
                                      </p:to>
                                    </p:set>
                                    <p:animEffect transition="in" filter="fade">
                                      <p:cBhvr>
                                        <p:cTn id="175" dur="500"/>
                                        <p:tgtEl>
                                          <p:spTgt spid="118"/>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119"/>
                                        </p:tgtEl>
                                        <p:attrNameLst>
                                          <p:attrName>style.visibility</p:attrName>
                                        </p:attrNameLst>
                                      </p:cBhvr>
                                      <p:to>
                                        <p:strVal val="visible"/>
                                      </p:to>
                                    </p:set>
                                    <p:animEffect transition="in" filter="fade">
                                      <p:cBhvr>
                                        <p:cTn id="180" dur="500"/>
                                        <p:tgtEl>
                                          <p:spTgt spid="119"/>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nodeType="clickEffect">
                                  <p:stCondLst>
                                    <p:cond delay="0"/>
                                  </p:stCondLst>
                                  <p:childTnLst>
                                    <p:set>
                                      <p:cBhvr>
                                        <p:cTn id="184" dur="1" fill="hold">
                                          <p:stCondLst>
                                            <p:cond delay="0"/>
                                          </p:stCondLst>
                                        </p:cTn>
                                        <p:tgtEl>
                                          <p:spTgt spid="120"/>
                                        </p:tgtEl>
                                        <p:attrNameLst>
                                          <p:attrName>style.visibility</p:attrName>
                                        </p:attrNameLst>
                                      </p:cBhvr>
                                      <p:to>
                                        <p:strVal val="visible"/>
                                      </p:to>
                                    </p:set>
                                    <p:animEffect transition="in" filter="fade">
                                      <p:cBhvr>
                                        <p:cTn id="185" dur="500"/>
                                        <p:tgtEl>
                                          <p:spTgt spid="120"/>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0" presetClass="entr" presetSubtype="0" fill="hold" nodeType="click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500"/>
                                        <p:tgtEl>
                                          <p:spTgt spid="128"/>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0" presetClass="entr" presetSubtype="0"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fade">
                                      <p:cBhvr>
                                        <p:cTn id="195" dur="500"/>
                                        <p:tgtEl>
                                          <p:spTgt spid="129"/>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0" presetClass="entr" presetSubtype="0" fill="hold" nodeType="clickEffect">
                                  <p:stCondLst>
                                    <p:cond delay="0"/>
                                  </p:stCondLst>
                                  <p:childTnLst>
                                    <p:set>
                                      <p:cBhvr>
                                        <p:cTn id="199" dur="1" fill="hold">
                                          <p:stCondLst>
                                            <p:cond delay="0"/>
                                          </p:stCondLst>
                                        </p:cTn>
                                        <p:tgtEl>
                                          <p:spTgt spid="130"/>
                                        </p:tgtEl>
                                        <p:attrNameLst>
                                          <p:attrName>style.visibility</p:attrName>
                                        </p:attrNameLst>
                                      </p:cBhvr>
                                      <p:to>
                                        <p:strVal val="visible"/>
                                      </p:to>
                                    </p:set>
                                    <p:animEffect transition="in" filter="fade">
                                      <p:cBhvr>
                                        <p:cTn id="20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6" grpId="0" animBg="1"/>
      <p:bldP spid="57" grpId="0" animBg="1"/>
      <p:bldP spid="58" grpId="0" animBg="1"/>
      <p:bldP spid="59" grpId="0" animBg="1"/>
      <p:bldP spid="60" grpId="0" animBg="1"/>
      <p:bldP spid="61" grpId="0" animBg="1"/>
      <p:bldP spid="107" grpId="0" animBg="1"/>
      <p:bldP spid="108" grpId="0" animBg="1"/>
      <p:bldP spid="109" grpId="0" animBg="1"/>
      <p:bldP spid="110" grpId="0" animBg="1"/>
      <p:bldP spid="111" grpId="0" animBg="1"/>
      <p:bldP spid="112" grpId="0" animBg="1"/>
      <p:bldP spid="116" grpId="0"/>
      <p:bldP spid="117" grpId="0"/>
      <p:bldP spid="118" grpId="0" animBg="1"/>
      <p:bldP spid="119" grpId="0" animBg="1"/>
      <p:bldP spid="120" grpId="0" animBg="1"/>
      <p:bldP spid="128" grpId="0" animBg="1"/>
      <p:bldP spid="129" grpId="0" animBg="1"/>
      <p:bldP spid="1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846CAF44-4D4F-CE17-E9BC-BC070F5E00DA}"/>
              </a:ext>
            </a:extLst>
          </p:cNvPr>
          <p:cNvSpPr>
            <a:spLocks noGrp="1"/>
          </p:cNvSpPr>
          <p:nvPr>
            <p:ph sz="quarter" idx="1"/>
          </p:nvPr>
        </p:nvSpPr>
        <p:spPr>
          <a:xfrm>
            <a:off x="1570038" y="52388"/>
            <a:ext cx="8291512" cy="914400"/>
          </a:xfrm>
        </p:spPr>
        <p:txBody>
          <a:bodyPr/>
          <a:lstStyle/>
          <a:p>
            <a:pPr marL="0" indent="0">
              <a:buNone/>
            </a:pPr>
            <a:r>
              <a:rPr lang="en-CA" altLang="en-US"/>
              <a:t>Practice: Given each frequency distribution, correspond it with the correct ogive: </a:t>
            </a:r>
          </a:p>
        </p:txBody>
      </p:sp>
      <p:sp>
        <p:nvSpPr>
          <p:cNvPr id="48131" name="TextBox 7">
            <a:extLst>
              <a:ext uri="{FF2B5EF4-FFF2-40B4-BE49-F238E27FC236}">
                <a16:creationId xmlns:a16="http://schemas.microsoft.com/office/drawing/2014/main" id="{E24E85C6-1A68-87F5-F690-9855132A3A10}"/>
              </a:ext>
            </a:extLst>
          </p:cNvPr>
          <p:cNvSpPr txBox="1">
            <a:spLocks noChangeArrowheads="1"/>
          </p:cNvSpPr>
          <p:nvPr/>
        </p:nvSpPr>
        <p:spPr bwMode="auto">
          <a:xfrm>
            <a:off x="1566864" y="1538289"/>
            <a:ext cx="314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A</a:t>
            </a:r>
          </a:p>
        </p:txBody>
      </p:sp>
      <p:sp>
        <p:nvSpPr>
          <p:cNvPr id="48132" name="TextBox 83">
            <a:extLst>
              <a:ext uri="{FF2B5EF4-FFF2-40B4-BE49-F238E27FC236}">
                <a16:creationId xmlns:a16="http://schemas.microsoft.com/office/drawing/2014/main" id="{F9E524A6-43F1-8388-3C3B-7FFCD9615637}"/>
              </a:ext>
            </a:extLst>
          </p:cNvPr>
          <p:cNvSpPr txBox="1">
            <a:spLocks noChangeArrowheads="1"/>
          </p:cNvSpPr>
          <p:nvPr/>
        </p:nvSpPr>
        <p:spPr bwMode="auto">
          <a:xfrm>
            <a:off x="2947989" y="283527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Amount </a:t>
            </a:r>
          </a:p>
        </p:txBody>
      </p:sp>
      <p:sp>
        <p:nvSpPr>
          <p:cNvPr id="48133" name="TextBox 84">
            <a:extLst>
              <a:ext uri="{FF2B5EF4-FFF2-40B4-BE49-F238E27FC236}">
                <a16:creationId xmlns:a16="http://schemas.microsoft.com/office/drawing/2014/main" id="{0C2790B5-BB46-68BE-1482-38DE7BF1D9FE}"/>
              </a:ext>
            </a:extLst>
          </p:cNvPr>
          <p:cNvSpPr txBox="1">
            <a:spLocks noChangeArrowheads="1"/>
          </p:cNvSpPr>
          <p:nvPr/>
        </p:nvSpPr>
        <p:spPr bwMode="auto">
          <a:xfrm rot="16200000">
            <a:off x="1526382" y="1702594"/>
            <a:ext cx="134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Frequency</a:t>
            </a:r>
          </a:p>
        </p:txBody>
      </p:sp>
      <p:grpSp>
        <p:nvGrpSpPr>
          <p:cNvPr id="48134" name="Group 50">
            <a:extLst>
              <a:ext uri="{FF2B5EF4-FFF2-40B4-BE49-F238E27FC236}">
                <a16:creationId xmlns:a16="http://schemas.microsoft.com/office/drawing/2014/main" id="{CCEEF3E1-DEDA-5BB5-4217-A4910D38D165}"/>
              </a:ext>
            </a:extLst>
          </p:cNvPr>
          <p:cNvGrpSpPr>
            <a:grpSpLocks/>
          </p:cNvGrpSpPr>
          <p:nvPr/>
        </p:nvGrpSpPr>
        <p:grpSpPr bwMode="auto">
          <a:xfrm>
            <a:off x="2393951" y="1014414"/>
            <a:ext cx="2124075" cy="1838325"/>
            <a:chOff x="3641205" y="1350963"/>
            <a:chExt cx="3718445" cy="4988211"/>
          </a:xfrm>
        </p:grpSpPr>
        <p:graphicFrame>
          <p:nvGraphicFramePr>
            <p:cNvPr id="48230" name="Object 27">
              <a:extLst>
                <a:ext uri="{FF2B5EF4-FFF2-40B4-BE49-F238E27FC236}">
                  <a16:creationId xmlns:a16="http://schemas.microsoft.com/office/drawing/2014/main" id="{1119C031-38CD-183C-A08D-449676CBBED9}"/>
                </a:ext>
              </a:extLst>
            </p:cNvPr>
            <p:cNvGraphicFramePr>
              <a:graphicFrameLocks noChangeAspect="1"/>
            </p:cNvGraphicFramePr>
            <p:nvPr/>
          </p:nvGraphicFramePr>
          <p:xfrm>
            <a:off x="3718330" y="5370983"/>
            <a:ext cx="115928" cy="169856"/>
          </p:xfrm>
          <a:graphic>
            <a:graphicData uri="http://schemas.openxmlformats.org/presentationml/2006/ole">
              <mc:AlternateContent xmlns:mc="http://schemas.openxmlformats.org/markup-compatibility/2006">
                <mc:Choice xmlns:v="urn:schemas-microsoft-com:vml" Requires="v">
                  <p:oleObj name="Equation" r:id="rId4" imgW="126780" imgH="164814" progId="Equation.DSMT4">
                    <p:embed/>
                  </p:oleObj>
                </mc:Choice>
                <mc:Fallback>
                  <p:oleObj name="Equation" r:id="rId4" imgW="126780" imgH="164814" progId="Equation.DSMT4">
                    <p:embed/>
                    <p:pic>
                      <p:nvPicPr>
                        <p:cNvPr id="48230" name="Object 27">
                          <a:extLst>
                            <a:ext uri="{FF2B5EF4-FFF2-40B4-BE49-F238E27FC236}">
                              <a16:creationId xmlns:a16="http://schemas.microsoft.com/office/drawing/2014/main" id="{1119C031-38CD-183C-A08D-449676CBB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330" y="5370983"/>
                          <a:ext cx="11592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1" name="Object 28">
              <a:extLst>
                <a:ext uri="{FF2B5EF4-FFF2-40B4-BE49-F238E27FC236}">
                  <a16:creationId xmlns:a16="http://schemas.microsoft.com/office/drawing/2014/main" id="{F47AA515-3776-BFB6-D8ED-D94F9895CE01}"/>
                </a:ext>
              </a:extLst>
            </p:cNvPr>
            <p:cNvGraphicFramePr>
              <a:graphicFrameLocks noChangeAspect="1"/>
            </p:cNvGraphicFramePr>
            <p:nvPr/>
          </p:nvGraphicFramePr>
          <p:xfrm>
            <a:off x="3701006" y="4330122"/>
            <a:ext cx="163568" cy="169856"/>
          </p:xfrm>
          <a:graphic>
            <a:graphicData uri="http://schemas.openxmlformats.org/presentationml/2006/ole">
              <mc:AlternateContent xmlns:mc="http://schemas.openxmlformats.org/markup-compatibility/2006">
                <mc:Choice xmlns:v="urn:schemas-microsoft-com:vml" Requires="v">
                  <p:oleObj name="Equation" r:id="rId6" imgW="177492" imgH="164814" progId="Equation.DSMT4">
                    <p:embed/>
                  </p:oleObj>
                </mc:Choice>
                <mc:Fallback>
                  <p:oleObj name="Equation" r:id="rId6" imgW="177492" imgH="164814" progId="Equation.DSMT4">
                    <p:embed/>
                    <p:pic>
                      <p:nvPicPr>
                        <p:cNvPr id="48231" name="Object 28">
                          <a:extLst>
                            <a:ext uri="{FF2B5EF4-FFF2-40B4-BE49-F238E27FC236}">
                              <a16:creationId xmlns:a16="http://schemas.microsoft.com/office/drawing/2014/main" id="{F47AA515-3776-BFB6-D8ED-D94F9895CE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006" y="4330122"/>
                          <a:ext cx="16356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2" name="Object 29">
              <a:extLst>
                <a:ext uri="{FF2B5EF4-FFF2-40B4-BE49-F238E27FC236}">
                  <a16:creationId xmlns:a16="http://schemas.microsoft.com/office/drawing/2014/main" id="{FAAC3056-9CEF-E483-B772-C5AD5448BCD5}"/>
                </a:ext>
              </a:extLst>
            </p:cNvPr>
            <p:cNvGraphicFramePr>
              <a:graphicFrameLocks noChangeAspect="1"/>
            </p:cNvGraphicFramePr>
            <p:nvPr/>
          </p:nvGraphicFramePr>
          <p:xfrm>
            <a:off x="3694654" y="3803090"/>
            <a:ext cx="163568" cy="180969"/>
          </p:xfrm>
          <a:graphic>
            <a:graphicData uri="http://schemas.openxmlformats.org/presentationml/2006/ole">
              <mc:AlternateContent xmlns:mc="http://schemas.openxmlformats.org/markup-compatibility/2006">
                <mc:Choice xmlns:v="urn:schemas-microsoft-com:vml" Requires="v">
                  <p:oleObj name="Equation" r:id="rId8" imgW="177492" imgH="177492" progId="Equation.DSMT4">
                    <p:embed/>
                  </p:oleObj>
                </mc:Choice>
                <mc:Fallback>
                  <p:oleObj name="Equation" r:id="rId8" imgW="177492" imgH="177492" progId="Equation.DSMT4">
                    <p:embed/>
                    <p:pic>
                      <p:nvPicPr>
                        <p:cNvPr id="48232" name="Object 29">
                          <a:extLst>
                            <a:ext uri="{FF2B5EF4-FFF2-40B4-BE49-F238E27FC236}">
                              <a16:creationId xmlns:a16="http://schemas.microsoft.com/office/drawing/2014/main" id="{FAAC3056-9CEF-E483-B772-C5AD5448B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4654" y="3803090"/>
                          <a:ext cx="163568"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33" name="Object 30">
              <a:extLst>
                <a:ext uri="{FF2B5EF4-FFF2-40B4-BE49-F238E27FC236}">
                  <a16:creationId xmlns:a16="http://schemas.microsoft.com/office/drawing/2014/main" id="{3C63357D-8485-C93B-2370-66973914DB08}"/>
                </a:ext>
              </a:extLst>
            </p:cNvPr>
            <p:cNvGraphicFramePr>
              <a:graphicFrameLocks noChangeAspect="1"/>
            </p:cNvGraphicFramePr>
            <p:nvPr/>
          </p:nvGraphicFramePr>
          <p:xfrm>
            <a:off x="3641205" y="3280820"/>
            <a:ext cx="261791" cy="180969"/>
          </p:xfrm>
          <a:graphic>
            <a:graphicData uri="http://schemas.openxmlformats.org/presentationml/2006/ole">
              <mc:AlternateContent xmlns:mc="http://schemas.openxmlformats.org/markup-compatibility/2006">
                <mc:Choice xmlns:v="urn:schemas-microsoft-com:vml" Requires="v">
                  <p:oleObj name="Equation" r:id="rId10" imgW="202936" imgH="177569" progId="Equation.DSMT4">
                    <p:embed/>
                  </p:oleObj>
                </mc:Choice>
                <mc:Fallback>
                  <p:oleObj name="Equation" r:id="rId10" imgW="202936" imgH="177569" progId="Equation.DSMT4">
                    <p:embed/>
                    <p:pic>
                      <p:nvPicPr>
                        <p:cNvPr id="48233" name="Object 30">
                          <a:extLst>
                            <a:ext uri="{FF2B5EF4-FFF2-40B4-BE49-F238E27FC236}">
                              <a16:creationId xmlns:a16="http://schemas.microsoft.com/office/drawing/2014/main" id="{3C63357D-8485-C93B-2370-66973914DB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1205" y="3280820"/>
                          <a:ext cx="261791"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4" name="Straight Arrow Connector 13">
              <a:extLst>
                <a:ext uri="{FF2B5EF4-FFF2-40B4-BE49-F238E27FC236}">
                  <a16:creationId xmlns:a16="http://schemas.microsoft.com/office/drawing/2014/main" id="{07AA69A7-2E67-4855-9C89-73A0433776B3}"/>
                </a:ext>
              </a:extLst>
            </p:cNvPr>
            <p:cNvCxnSpPr/>
            <p:nvPr/>
          </p:nvCxnSpPr>
          <p:spPr bwMode="auto">
            <a:xfrm rot="10800000" flipV="1">
              <a:off x="3821848" y="5968720"/>
              <a:ext cx="3537802"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47D449-7B6C-4798-A2E2-DC91279D63D0}"/>
                </a:ext>
              </a:extLst>
            </p:cNvPr>
            <p:cNvCxnSpPr/>
            <p:nvPr/>
          </p:nvCxnSpPr>
          <p:spPr bwMode="auto">
            <a:xfrm rot="16200000">
              <a:off x="4376764"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B90911-116F-41F7-9257-6C0F61133FAF}"/>
                </a:ext>
              </a:extLst>
            </p:cNvPr>
            <p:cNvCxnSpPr/>
            <p:nvPr/>
          </p:nvCxnSpPr>
          <p:spPr bwMode="auto">
            <a:xfrm rot="16200000">
              <a:off x="4868666"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0492D5-DCDC-417D-9B4C-485C1E9BC43C}"/>
                </a:ext>
              </a:extLst>
            </p:cNvPr>
            <p:cNvCxnSpPr/>
            <p:nvPr/>
          </p:nvCxnSpPr>
          <p:spPr bwMode="auto">
            <a:xfrm rot="16200000">
              <a:off x="5363348"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1FD7C7-B638-484D-83D7-403984D4C9BB}"/>
                </a:ext>
              </a:extLst>
            </p:cNvPr>
            <p:cNvCxnSpPr/>
            <p:nvPr/>
          </p:nvCxnSpPr>
          <p:spPr bwMode="auto">
            <a:xfrm rot="16200000">
              <a:off x="5869145"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2D0DD-1992-43C7-9A89-36099CF531DC}"/>
                </a:ext>
              </a:extLst>
            </p:cNvPr>
            <p:cNvCxnSpPr/>
            <p:nvPr/>
          </p:nvCxnSpPr>
          <p:spPr bwMode="auto">
            <a:xfrm rot="16200000">
              <a:off x="6347151"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F74881E-0712-4734-93DD-A209E24365FC}"/>
                </a:ext>
              </a:extLst>
            </p:cNvPr>
            <p:cNvCxnSpPr/>
            <p:nvPr/>
          </p:nvCxnSpPr>
          <p:spPr bwMode="auto">
            <a:xfrm rot="16200000">
              <a:off x="6852949"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241" name="Group 54">
              <a:extLst>
                <a:ext uri="{FF2B5EF4-FFF2-40B4-BE49-F238E27FC236}">
                  <a16:creationId xmlns:a16="http://schemas.microsoft.com/office/drawing/2014/main" id="{2FAEA459-7A44-2845-EECD-7C2FE9543674}"/>
                </a:ext>
              </a:extLst>
            </p:cNvPr>
            <p:cNvGrpSpPr>
              <a:grpSpLocks/>
            </p:cNvGrpSpPr>
            <p:nvPr/>
          </p:nvGrpSpPr>
          <p:grpSpPr bwMode="auto">
            <a:xfrm>
              <a:off x="3869414" y="1350963"/>
              <a:ext cx="195046" cy="4617018"/>
              <a:chOff x="1609387" y="1526842"/>
              <a:chExt cx="194979" cy="4616222"/>
            </a:xfrm>
          </p:grpSpPr>
          <p:cxnSp>
            <p:nvCxnSpPr>
              <p:cNvPr id="33" name="Straight Arrow Connector 32">
                <a:extLst>
                  <a:ext uri="{FF2B5EF4-FFF2-40B4-BE49-F238E27FC236}">
                    <a16:creationId xmlns:a16="http://schemas.microsoft.com/office/drawing/2014/main" id="{F106E5F4-3B7C-4B59-B415-0EF3A5DCE493}"/>
                  </a:ext>
                </a:extLst>
              </p:cNvPr>
              <p:cNvCxnSpPr/>
              <p:nvPr/>
            </p:nvCxnSpPr>
            <p:spPr>
              <a:xfrm rot="5400000">
                <a:off x="-616068" y="3832542"/>
                <a:ext cx="4616960" cy="5556"/>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84628E-E7D3-4C75-933B-A99A93FBC02B}"/>
                  </a:ext>
                </a:extLst>
              </p:cNvPr>
              <p:cNvCxnSpPr/>
              <p:nvPr/>
            </p:nvCxnSpPr>
            <p:spPr>
              <a:xfrm>
                <a:off x="1614621" y="5622670"/>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5971F5-1BA1-4717-91AA-E8897AF8A88E}"/>
                  </a:ext>
                </a:extLst>
              </p:cNvPr>
              <p:cNvCxnSpPr/>
              <p:nvPr/>
            </p:nvCxnSpPr>
            <p:spPr>
              <a:xfrm>
                <a:off x="1614621" y="509723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EC48A2-58A1-4FAF-8633-F4AAADC2D7B5}"/>
                  </a:ext>
                </a:extLst>
              </p:cNvPr>
              <p:cNvCxnSpPr/>
              <p:nvPr/>
            </p:nvCxnSpPr>
            <p:spPr>
              <a:xfrm>
                <a:off x="1614621" y="457610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756B4D-B9A8-4550-B8A9-1A8BA7D3F79F}"/>
                  </a:ext>
                </a:extLst>
              </p:cNvPr>
              <p:cNvCxnSpPr/>
              <p:nvPr/>
            </p:nvCxnSpPr>
            <p:spPr>
              <a:xfrm>
                <a:off x="1614621" y="405497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D80E3A-99E3-43D5-8C92-DE552BAE0810}"/>
                  </a:ext>
                </a:extLst>
              </p:cNvPr>
              <p:cNvCxnSpPr/>
              <p:nvPr/>
            </p:nvCxnSpPr>
            <p:spPr>
              <a:xfrm>
                <a:off x="1614621" y="535995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EBB9FE-99C3-45F3-938F-BCAF466192B0}"/>
                  </a:ext>
                </a:extLst>
              </p:cNvPr>
              <p:cNvCxnSpPr/>
              <p:nvPr/>
            </p:nvCxnSpPr>
            <p:spPr>
              <a:xfrm>
                <a:off x="1614621" y="4838820"/>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C0FC27-41A5-4C6F-9925-F19A121EB769}"/>
                  </a:ext>
                </a:extLst>
              </p:cNvPr>
              <p:cNvCxnSpPr/>
              <p:nvPr/>
            </p:nvCxnSpPr>
            <p:spPr>
              <a:xfrm>
                <a:off x="1614621" y="431769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60C83C-C880-43D4-87F8-8182278DE3C8}"/>
                  </a:ext>
                </a:extLst>
              </p:cNvPr>
              <p:cNvCxnSpPr/>
              <p:nvPr/>
            </p:nvCxnSpPr>
            <p:spPr>
              <a:xfrm>
                <a:off x="1614621" y="379225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3E8AEE-7F20-4174-B9FE-99D296A6E3D3}"/>
                  </a:ext>
                </a:extLst>
              </p:cNvPr>
              <p:cNvCxnSpPr/>
              <p:nvPr/>
            </p:nvCxnSpPr>
            <p:spPr>
              <a:xfrm>
                <a:off x="1614621" y="353384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2EC8BF-A3BD-4C61-9E17-944711C0BA53}"/>
                  </a:ext>
                </a:extLst>
              </p:cNvPr>
              <p:cNvCxnSpPr/>
              <p:nvPr/>
            </p:nvCxnSpPr>
            <p:spPr>
              <a:xfrm>
                <a:off x="1614621" y="588108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4BF79F-0D64-4E26-A7D6-D52DC035E957}"/>
                  </a:ext>
                </a:extLst>
              </p:cNvPr>
              <p:cNvCxnSpPr/>
              <p:nvPr/>
            </p:nvCxnSpPr>
            <p:spPr>
              <a:xfrm>
                <a:off x="1617400" y="3288349"/>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B2FA510-D775-4B4C-B1CF-14AFB84C30AA}"/>
                  </a:ext>
                </a:extLst>
              </p:cNvPr>
              <p:cNvCxnSpPr/>
              <p:nvPr/>
            </p:nvCxnSpPr>
            <p:spPr>
              <a:xfrm>
                <a:off x="1611844" y="3042859"/>
                <a:ext cx="188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7112B5E-481C-4402-9D2B-94DC652B56D9}"/>
                  </a:ext>
                </a:extLst>
              </p:cNvPr>
              <p:cNvCxnSpPr/>
              <p:nvPr/>
            </p:nvCxnSpPr>
            <p:spPr>
              <a:xfrm>
                <a:off x="1611844" y="2805980"/>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5B4D5F-B6DB-4D00-A5EA-FAB1662C4502}"/>
                  </a:ext>
                </a:extLst>
              </p:cNvPr>
              <p:cNvCxnSpPr/>
              <p:nvPr/>
            </p:nvCxnSpPr>
            <p:spPr>
              <a:xfrm>
                <a:off x="1617400" y="2551876"/>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397019-42D0-4835-8872-6B095B7E8D58}"/>
                  </a:ext>
                </a:extLst>
              </p:cNvPr>
              <p:cNvCxnSpPr/>
              <p:nvPr/>
            </p:nvCxnSpPr>
            <p:spPr>
              <a:xfrm>
                <a:off x="1614621" y="232361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0A75612-7F4E-41FE-9049-C8B78A8415C2}"/>
                  </a:ext>
                </a:extLst>
              </p:cNvPr>
              <p:cNvCxnSpPr/>
              <p:nvPr/>
            </p:nvCxnSpPr>
            <p:spPr>
              <a:xfrm>
                <a:off x="1611844" y="2095348"/>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2B3BD7-0ED7-4025-97FA-3110A238D859}"/>
                  </a:ext>
                </a:extLst>
              </p:cNvPr>
              <p:cNvCxnSpPr/>
              <p:nvPr/>
            </p:nvCxnSpPr>
            <p:spPr>
              <a:xfrm>
                <a:off x="1609065" y="186708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8242" name="Object 31">
              <a:extLst>
                <a:ext uri="{FF2B5EF4-FFF2-40B4-BE49-F238E27FC236}">
                  <a16:creationId xmlns:a16="http://schemas.microsoft.com/office/drawing/2014/main" id="{8A7EA840-5382-31E1-D030-968D5917F356}"/>
                </a:ext>
              </a:extLst>
            </p:cNvPr>
            <p:cNvGraphicFramePr>
              <a:graphicFrameLocks noChangeAspect="1"/>
            </p:cNvGraphicFramePr>
            <p:nvPr/>
          </p:nvGraphicFramePr>
          <p:xfrm>
            <a:off x="4340844" y="6016614"/>
            <a:ext cx="247735" cy="282565"/>
          </p:xfrm>
          <a:graphic>
            <a:graphicData uri="http://schemas.openxmlformats.org/presentationml/2006/ole">
              <mc:AlternateContent xmlns:mc="http://schemas.openxmlformats.org/markup-compatibility/2006">
                <mc:Choice xmlns:v="urn:schemas-microsoft-com:vml" Requires="v">
                  <p:oleObj name="Equation" r:id="rId12" imgW="190335" imgH="177646" progId="Equation.DSMT4">
                    <p:embed/>
                  </p:oleObj>
                </mc:Choice>
                <mc:Fallback>
                  <p:oleObj name="Equation" r:id="rId12" imgW="190335" imgH="177646" progId="Equation.DSMT4">
                    <p:embed/>
                    <p:pic>
                      <p:nvPicPr>
                        <p:cNvPr id="48242" name="Object 31">
                          <a:extLst>
                            <a:ext uri="{FF2B5EF4-FFF2-40B4-BE49-F238E27FC236}">
                              <a16:creationId xmlns:a16="http://schemas.microsoft.com/office/drawing/2014/main" id="{8A7EA840-5382-31E1-D030-968D5917F3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0844" y="601661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3" name="Object 32">
              <a:extLst>
                <a:ext uri="{FF2B5EF4-FFF2-40B4-BE49-F238E27FC236}">
                  <a16:creationId xmlns:a16="http://schemas.microsoft.com/office/drawing/2014/main" id="{D7D7F4C7-06ED-3A69-85C2-D053F9AFD148}"/>
                </a:ext>
              </a:extLst>
            </p:cNvPr>
            <p:cNvGraphicFramePr>
              <a:graphicFrameLocks noChangeAspect="1"/>
            </p:cNvGraphicFramePr>
            <p:nvPr/>
          </p:nvGraphicFramePr>
          <p:xfrm>
            <a:off x="4834463" y="6019789"/>
            <a:ext cx="263616" cy="282565"/>
          </p:xfrm>
          <a:graphic>
            <a:graphicData uri="http://schemas.openxmlformats.org/presentationml/2006/ole">
              <mc:AlternateContent xmlns:mc="http://schemas.openxmlformats.org/markup-compatibility/2006">
                <mc:Choice xmlns:v="urn:schemas-microsoft-com:vml" Requires="v">
                  <p:oleObj name="Equation" r:id="rId14" imgW="202936" imgH="177569" progId="Equation.DSMT4">
                    <p:embed/>
                  </p:oleObj>
                </mc:Choice>
                <mc:Fallback>
                  <p:oleObj name="Equation" r:id="rId14" imgW="202936" imgH="177569" progId="Equation.DSMT4">
                    <p:embed/>
                    <p:pic>
                      <p:nvPicPr>
                        <p:cNvPr id="48243" name="Object 32">
                          <a:extLst>
                            <a:ext uri="{FF2B5EF4-FFF2-40B4-BE49-F238E27FC236}">
                              <a16:creationId xmlns:a16="http://schemas.microsoft.com/office/drawing/2014/main" id="{D7D7F4C7-06ED-3A69-85C2-D053F9AFD1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4463" y="6019789"/>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4" name="Object 33">
              <a:extLst>
                <a:ext uri="{FF2B5EF4-FFF2-40B4-BE49-F238E27FC236}">
                  <a16:creationId xmlns:a16="http://schemas.microsoft.com/office/drawing/2014/main" id="{8962558B-9875-0697-2348-AE3223B5B3AB}"/>
                </a:ext>
              </a:extLst>
            </p:cNvPr>
            <p:cNvGraphicFramePr>
              <a:graphicFrameLocks noChangeAspect="1"/>
            </p:cNvGraphicFramePr>
            <p:nvPr/>
          </p:nvGraphicFramePr>
          <p:xfrm>
            <a:off x="5328081" y="6036611"/>
            <a:ext cx="263616" cy="282565"/>
          </p:xfrm>
          <a:graphic>
            <a:graphicData uri="http://schemas.openxmlformats.org/presentationml/2006/ole">
              <mc:AlternateContent xmlns:mc="http://schemas.openxmlformats.org/markup-compatibility/2006">
                <mc:Choice xmlns:v="urn:schemas-microsoft-com:vml" Requires="v">
                  <p:oleObj name="Equation" r:id="rId16" imgW="202936" imgH="177569" progId="Equation.DSMT4">
                    <p:embed/>
                  </p:oleObj>
                </mc:Choice>
                <mc:Fallback>
                  <p:oleObj name="Equation" r:id="rId16" imgW="202936" imgH="177569" progId="Equation.DSMT4">
                    <p:embed/>
                    <p:pic>
                      <p:nvPicPr>
                        <p:cNvPr id="48244" name="Object 33">
                          <a:extLst>
                            <a:ext uri="{FF2B5EF4-FFF2-40B4-BE49-F238E27FC236}">
                              <a16:creationId xmlns:a16="http://schemas.microsoft.com/office/drawing/2014/main" id="{8962558B-9875-0697-2348-AE3223B5B3A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8081" y="6036611"/>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5" name="Object 34">
              <a:extLst>
                <a:ext uri="{FF2B5EF4-FFF2-40B4-BE49-F238E27FC236}">
                  <a16:creationId xmlns:a16="http://schemas.microsoft.com/office/drawing/2014/main" id="{DC6D78A2-F027-2B23-A1CF-5D9CB4F95844}"/>
                </a:ext>
              </a:extLst>
            </p:cNvPr>
            <p:cNvGraphicFramePr>
              <a:graphicFrameLocks noChangeAspect="1"/>
            </p:cNvGraphicFramePr>
            <p:nvPr/>
          </p:nvGraphicFramePr>
          <p:xfrm>
            <a:off x="5842962" y="6053434"/>
            <a:ext cx="247735" cy="282565"/>
          </p:xfrm>
          <a:graphic>
            <a:graphicData uri="http://schemas.openxmlformats.org/presentationml/2006/ole">
              <mc:AlternateContent xmlns:mc="http://schemas.openxmlformats.org/markup-compatibility/2006">
                <mc:Choice xmlns:v="urn:schemas-microsoft-com:vml" Requires="v">
                  <p:oleObj name="Equation" r:id="rId18" imgW="190335" imgH="177646" progId="Equation.DSMT4">
                    <p:embed/>
                  </p:oleObj>
                </mc:Choice>
                <mc:Fallback>
                  <p:oleObj name="Equation" r:id="rId18" imgW="190335" imgH="177646" progId="Equation.DSMT4">
                    <p:embed/>
                    <p:pic>
                      <p:nvPicPr>
                        <p:cNvPr id="48245" name="Object 34">
                          <a:extLst>
                            <a:ext uri="{FF2B5EF4-FFF2-40B4-BE49-F238E27FC236}">
                              <a16:creationId xmlns:a16="http://schemas.microsoft.com/office/drawing/2014/main" id="{DC6D78A2-F027-2B23-A1CF-5D9CB4F9584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42962" y="605343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6" name="Object 35">
              <a:extLst>
                <a:ext uri="{FF2B5EF4-FFF2-40B4-BE49-F238E27FC236}">
                  <a16:creationId xmlns:a16="http://schemas.microsoft.com/office/drawing/2014/main" id="{2786FC41-1610-83B5-1485-D7E16A651D98}"/>
                </a:ext>
              </a:extLst>
            </p:cNvPr>
            <p:cNvGraphicFramePr>
              <a:graphicFrameLocks noChangeAspect="1"/>
            </p:cNvGraphicFramePr>
            <p:nvPr/>
          </p:nvGraphicFramePr>
          <p:xfrm>
            <a:off x="6316885" y="6056609"/>
            <a:ext cx="247735" cy="282565"/>
          </p:xfrm>
          <a:graphic>
            <a:graphicData uri="http://schemas.openxmlformats.org/presentationml/2006/ole">
              <mc:AlternateContent xmlns:mc="http://schemas.openxmlformats.org/markup-compatibility/2006">
                <mc:Choice xmlns:v="urn:schemas-microsoft-com:vml" Requires="v">
                  <p:oleObj name="Equation" r:id="rId20" imgW="190335" imgH="177646" progId="Equation.DSMT4">
                    <p:embed/>
                  </p:oleObj>
                </mc:Choice>
                <mc:Fallback>
                  <p:oleObj name="Equation" r:id="rId20" imgW="190335" imgH="177646" progId="Equation.DSMT4">
                    <p:embed/>
                    <p:pic>
                      <p:nvPicPr>
                        <p:cNvPr id="48246" name="Object 35">
                          <a:extLst>
                            <a:ext uri="{FF2B5EF4-FFF2-40B4-BE49-F238E27FC236}">
                              <a16:creationId xmlns:a16="http://schemas.microsoft.com/office/drawing/2014/main" id="{2786FC41-1610-83B5-1485-D7E16A651D9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16885" y="6056609"/>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7" name="Object 36">
              <a:extLst>
                <a:ext uri="{FF2B5EF4-FFF2-40B4-BE49-F238E27FC236}">
                  <a16:creationId xmlns:a16="http://schemas.microsoft.com/office/drawing/2014/main" id="{1BA424A1-6D74-D8C2-AE10-1800F7A5008E}"/>
                </a:ext>
              </a:extLst>
            </p:cNvPr>
            <p:cNvGraphicFramePr>
              <a:graphicFrameLocks noChangeAspect="1"/>
            </p:cNvGraphicFramePr>
            <p:nvPr/>
          </p:nvGraphicFramePr>
          <p:xfrm>
            <a:off x="6818114" y="6046136"/>
            <a:ext cx="247735" cy="282565"/>
          </p:xfrm>
          <a:graphic>
            <a:graphicData uri="http://schemas.openxmlformats.org/presentationml/2006/ole">
              <mc:AlternateContent xmlns:mc="http://schemas.openxmlformats.org/markup-compatibility/2006">
                <mc:Choice xmlns:v="urn:schemas-microsoft-com:vml" Requires="v">
                  <p:oleObj name="Equation" r:id="rId22" imgW="190335" imgH="177646" progId="Equation.DSMT4">
                    <p:embed/>
                  </p:oleObj>
                </mc:Choice>
                <mc:Fallback>
                  <p:oleObj name="Equation" r:id="rId22" imgW="190335" imgH="177646" progId="Equation.DSMT4">
                    <p:embed/>
                    <p:pic>
                      <p:nvPicPr>
                        <p:cNvPr id="48247" name="Object 36">
                          <a:extLst>
                            <a:ext uri="{FF2B5EF4-FFF2-40B4-BE49-F238E27FC236}">
                              <a16:creationId xmlns:a16="http://schemas.microsoft.com/office/drawing/2014/main" id="{1BA424A1-6D74-D8C2-AE10-1800F7A5008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114" y="6046136"/>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8" name="Object 37">
              <a:extLst>
                <a:ext uri="{FF2B5EF4-FFF2-40B4-BE49-F238E27FC236}">
                  <a16:creationId xmlns:a16="http://schemas.microsoft.com/office/drawing/2014/main" id="{DDAB4941-BBBD-95E0-438D-4735C375A489}"/>
                </a:ext>
              </a:extLst>
            </p:cNvPr>
            <p:cNvGraphicFramePr>
              <a:graphicFrameLocks noChangeAspect="1"/>
            </p:cNvGraphicFramePr>
            <p:nvPr/>
          </p:nvGraphicFramePr>
          <p:xfrm>
            <a:off x="3654952" y="2792786"/>
            <a:ext cx="262028" cy="168269"/>
          </p:xfrm>
          <a:graphic>
            <a:graphicData uri="http://schemas.openxmlformats.org/presentationml/2006/ole">
              <mc:AlternateContent xmlns:mc="http://schemas.openxmlformats.org/markup-compatibility/2006">
                <mc:Choice xmlns:v="urn:schemas-microsoft-com:vml" Requires="v">
                  <p:oleObj name="Equation" r:id="rId24" imgW="203024" imgH="164957" progId="Equation.DSMT4">
                    <p:embed/>
                  </p:oleObj>
                </mc:Choice>
                <mc:Fallback>
                  <p:oleObj name="Equation" r:id="rId24" imgW="203024" imgH="164957" progId="Equation.DSMT4">
                    <p:embed/>
                    <p:pic>
                      <p:nvPicPr>
                        <p:cNvPr id="48248" name="Object 37">
                          <a:extLst>
                            <a:ext uri="{FF2B5EF4-FFF2-40B4-BE49-F238E27FC236}">
                              <a16:creationId xmlns:a16="http://schemas.microsoft.com/office/drawing/2014/main" id="{DDAB4941-BBBD-95E0-438D-4735C375A48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54952" y="2792786"/>
                          <a:ext cx="262028" cy="168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49" name="Object 38">
              <a:extLst>
                <a:ext uri="{FF2B5EF4-FFF2-40B4-BE49-F238E27FC236}">
                  <a16:creationId xmlns:a16="http://schemas.microsoft.com/office/drawing/2014/main" id="{DB76A5C2-8D79-BB3B-ECD3-F6E2FC0B3293}"/>
                </a:ext>
              </a:extLst>
            </p:cNvPr>
            <p:cNvGraphicFramePr>
              <a:graphicFrameLocks noChangeAspect="1"/>
            </p:cNvGraphicFramePr>
            <p:nvPr/>
          </p:nvGraphicFramePr>
          <p:xfrm>
            <a:off x="3669245" y="2290254"/>
            <a:ext cx="262027" cy="180969"/>
          </p:xfrm>
          <a:graphic>
            <a:graphicData uri="http://schemas.openxmlformats.org/presentationml/2006/ole">
              <mc:AlternateContent xmlns:mc="http://schemas.openxmlformats.org/markup-compatibility/2006">
                <mc:Choice xmlns:v="urn:schemas-microsoft-com:vml" Requires="v">
                  <p:oleObj name="Equation" r:id="rId26" imgW="202936" imgH="177569" progId="Equation.DSMT4">
                    <p:embed/>
                  </p:oleObj>
                </mc:Choice>
                <mc:Fallback>
                  <p:oleObj name="Equation" r:id="rId26" imgW="202936" imgH="177569" progId="Equation.DSMT4">
                    <p:embed/>
                    <p:pic>
                      <p:nvPicPr>
                        <p:cNvPr id="48249" name="Object 38">
                          <a:extLst>
                            <a:ext uri="{FF2B5EF4-FFF2-40B4-BE49-F238E27FC236}">
                              <a16:creationId xmlns:a16="http://schemas.microsoft.com/office/drawing/2014/main" id="{DB76A5C2-8D79-BB3B-ECD3-F6E2FC0B329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69245" y="2290254"/>
                          <a:ext cx="26202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50" name="Object 39">
              <a:extLst>
                <a:ext uri="{FF2B5EF4-FFF2-40B4-BE49-F238E27FC236}">
                  <a16:creationId xmlns:a16="http://schemas.microsoft.com/office/drawing/2014/main" id="{FB091389-F2EB-E9A1-7503-17813A6EEFCD}"/>
                </a:ext>
              </a:extLst>
            </p:cNvPr>
            <p:cNvGraphicFramePr>
              <a:graphicFrameLocks noChangeAspect="1"/>
            </p:cNvGraphicFramePr>
            <p:nvPr/>
          </p:nvGraphicFramePr>
          <p:xfrm>
            <a:off x="3682849" y="1830794"/>
            <a:ext cx="246147" cy="180969"/>
          </p:xfrm>
          <a:graphic>
            <a:graphicData uri="http://schemas.openxmlformats.org/presentationml/2006/ole">
              <mc:AlternateContent xmlns:mc="http://schemas.openxmlformats.org/markup-compatibility/2006">
                <mc:Choice xmlns:v="urn:schemas-microsoft-com:vml" Requires="v">
                  <p:oleObj name="Equation" r:id="rId28" imgW="190335" imgH="177646" progId="Equation.DSMT4">
                    <p:embed/>
                  </p:oleObj>
                </mc:Choice>
                <mc:Fallback>
                  <p:oleObj name="Equation" r:id="rId28" imgW="190335" imgH="177646" progId="Equation.DSMT4">
                    <p:embed/>
                    <p:pic>
                      <p:nvPicPr>
                        <p:cNvPr id="48250" name="Object 39">
                          <a:extLst>
                            <a:ext uri="{FF2B5EF4-FFF2-40B4-BE49-F238E27FC236}">
                              <a16:creationId xmlns:a16="http://schemas.microsoft.com/office/drawing/2014/main" id="{FB091389-F2EB-E9A1-7503-17813A6EEFC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2849" y="1830794"/>
                          <a:ext cx="24614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8135" name="TextBox 51">
            <a:extLst>
              <a:ext uri="{FF2B5EF4-FFF2-40B4-BE49-F238E27FC236}">
                <a16:creationId xmlns:a16="http://schemas.microsoft.com/office/drawing/2014/main" id="{C3ED5CBC-D59E-8702-2F89-000E01CAEB29}"/>
              </a:ext>
            </a:extLst>
          </p:cNvPr>
          <p:cNvSpPr txBox="1">
            <a:spLocks noChangeArrowheads="1"/>
          </p:cNvSpPr>
          <p:nvPr/>
        </p:nvSpPr>
        <p:spPr bwMode="auto">
          <a:xfrm>
            <a:off x="4310064" y="1538289"/>
            <a:ext cx="314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B</a:t>
            </a:r>
          </a:p>
        </p:txBody>
      </p:sp>
      <p:sp>
        <p:nvSpPr>
          <p:cNvPr id="48136" name="TextBox 83">
            <a:extLst>
              <a:ext uri="{FF2B5EF4-FFF2-40B4-BE49-F238E27FC236}">
                <a16:creationId xmlns:a16="http://schemas.microsoft.com/office/drawing/2014/main" id="{DAC3A03B-8BCC-032B-744B-ACDA31F1FF3E}"/>
              </a:ext>
            </a:extLst>
          </p:cNvPr>
          <p:cNvSpPr txBox="1">
            <a:spLocks noChangeArrowheads="1"/>
          </p:cNvSpPr>
          <p:nvPr/>
        </p:nvSpPr>
        <p:spPr bwMode="auto">
          <a:xfrm>
            <a:off x="5691189" y="283527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Amount </a:t>
            </a:r>
          </a:p>
        </p:txBody>
      </p:sp>
      <p:sp>
        <p:nvSpPr>
          <p:cNvPr id="48137" name="TextBox 84">
            <a:extLst>
              <a:ext uri="{FF2B5EF4-FFF2-40B4-BE49-F238E27FC236}">
                <a16:creationId xmlns:a16="http://schemas.microsoft.com/office/drawing/2014/main" id="{56E8981D-0D68-03D4-E400-957C866B003C}"/>
              </a:ext>
            </a:extLst>
          </p:cNvPr>
          <p:cNvSpPr txBox="1">
            <a:spLocks noChangeArrowheads="1"/>
          </p:cNvSpPr>
          <p:nvPr/>
        </p:nvSpPr>
        <p:spPr bwMode="auto">
          <a:xfrm rot="16200000">
            <a:off x="4269582" y="1702594"/>
            <a:ext cx="134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Frequency</a:t>
            </a:r>
          </a:p>
        </p:txBody>
      </p:sp>
      <p:grpSp>
        <p:nvGrpSpPr>
          <p:cNvPr id="48138" name="Group 54">
            <a:extLst>
              <a:ext uri="{FF2B5EF4-FFF2-40B4-BE49-F238E27FC236}">
                <a16:creationId xmlns:a16="http://schemas.microsoft.com/office/drawing/2014/main" id="{58F40E0A-28E9-7A9D-1780-5E80DAECEC8D}"/>
              </a:ext>
            </a:extLst>
          </p:cNvPr>
          <p:cNvGrpSpPr>
            <a:grpSpLocks/>
          </p:cNvGrpSpPr>
          <p:nvPr/>
        </p:nvGrpSpPr>
        <p:grpSpPr bwMode="auto">
          <a:xfrm>
            <a:off x="5137151" y="1014414"/>
            <a:ext cx="2124075" cy="1838325"/>
            <a:chOff x="3641205" y="1350963"/>
            <a:chExt cx="3718445" cy="4988211"/>
          </a:xfrm>
        </p:grpSpPr>
        <p:graphicFrame>
          <p:nvGraphicFramePr>
            <p:cNvPr id="48191" name="Object 27">
              <a:extLst>
                <a:ext uri="{FF2B5EF4-FFF2-40B4-BE49-F238E27FC236}">
                  <a16:creationId xmlns:a16="http://schemas.microsoft.com/office/drawing/2014/main" id="{F052AD12-365A-E38D-CED6-2FFDC79D54CA}"/>
                </a:ext>
              </a:extLst>
            </p:cNvPr>
            <p:cNvGraphicFramePr>
              <a:graphicFrameLocks noChangeAspect="1"/>
            </p:cNvGraphicFramePr>
            <p:nvPr/>
          </p:nvGraphicFramePr>
          <p:xfrm>
            <a:off x="3718330" y="5370983"/>
            <a:ext cx="115928" cy="169856"/>
          </p:xfrm>
          <a:graphic>
            <a:graphicData uri="http://schemas.openxmlformats.org/presentationml/2006/ole">
              <mc:AlternateContent xmlns:mc="http://schemas.openxmlformats.org/markup-compatibility/2006">
                <mc:Choice xmlns:v="urn:schemas-microsoft-com:vml" Requires="v">
                  <p:oleObj name="Equation" r:id="rId30" imgW="126780" imgH="164814" progId="Equation.DSMT4">
                    <p:embed/>
                  </p:oleObj>
                </mc:Choice>
                <mc:Fallback>
                  <p:oleObj name="Equation" r:id="rId30" imgW="126780" imgH="164814" progId="Equation.DSMT4">
                    <p:embed/>
                    <p:pic>
                      <p:nvPicPr>
                        <p:cNvPr id="48191" name="Object 27">
                          <a:extLst>
                            <a:ext uri="{FF2B5EF4-FFF2-40B4-BE49-F238E27FC236}">
                              <a16:creationId xmlns:a16="http://schemas.microsoft.com/office/drawing/2014/main" id="{F052AD12-365A-E38D-CED6-2FFDC79D5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330" y="5370983"/>
                          <a:ext cx="11592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92" name="Object 28">
              <a:extLst>
                <a:ext uri="{FF2B5EF4-FFF2-40B4-BE49-F238E27FC236}">
                  <a16:creationId xmlns:a16="http://schemas.microsoft.com/office/drawing/2014/main" id="{7FEAC85F-6824-87E2-C8CB-18AAB494EACD}"/>
                </a:ext>
              </a:extLst>
            </p:cNvPr>
            <p:cNvGraphicFramePr>
              <a:graphicFrameLocks noChangeAspect="1"/>
            </p:cNvGraphicFramePr>
            <p:nvPr/>
          </p:nvGraphicFramePr>
          <p:xfrm>
            <a:off x="3701006" y="4330122"/>
            <a:ext cx="163568" cy="169856"/>
          </p:xfrm>
          <a:graphic>
            <a:graphicData uri="http://schemas.openxmlformats.org/presentationml/2006/ole">
              <mc:AlternateContent xmlns:mc="http://schemas.openxmlformats.org/markup-compatibility/2006">
                <mc:Choice xmlns:v="urn:schemas-microsoft-com:vml" Requires="v">
                  <p:oleObj name="Equation" r:id="rId31" imgW="177492" imgH="164814" progId="Equation.DSMT4">
                    <p:embed/>
                  </p:oleObj>
                </mc:Choice>
                <mc:Fallback>
                  <p:oleObj name="Equation" r:id="rId31" imgW="177492" imgH="164814" progId="Equation.DSMT4">
                    <p:embed/>
                    <p:pic>
                      <p:nvPicPr>
                        <p:cNvPr id="48192" name="Object 28">
                          <a:extLst>
                            <a:ext uri="{FF2B5EF4-FFF2-40B4-BE49-F238E27FC236}">
                              <a16:creationId xmlns:a16="http://schemas.microsoft.com/office/drawing/2014/main" id="{7FEAC85F-6824-87E2-C8CB-18AAB494EA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006" y="4330122"/>
                          <a:ext cx="16356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93" name="Object 29">
              <a:extLst>
                <a:ext uri="{FF2B5EF4-FFF2-40B4-BE49-F238E27FC236}">
                  <a16:creationId xmlns:a16="http://schemas.microsoft.com/office/drawing/2014/main" id="{24970C70-B21C-9934-3D44-C5A9E2D0AB0B}"/>
                </a:ext>
              </a:extLst>
            </p:cNvPr>
            <p:cNvGraphicFramePr>
              <a:graphicFrameLocks noChangeAspect="1"/>
            </p:cNvGraphicFramePr>
            <p:nvPr/>
          </p:nvGraphicFramePr>
          <p:xfrm>
            <a:off x="3694654" y="3803090"/>
            <a:ext cx="163568" cy="180969"/>
          </p:xfrm>
          <a:graphic>
            <a:graphicData uri="http://schemas.openxmlformats.org/presentationml/2006/ole">
              <mc:AlternateContent xmlns:mc="http://schemas.openxmlformats.org/markup-compatibility/2006">
                <mc:Choice xmlns:v="urn:schemas-microsoft-com:vml" Requires="v">
                  <p:oleObj name="Equation" r:id="rId32" imgW="177492" imgH="177492" progId="Equation.DSMT4">
                    <p:embed/>
                  </p:oleObj>
                </mc:Choice>
                <mc:Fallback>
                  <p:oleObj name="Equation" r:id="rId32" imgW="177492" imgH="177492" progId="Equation.DSMT4">
                    <p:embed/>
                    <p:pic>
                      <p:nvPicPr>
                        <p:cNvPr id="48193" name="Object 29">
                          <a:extLst>
                            <a:ext uri="{FF2B5EF4-FFF2-40B4-BE49-F238E27FC236}">
                              <a16:creationId xmlns:a16="http://schemas.microsoft.com/office/drawing/2014/main" id="{24970C70-B21C-9934-3D44-C5A9E2D0AB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4654" y="3803090"/>
                          <a:ext cx="163568"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94" name="Object 30">
              <a:extLst>
                <a:ext uri="{FF2B5EF4-FFF2-40B4-BE49-F238E27FC236}">
                  <a16:creationId xmlns:a16="http://schemas.microsoft.com/office/drawing/2014/main" id="{1053E571-22A0-B3B9-44F3-98E80A4A9C96}"/>
                </a:ext>
              </a:extLst>
            </p:cNvPr>
            <p:cNvGraphicFramePr>
              <a:graphicFrameLocks noChangeAspect="1"/>
            </p:cNvGraphicFramePr>
            <p:nvPr/>
          </p:nvGraphicFramePr>
          <p:xfrm>
            <a:off x="3641205" y="3280820"/>
            <a:ext cx="261791" cy="180969"/>
          </p:xfrm>
          <a:graphic>
            <a:graphicData uri="http://schemas.openxmlformats.org/presentationml/2006/ole">
              <mc:AlternateContent xmlns:mc="http://schemas.openxmlformats.org/markup-compatibility/2006">
                <mc:Choice xmlns:v="urn:schemas-microsoft-com:vml" Requires="v">
                  <p:oleObj name="Equation" r:id="rId33" imgW="202936" imgH="177569" progId="Equation.DSMT4">
                    <p:embed/>
                  </p:oleObj>
                </mc:Choice>
                <mc:Fallback>
                  <p:oleObj name="Equation" r:id="rId33" imgW="202936" imgH="177569" progId="Equation.DSMT4">
                    <p:embed/>
                    <p:pic>
                      <p:nvPicPr>
                        <p:cNvPr id="48194" name="Object 30">
                          <a:extLst>
                            <a:ext uri="{FF2B5EF4-FFF2-40B4-BE49-F238E27FC236}">
                              <a16:creationId xmlns:a16="http://schemas.microsoft.com/office/drawing/2014/main" id="{1053E571-22A0-B3B9-44F3-98E80A4A9C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1205" y="3280820"/>
                          <a:ext cx="261791"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0" name="Straight Arrow Connector 59">
              <a:extLst>
                <a:ext uri="{FF2B5EF4-FFF2-40B4-BE49-F238E27FC236}">
                  <a16:creationId xmlns:a16="http://schemas.microsoft.com/office/drawing/2014/main" id="{669BBA39-AE03-486C-9778-2FCC8A2F131F}"/>
                </a:ext>
              </a:extLst>
            </p:cNvPr>
            <p:cNvCxnSpPr/>
            <p:nvPr/>
          </p:nvCxnSpPr>
          <p:spPr bwMode="auto">
            <a:xfrm rot="10800000" flipV="1">
              <a:off x="3821848" y="5968720"/>
              <a:ext cx="3537802"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26F790D-17F8-4FB7-9D95-9E789AEB93AC}"/>
                </a:ext>
              </a:extLst>
            </p:cNvPr>
            <p:cNvCxnSpPr/>
            <p:nvPr/>
          </p:nvCxnSpPr>
          <p:spPr bwMode="auto">
            <a:xfrm rot="16200000">
              <a:off x="4376764"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EDE6109-45AD-4B1B-87F3-ACFE2FDFB0C0}"/>
                </a:ext>
              </a:extLst>
            </p:cNvPr>
            <p:cNvCxnSpPr/>
            <p:nvPr/>
          </p:nvCxnSpPr>
          <p:spPr bwMode="auto">
            <a:xfrm rot="16200000">
              <a:off x="4868666"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9EEB866-87CE-441E-8DCD-8ADD182667C1}"/>
                </a:ext>
              </a:extLst>
            </p:cNvPr>
            <p:cNvCxnSpPr/>
            <p:nvPr/>
          </p:nvCxnSpPr>
          <p:spPr bwMode="auto">
            <a:xfrm rot="16200000">
              <a:off x="5363348"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B9208D-CF5D-43BF-8AC5-E0FC2B529708}"/>
                </a:ext>
              </a:extLst>
            </p:cNvPr>
            <p:cNvCxnSpPr/>
            <p:nvPr/>
          </p:nvCxnSpPr>
          <p:spPr bwMode="auto">
            <a:xfrm rot="16200000">
              <a:off x="5869145"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E526E32-B446-44AF-9D5F-76BBE9D7C5CC}"/>
                </a:ext>
              </a:extLst>
            </p:cNvPr>
            <p:cNvCxnSpPr/>
            <p:nvPr/>
          </p:nvCxnSpPr>
          <p:spPr bwMode="auto">
            <a:xfrm rot="16200000">
              <a:off x="6347151"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ADDC760-68C6-4616-A026-7E5699D57D2C}"/>
                </a:ext>
              </a:extLst>
            </p:cNvPr>
            <p:cNvCxnSpPr/>
            <p:nvPr/>
          </p:nvCxnSpPr>
          <p:spPr bwMode="auto">
            <a:xfrm rot="16200000">
              <a:off x="6852949"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202" name="Group 54">
              <a:extLst>
                <a:ext uri="{FF2B5EF4-FFF2-40B4-BE49-F238E27FC236}">
                  <a16:creationId xmlns:a16="http://schemas.microsoft.com/office/drawing/2014/main" id="{AD4BEED8-A1CC-3B6C-0A1B-D2403ECAEE53}"/>
                </a:ext>
              </a:extLst>
            </p:cNvPr>
            <p:cNvGrpSpPr>
              <a:grpSpLocks/>
            </p:cNvGrpSpPr>
            <p:nvPr/>
          </p:nvGrpSpPr>
          <p:grpSpPr bwMode="auto">
            <a:xfrm>
              <a:off x="3869414" y="1350963"/>
              <a:ext cx="195046" cy="4617018"/>
              <a:chOff x="1609387" y="1526842"/>
              <a:chExt cx="194979" cy="4616222"/>
            </a:xfrm>
          </p:grpSpPr>
          <p:cxnSp>
            <p:nvCxnSpPr>
              <p:cNvPr id="77" name="Straight Arrow Connector 76">
                <a:extLst>
                  <a:ext uri="{FF2B5EF4-FFF2-40B4-BE49-F238E27FC236}">
                    <a16:creationId xmlns:a16="http://schemas.microsoft.com/office/drawing/2014/main" id="{FB5BBC2A-A4FE-4FBF-9AD6-212F3A149AC8}"/>
                  </a:ext>
                </a:extLst>
              </p:cNvPr>
              <p:cNvCxnSpPr/>
              <p:nvPr/>
            </p:nvCxnSpPr>
            <p:spPr>
              <a:xfrm rot="5400000">
                <a:off x="-616068" y="3832542"/>
                <a:ext cx="4616960" cy="5556"/>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B0B265-3607-44BF-8CA2-B54B5275C26F}"/>
                  </a:ext>
                </a:extLst>
              </p:cNvPr>
              <p:cNvCxnSpPr/>
              <p:nvPr/>
            </p:nvCxnSpPr>
            <p:spPr>
              <a:xfrm>
                <a:off x="1614621" y="5622670"/>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FF26006-A178-45F6-B11C-B6D37F3BDE58}"/>
                  </a:ext>
                </a:extLst>
              </p:cNvPr>
              <p:cNvCxnSpPr/>
              <p:nvPr/>
            </p:nvCxnSpPr>
            <p:spPr>
              <a:xfrm>
                <a:off x="1614621" y="509723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A0F81CE-95EF-401C-94E6-A29E1DE4923C}"/>
                  </a:ext>
                </a:extLst>
              </p:cNvPr>
              <p:cNvCxnSpPr/>
              <p:nvPr/>
            </p:nvCxnSpPr>
            <p:spPr>
              <a:xfrm>
                <a:off x="1614621" y="457610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57FB6DB-1389-4E8B-9C13-DE416FA8B7B1}"/>
                  </a:ext>
                </a:extLst>
              </p:cNvPr>
              <p:cNvCxnSpPr/>
              <p:nvPr/>
            </p:nvCxnSpPr>
            <p:spPr>
              <a:xfrm>
                <a:off x="1614621" y="405497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4CBCB2F-CDEC-4AC4-BA01-F4CFC1D71369}"/>
                  </a:ext>
                </a:extLst>
              </p:cNvPr>
              <p:cNvCxnSpPr/>
              <p:nvPr/>
            </p:nvCxnSpPr>
            <p:spPr>
              <a:xfrm>
                <a:off x="1614621" y="535995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50C2D2F-7779-4941-861D-E4AE7246324A}"/>
                  </a:ext>
                </a:extLst>
              </p:cNvPr>
              <p:cNvCxnSpPr/>
              <p:nvPr/>
            </p:nvCxnSpPr>
            <p:spPr>
              <a:xfrm>
                <a:off x="1614621" y="4838820"/>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4DA675B-F325-4FDA-8BA8-5FDA1B6A9A89}"/>
                  </a:ext>
                </a:extLst>
              </p:cNvPr>
              <p:cNvCxnSpPr/>
              <p:nvPr/>
            </p:nvCxnSpPr>
            <p:spPr>
              <a:xfrm>
                <a:off x="1614621" y="431769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C82003-72BB-4F5C-89BE-1487F44E4BB3}"/>
                  </a:ext>
                </a:extLst>
              </p:cNvPr>
              <p:cNvCxnSpPr/>
              <p:nvPr/>
            </p:nvCxnSpPr>
            <p:spPr>
              <a:xfrm>
                <a:off x="1614621" y="379225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D398436-D0E7-43E7-9908-F7B6943D0BBE}"/>
                  </a:ext>
                </a:extLst>
              </p:cNvPr>
              <p:cNvCxnSpPr/>
              <p:nvPr/>
            </p:nvCxnSpPr>
            <p:spPr>
              <a:xfrm>
                <a:off x="1614621" y="353384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B38E4CB-1E21-4DF7-9E2A-C2859484D147}"/>
                  </a:ext>
                </a:extLst>
              </p:cNvPr>
              <p:cNvCxnSpPr/>
              <p:nvPr/>
            </p:nvCxnSpPr>
            <p:spPr>
              <a:xfrm>
                <a:off x="1614621" y="5881082"/>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B0C7731-8263-4E44-AC36-09C401480D2A}"/>
                  </a:ext>
                </a:extLst>
              </p:cNvPr>
              <p:cNvCxnSpPr/>
              <p:nvPr/>
            </p:nvCxnSpPr>
            <p:spPr>
              <a:xfrm>
                <a:off x="1617400" y="3288349"/>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5D1937B-750F-4E1A-8341-4D2A9E084D1D}"/>
                  </a:ext>
                </a:extLst>
              </p:cNvPr>
              <p:cNvCxnSpPr/>
              <p:nvPr/>
            </p:nvCxnSpPr>
            <p:spPr>
              <a:xfrm>
                <a:off x="1611844" y="3042859"/>
                <a:ext cx="188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B625AC2-95D9-436F-9104-A6748D1047D4}"/>
                  </a:ext>
                </a:extLst>
              </p:cNvPr>
              <p:cNvCxnSpPr/>
              <p:nvPr/>
            </p:nvCxnSpPr>
            <p:spPr>
              <a:xfrm>
                <a:off x="1611844" y="2805980"/>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B1FB0A-CF99-40A8-A6D3-D9AE6E161695}"/>
                  </a:ext>
                </a:extLst>
              </p:cNvPr>
              <p:cNvCxnSpPr/>
              <p:nvPr/>
            </p:nvCxnSpPr>
            <p:spPr>
              <a:xfrm>
                <a:off x="1617400" y="2551876"/>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3DCF398-D2EB-4195-9C2F-8F13391CA1CB}"/>
                  </a:ext>
                </a:extLst>
              </p:cNvPr>
              <p:cNvCxnSpPr/>
              <p:nvPr/>
            </p:nvCxnSpPr>
            <p:spPr>
              <a:xfrm>
                <a:off x="1614621" y="2323611"/>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C676433-F6D0-4155-A570-3DF82D6B6B34}"/>
                  </a:ext>
                </a:extLst>
              </p:cNvPr>
              <p:cNvCxnSpPr/>
              <p:nvPr/>
            </p:nvCxnSpPr>
            <p:spPr>
              <a:xfrm>
                <a:off x="1611844" y="2095348"/>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85F4F85-C4F6-4618-B2E5-E94E56AD9D6B}"/>
                  </a:ext>
                </a:extLst>
              </p:cNvPr>
              <p:cNvCxnSpPr/>
              <p:nvPr/>
            </p:nvCxnSpPr>
            <p:spPr>
              <a:xfrm>
                <a:off x="1609065" y="1867083"/>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8203" name="Object 31">
              <a:extLst>
                <a:ext uri="{FF2B5EF4-FFF2-40B4-BE49-F238E27FC236}">
                  <a16:creationId xmlns:a16="http://schemas.microsoft.com/office/drawing/2014/main" id="{8EA557E2-F1D1-6CAB-9567-377E8F9F3757}"/>
                </a:ext>
              </a:extLst>
            </p:cNvPr>
            <p:cNvGraphicFramePr>
              <a:graphicFrameLocks noChangeAspect="1"/>
            </p:cNvGraphicFramePr>
            <p:nvPr/>
          </p:nvGraphicFramePr>
          <p:xfrm>
            <a:off x="4340844" y="6016614"/>
            <a:ext cx="247735" cy="282565"/>
          </p:xfrm>
          <a:graphic>
            <a:graphicData uri="http://schemas.openxmlformats.org/presentationml/2006/ole">
              <mc:AlternateContent xmlns:mc="http://schemas.openxmlformats.org/markup-compatibility/2006">
                <mc:Choice xmlns:v="urn:schemas-microsoft-com:vml" Requires="v">
                  <p:oleObj name="Equation" r:id="rId34" imgW="190335" imgH="177646" progId="Equation.DSMT4">
                    <p:embed/>
                  </p:oleObj>
                </mc:Choice>
                <mc:Fallback>
                  <p:oleObj name="Equation" r:id="rId34" imgW="190335" imgH="177646" progId="Equation.DSMT4">
                    <p:embed/>
                    <p:pic>
                      <p:nvPicPr>
                        <p:cNvPr id="48203" name="Object 31">
                          <a:extLst>
                            <a:ext uri="{FF2B5EF4-FFF2-40B4-BE49-F238E27FC236}">
                              <a16:creationId xmlns:a16="http://schemas.microsoft.com/office/drawing/2014/main" id="{8EA557E2-F1D1-6CAB-9567-377E8F9F37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0844" y="601661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4" name="Object 32">
              <a:extLst>
                <a:ext uri="{FF2B5EF4-FFF2-40B4-BE49-F238E27FC236}">
                  <a16:creationId xmlns:a16="http://schemas.microsoft.com/office/drawing/2014/main" id="{7CDBFE6E-D024-2619-A54F-0D967BB5C509}"/>
                </a:ext>
              </a:extLst>
            </p:cNvPr>
            <p:cNvGraphicFramePr>
              <a:graphicFrameLocks noChangeAspect="1"/>
            </p:cNvGraphicFramePr>
            <p:nvPr/>
          </p:nvGraphicFramePr>
          <p:xfrm>
            <a:off x="4834463" y="6019789"/>
            <a:ext cx="263616" cy="282565"/>
          </p:xfrm>
          <a:graphic>
            <a:graphicData uri="http://schemas.openxmlformats.org/presentationml/2006/ole">
              <mc:AlternateContent xmlns:mc="http://schemas.openxmlformats.org/markup-compatibility/2006">
                <mc:Choice xmlns:v="urn:schemas-microsoft-com:vml" Requires="v">
                  <p:oleObj name="Equation" r:id="rId35" imgW="202936" imgH="177569" progId="Equation.DSMT4">
                    <p:embed/>
                  </p:oleObj>
                </mc:Choice>
                <mc:Fallback>
                  <p:oleObj name="Equation" r:id="rId35" imgW="202936" imgH="177569" progId="Equation.DSMT4">
                    <p:embed/>
                    <p:pic>
                      <p:nvPicPr>
                        <p:cNvPr id="48204" name="Object 32">
                          <a:extLst>
                            <a:ext uri="{FF2B5EF4-FFF2-40B4-BE49-F238E27FC236}">
                              <a16:creationId xmlns:a16="http://schemas.microsoft.com/office/drawing/2014/main" id="{7CDBFE6E-D024-2619-A54F-0D967BB5C5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4463" y="6019789"/>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5" name="Object 33">
              <a:extLst>
                <a:ext uri="{FF2B5EF4-FFF2-40B4-BE49-F238E27FC236}">
                  <a16:creationId xmlns:a16="http://schemas.microsoft.com/office/drawing/2014/main" id="{31061492-D73B-1411-8CD7-B3A54DCAC93D}"/>
                </a:ext>
              </a:extLst>
            </p:cNvPr>
            <p:cNvGraphicFramePr>
              <a:graphicFrameLocks noChangeAspect="1"/>
            </p:cNvGraphicFramePr>
            <p:nvPr/>
          </p:nvGraphicFramePr>
          <p:xfrm>
            <a:off x="5328081" y="6036611"/>
            <a:ext cx="263616" cy="282565"/>
          </p:xfrm>
          <a:graphic>
            <a:graphicData uri="http://schemas.openxmlformats.org/presentationml/2006/ole">
              <mc:AlternateContent xmlns:mc="http://schemas.openxmlformats.org/markup-compatibility/2006">
                <mc:Choice xmlns:v="urn:schemas-microsoft-com:vml" Requires="v">
                  <p:oleObj name="Equation" r:id="rId36" imgW="202936" imgH="177569" progId="Equation.DSMT4">
                    <p:embed/>
                  </p:oleObj>
                </mc:Choice>
                <mc:Fallback>
                  <p:oleObj name="Equation" r:id="rId36" imgW="202936" imgH="177569" progId="Equation.DSMT4">
                    <p:embed/>
                    <p:pic>
                      <p:nvPicPr>
                        <p:cNvPr id="48205" name="Object 33">
                          <a:extLst>
                            <a:ext uri="{FF2B5EF4-FFF2-40B4-BE49-F238E27FC236}">
                              <a16:creationId xmlns:a16="http://schemas.microsoft.com/office/drawing/2014/main" id="{31061492-D73B-1411-8CD7-B3A54DCAC9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8081" y="6036611"/>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6" name="Object 34">
              <a:extLst>
                <a:ext uri="{FF2B5EF4-FFF2-40B4-BE49-F238E27FC236}">
                  <a16:creationId xmlns:a16="http://schemas.microsoft.com/office/drawing/2014/main" id="{334B5821-3CB8-42C1-6DE5-D056B375A668}"/>
                </a:ext>
              </a:extLst>
            </p:cNvPr>
            <p:cNvGraphicFramePr>
              <a:graphicFrameLocks noChangeAspect="1"/>
            </p:cNvGraphicFramePr>
            <p:nvPr/>
          </p:nvGraphicFramePr>
          <p:xfrm>
            <a:off x="5842962" y="6053434"/>
            <a:ext cx="247735" cy="282565"/>
          </p:xfrm>
          <a:graphic>
            <a:graphicData uri="http://schemas.openxmlformats.org/presentationml/2006/ole">
              <mc:AlternateContent xmlns:mc="http://schemas.openxmlformats.org/markup-compatibility/2006">
                <mc:Choice xmlns:v="urn:schemas-microsoft-com:vml" Requires="v">
                  <p:oleObj name="Equation" r:id="rId37" imgW="190335" imgH="177646" progId="Equation.DSMT4">
                    <p:embed/>
                  </p:oleObj>
                </mc:Choice>
                <mc:Fallback>
                  <p:oleObj name="Equation" r:id="rId37" imgW="190335" imgH="177646" progId="Equation.DSMT4">
                    <p:embed/>
                    <p:pic>
                      <p:nvPicPr>
                        <p:cNvPr id="48206" name="Object 34">
                          <a:extLst>
                            <a:ext uri="{FF2B5EF4-FFF2-40B4-BE49-F238E27FC236}">
                              <a16:creationId xmlns:a16="http://schemas.microsoft.com/office/drawing/2014/main" id="{334B5821-3CB8-42C1-6DE5-D056B375A6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42962" y="605343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7" name="Object 35">
              <a:extLst>
                <a:ext uri="{FF2B5EF4-FFF2-40B4-BE49-F238E27FC236}">
                  <a16:creationId xmlns:a16="http://schemas.microsoft.com/office/drawing/2014/main" id="{80F64DF0-46FC-4813-8778-A9D129E2DF7E}"/>
                </a:ext>
              </a:extLst>
            </p:cNvPr>
            <p:cNvGraphicFramePr>
              <a:graphicFrameLocks noChangeAspect="1"/>
            </p:cNvGraphicFramePr>
            <p:nvPr/>
          </p:nvGraphicFramePr>
          <p:xfrm>
            <a:off x="6316885" y="6056609"/>
            <a:ext cx="247735" cy="282565"/>
          </p:xfrm>
          <a:graphic>
            <a:graphicData uri="http://schemas.openxmlformats.org/presentationml/2006/ole">
              <mc:AlternateContent xmlns:mc="http://schemas.openxmlformats.org/markup-compatibility/2006">
                <mc:Choice xmlns:v="urn:schemas-microsoft-com:vml" Requires="v">
                  <p:oleObj name="Equation" r:id="rId38" imgW="190335" imgH="177646" progId="Equation.DSMT4">
                    <p:embed/>
                  </p:oleObj>
                </mc:Choice>
                <mc:Fallback>
                  <p:oleObj name="Equation" r:id="rId38" imgW="190335" imgH="177646" progId="Equation.DSMT4">
                    <p:embed/>
                    <p:pic>
                      <p:nvPicPr>
                        <p:cNvPr id="48207" name="Object 35">
                          <a:extLst>
                            <a:ext uri="{FF2B5EF4-FFF2-40B4-BE49-F238E27FC236}">
                              <a16:creationId xmlns:a16="http://schemas.microsoft.com/office/drawing/2014/main" id="{80F64DF0-46FC-4813-8778-A9D129E2DF7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16885" y="6056609"/>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8" name="Object 36">
              <a:extLst>
                <a:ext uri="{FF2B5EF4-FFF2-40B4-BE49-F238E27FC236}">
                  <a16:creationId xmlns:a16="http://schemas.microsoft.com/office/drawing/2014/main" id="{349ADFE3-8616-8053-B5BE-058202212D5E}"/>
                </a:ext>
              </a:extLst>
            </p:cNvPr>
            <p:cNvGraphicFramePr>
              <a:graphicFrameLocks noChangeAspect="1"/>
            </p:cNvGraphicFramePr>
            <p:nvPr/>
          </p:nvGraphicFramePr>
          <p:xfrm>
            <a:off x="6818114" y="6046136"/>
            <a:ext cx="247735" cy="282565"/>
          </p:xfrm>
          <a:graphic>
            <a:graphicData uri="http://schemas.openxmlformats.org/presentationml/2006/ole">
              <mc:AlternateContent xmlns:mc="http://schemas.openxmlformats.org/markup-compatibility/2006">
                <mc:Choice xmlns:v="urn:schemas-microsoft-com:vml" Requires="v">
                  <p:oleObj name="Equation" r:id="rId39" imgW="190335" imgH="177646" progId="Equation.DSMT4">
                    <p:embed/>
                  </p:oleObj>
                </mc:Choice>
                <mc:Fallback>
                  <p:oleObj name="Equation" r:id="rId39" imgW="190335" imgH="177646" progId="Equation.DSMT4">
                    <p:embed/>
                    <p:pic>
                      <p:nvPicPr>
                        <p:cNvPr id="48208" name="Object 36">
                          <a:extLst>
                            <a:ext uri="{FF2B5EF4-FFF2-40B4-BE49-F238E27FC236}">
                              <a16:creationId xmlns:a16="http://schemas.microsoft.com/office/drawing/2014/main" id="{349ADFE3-8616-8053-B5BE-058202212D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114" y="6046136"/>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09" name="Object 37">
              <a:extLst>
                <a:ext uri="{FF2B5EF4-FFF2-40B4-BE49-F238E27FC236}">
                  <a16:creationId xmlns:a16="http://schemas.microsoft.com/office/drawing/2014/main" id="{8BEE5F26-DD76-913F-60DA-D81BA3D7DCB3}"/>
                </a:ext>
              </a:extLst>
            </p:cNvPr>
            <p:cNvGraphicFramePr>
              <a:graphicFrameLocks noChangeAspect="1"/>
            </p:cNvGraphicFramePr>
            <p:nvPr/>
          </p:nvGraphicFramePr>
          <p:xfrm>
            <a:off x="3654952" y="2792786"/>
            <a:ext cx="262028" cy="168269"/>
          </p:xfrm>
          <a:graphic>
            <a:graphicData uri="http://schemas.openxmlformats.org/presentationml/2006/ole">
              <mc:AlternateContent xmlns:mc="http://schemas.openxmlformats.org/markup-compatibility/2006">
                <mc:Choice xmlns:v="urn:schemas-microsoft-com:vml" Requires="v">
                  <p:oleObj name="Equation" r:id="rId40" imgW="203024" imgH="164957" progId="Equation.DSMT4">
                    <p:embed/>
                  </p:oleObj>
                </mc:Choice>
                <mc:Fallback>
                  <p:oleObj name="Equation" r:id="rId40" imgW="203024" imgH="164957" progId="Equation.DSMT4">
                    <p:embed/>
                    <p:pic>
                      <p:nvPicPr>
                        <p:cNvPr id="48209" name="Object 37">
                          <a:extLst>
                            <a:ext uri="{FF2B5EF4-FFF2-40B4-BE49-F238E27FC236}">
                              <a16:creationId xmlns:a16="http://schemas.microsoft.com/office/drawing/2014/main" id="{8BEE5F26-DD76-913F-60DA-D81BA3D7DCB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54952" y="2792786"/>
                          <a:ext cx="262028" cy="168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10" name="Object 38">
              <a:extLst>
                <a:ext uri="{FF2B5EF4-FFF2-40B4-BE49-F238E27FC236}">
                  <a16:creationId xmlns:a16="http://schemas.microsoft.com/office/drawing/2014/main" id="{0547A700-3EC0-D5FE-DD05-C0172F24F215}"/>
                </a:ext>
              </a:extLst>
            </p:cNvPr>
            <p:cNvGraphicFramePr>
              <a:graphicFrameLocks noChangeAspect="1"/>
            </p:cNvGraphicFramePr>
            <p:nvPr/>
          </p:nvGraphicFramePr>
          <p:xfrm>
            <a:off x="3669245" y="2290254"/>
            <a:ext cx="262027" cy="180969"/>
          </p:xfrm>
          <a:graphic>
            <a:graphicData uri="http://schemas.openxmlformats.org/presentationml/2006/ole">
              <mc:AlternateContent xmlns:mc="http://schemas.openxmlformats.org/markup-compatibility/2006">
                <mc:Choice xmlns:v="urn:schemas-microsoft-com:vml" Requires="v">
                  <p:oleObj name="Equation" r:id="rId41" imgW="202936" imgH="177569" progId="Equation.DSMT4">
                    <p:embed/>
                  </p:oleObj>
                </mc:Choice>
                <mc:Fallback>
                  <p:oleObj name="Equation" r:id="rId41" imgW="202936" imgH="177569" progId="Equation.DSMT4">
                    <p:embed/>
                    <p:pic>
                      <p:nvPicPr>
                        <p:cNvPr id="48210" name="Object 38">
                          <a:extLst>
                            <a:ext uri="{FF2B5EF4-FFF2-40B4-BE49-F238E27FC236}">
                              <a16:creationId xmlns:a16="http://schemas.microsoft.com/office/drawing/2014/main" id="{0547A700-3EC0-D5FE-DD05-C0172F24F21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69245" y="2290254"/>
                          <a:ext cx="26202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211" name="Object 39">
              <a:extLst>
                <a:ext uri="{FF2B5EF4-FFF2-40B4-BE49-F238E27FC236}">
                  <a16:creationId xmlns:a16="http://schemas.microsoft.com/office/drawing/2014/main" id="{77D3EB80-7600-640E-818C-904F201C1716}"/>
                </a:ext>
              </a:extLst>
            </p:cNvPr>
            <p:cNvGraphicFramePr>
              <a:graphicFrameLocks noChangeAspect="1"/>
            </p:cNvGraphicFramePr>
            <p:nvPr/>
          </p:nvGraphicFramePr>
          <p:xfrm>
            <a:off x="3682849" y="1830794"/>
            <a:ext cx="246147" cy="180969"/>
          </p:xfrm>
          <a:graphic>
            <a:graphicData uri="http://schemas.openxmlformats.org/presentationml/2006/ole">
              <mc:AlternateContent xmlns:mc="http://schemas.openxmlformats.org/markup-compatibility/2006">
                <mc:Choice xmlns:v="urn:schemas-microsoft-com:vml" Requires="v">
                  <p:oleObj name="Equation" r:id="rId42" imgW="190335" imgH="177646" progId="Equation.DSMT4">
                    <p:embed/>
                  </p:oleObj>
                </mc:Choice>
                <mc:Fallback>
                  <p:oleObj name="Equation" r:id="rId42" imgW="190335" imgH="177646" progId="Equation.DSMT4">
                    <p:embed/>
                    <p:pic>
                      <p:nvPicPr>
                        <p:cNvPr id="48211" name="Object 39">
                          <a:extLst>
                            <a:ext uri="{FF2B5EF4-FFF2-40B4-BE49-F238E27FC236}">
                              <a16:creationId xmlns:a16="http://schemas.microsoft.com/office/drawing/2014/main" id="{77D3EB80-7600-640E-818C-904F201C171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2849" y="1830794"/>
                          <a:ext cx="24614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8139" name="TextBox 94">
            <a:extLst>
              <a:ext uri="{FF2B5EF4-FFF2-40B4-BE49-F238E27FC236}">
                <a16:creationId xmlns:a16="http://schemas.microsoft.com/office/drawing/2014/main" id="{5FF7CE3A-DACD-E6DC-A9F8-9B468286B53E}"/>
              </a:ext>
            </a:extLst>
          </p:cNvPr>
          <p:cNvSpPr txBox="1">
            <a:spLocks noChangeArrowheads="1"/>
          </p:cNvSpPr>
          <p:nvPr/>
        </p:nvSpPr>
        <p:spPr bwMode="auto">
          <a:xfrm>
            <a:off x="7453314" y="1538289"/>
            <a:ext cx="314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C</a:t>
            </a:r>
          </a:p>
        </p:txBody>
      </p:sp>
      <p:sp>
        <p:nvSpPr>
          <p:cNvPr id="48140" name="TextBox 83">
            <a:extLst>
              <a:ext uri="{FF2B5EF4-FFF2-40B4-BE49-F238E27FC236}">
                <a16:creationId xmlns:a16="http://schemas.microsoft.com/office/drawing/2014/main" id="{F28E3179-C20A-0C99-9CC6-F5F47E7B87AF}"/>
              </a:ext>
            </a:extLst>
          </p:cNvPr>
          <p:cNvSpPr txBox="1">
            <a:spLocks noChangeArrowheads="1"/>
          </p:cNvSpPr>
          <p:nvPr/>
        </p:nvSpPr>
        <p:spPr bwMode="auto">
          <a:xfrm>
            <a:off x="8704264" y="2835275"/>
            <a:ext cx="104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Amount </a:t>
            </a:r>
          </a:p>
        </p:txBody>
      </p:sp>
      <p:sp>
        <p:nvSpPr>
          <p:cNvPr id="48141" name="TextBox 84">
            <a:extLst>
              <a:ext uri="{FF2B5EF4-FFF2-40B4-BE49-F238E27FC236}">
                <a16:creationId xmlns:a16="http://schemas.microsoft.com/office/drawing/2014/main" id="{AC329F17-2F91-2EF8-74E7-43A9C466D775}"/>
              </a:ext>
            </a:extLst>
          </p:cNvPr>
          <p:cNvSpPr txBox="1">
            <a:spLocks noChangeArrowheads="1"/>
          </p:cNvSpPr>
          <p:nvPr/>
        </p:nvSpPr>
        <p:spPr bwMode="auto">
          <a:xfrm rot="16200000">
            <a:off x="7281863" y="1703388"/>
            <a:ext cx="134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Frequency</a:t>
            </a:r>
          </a:p>
        </p:txBody>
      </p:sp>
      <p:grpSp>
        <p:nvGrpSpPr>
          <p:cNvPr id="48142" name="Group 97">
            <a:extLst>
              <a:ext uri="{FF2B5EF4-FFF2-40B4-BE49-F238E27FC236}">
                <a16:creationId xmlns:a16="http://schemas.microsoft.com/office/drawing/2014/main" id="{58E7E8C7-00FC-ECC9-EC7E-88B728D789F9}"/>
              </a:ext>
            </a:extLst>
          </p:cNvPr>
          <p:cNvGrpSpPr>
            <a:grpSpLocks/>
          </p:cNvGrpSpPr>
          <p:nvPr/>
        </p:nvGrpSpPr>
        <p:grpSpPr bwMode="auto">
          <a:xfrm>
            <a:off x="8148639" y="1014414"/>
            <a:ext cx="2124075" cy="1838325"/>
            <a:chOff x="3641205" y="1350963"/>
            <a:chExt cx="3718445" cy="4988211"/>
          </a:xfrm>
        </p:grpSpPr>
        <p:graphicFrame>
          <p:nvGraphicFramePr>
            <p:cNvPr id="48152" name="Object 27">
              <a:extLst>
                <a:ext uri="{FF2B5EF4-FFF2-40B4-BE49-F238E27FC236}">
                  <a16:creationId xmlns:a16="http://schemas.microsoft.com/office/drawing/2014/main" id="{5EB81CCD-3912-D20D-1EFC-12EC08DC25A4}"/>
                </a:ext>
              </a:extLst>
            </p:cNvPr>
            <p:cNvGraphicFramePr>
              <a:graphicFrameLocks noChangeAspect="1"/>
            </p:cNvGraphicFramePr>
            <p:nvPr/>
          </p:nvGraphicFramePr>
          <p:xfrm>
            <a:off x="3718330" y="5370983"/>
            <a:ext cx="115928" cy="169856"/>
          </p:xfrm>
          <a:graphic>
            <a:graphicData uri="http://schemas.openxmlformats.org/presentationml/2006/ole">
              <mc:AlternateContent xmlns:mc="http://schemas.openxmlformats.org/markup-compatibility/2006">
                <mc:Choice xmlns:v="urn:schemas-microsoft-com:vml" Requires="v">
                  <p:oleObj name="Equation" r:id="rId43" imgW="126780" imgH="164814" progId="Equation.DSMT4">
                    <p:embed/>
                  </p:oleObj>
                </mc:Choice>
                <mc:Fallback>
                  <p:oleObj name="Equation" r:id="rId43" imgW="126780" imgH="164814" progId="Equation.DSMT4">
                    <p:embed/>
                    <p:pic>
                      <p:nvPicPr>
                        <p:cNvPr id="48152" name="Object 27">
                          <a:extLst>
                            <a:ext uri="{FF2B5EF4-FFF2-40B4-BE49-F238E27FC236}">
                              <a16:creationId xmlns:a16="http://schemas.microsoft.com/office/drawing/2014/main" id="{5EB81CCD-3912-D20D-1EFC-12EC08DC2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330" y="5370983"/>
                          <a:ext cx="11592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3" name="Object 28">
              <a:extLst>
                <a:ext uri="{FF2B5EF4-FFF2-40B4-BE49-F238E27FC236}">
                  <a16:creationId xmlns:a16="http://schemas.microsoft.com/office/drawing/2014/main" id="{76863480-4E31-C6A7-10E6-997E7DA793FB}"/>
                </a:ext>
              </a:extLst>
            </p:cNvPr>
            <p:cNvGraphicFramePr>
              <a:graphicFrameLocks noChangeAspect="1"/>
            </p:cNvGraphicFramePr>
            <p:nvPr/>
          </p:nvGraphicFramePr>
          <p:xfrm>
            <a:off x="3701006" y="4330122"/>
            <a:ext cx="163568" cy="169856"/>
          </p:xfrm>
          <a:graphic>
            <a:graphicData uri="http://schemas.openxmlformats.org/presentationml/2006/ole">
              <mc:AlternateContent xmlns:mc="http://schemas.openxmlformats.org/markup-compatibility/2006">
                <mc:Choice xmlns:v="urn:schemas-microsoft-com:vml" Requires="v">
                  <p:oleObj name="Equation" r:id="rId44" imgW="177492" imgH="164814" progId="Equation.DSMT4">
                    <p:embed/>
                  </p:oleObj>
                </mc:Choice>
                <mc:Fallback>
                  <p:oleObj name="Equation" r:id="rId44" imgW="177492" imgH="164814" progId="Equation.DSMT4">
                    <p:embed/>
                    <p:pic>
                      <p:nvPicPr>
                        <p:cNvPr id="48153" name="Object 28">
                          <a:extLst>
                            <a:ext uri="{FF2B5EF4-FFF2-40B4-BE49-F238E27FC236}">
                              <a16:creationId xmlns:a16="http://schemas.microsoft.com/office/drawing/2014/main" id="{76863480-4E31-C6A7-10E6-997E7DA79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006" y="4330122"/>
                          <a:ext cx="163568" cy="169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4" name="Object 29">
              <a:extLst>
                <a:ext uri="{FF2B5EF4-FFF2-40B4-BE49-F238E27FC236}">
                  <a16:creationId xmlns:a16="http://schemas.microsoft.com/office/drawing/2014/main" id="{0EA669A5-52FD-164B-7982-4E80E6100951}"/>
                </a:ext>
              </a:extLst>
            </p:cNvPr>
            <p:cNvGraphicFramePr>
              <a:graphicFrameLocks noChangeAspect="1"/>
            </p:cNvGraphicFramePr>
            <p:nvPr/>
          </p:nvGraphicFramePr>
          <p:xfrm>
            <a:off x="3694654" y="3803090"/>
            <a:ext cx="163568" cy="180969"/>
          </p:xfrm>
          <a:graphic>
            <a:graphicData uri="http://schemas.openxmlformats.org/presentationml/2006/ole">
              <mc:AlternateContent xmlns:mc="http://schemas.openxmlformats.org/markup-compatibility/2006">
                <mc:Choice xmlns:v="urn:schemas-microsoft-com:vml" Requires="v">
                  <p:oleObj name="Equation" r:id="rId45" imgW="177492" imgH="177492" progId="Equation.DSMT4">
                    <p:embed/>
                  </p:oleObj>
                </mc:Choice>
                <mc:Fallback>
                  <p:oleObj name="Equation" r:id="rId45" imgW="177492" imgH="177492" progId="Equation.DSMT4">
                    <p:embed/>
                    <p:pic>
                      <p:nvPicPr>
                        <p:cNvPr id="48154" name="Object 29">
                          <a:extLst>
                            <a:ext uri="{FF2B5EF4-FFF2-40B4-BE49-F238E27FC236}">
                              <a16:creationId xmlns:a16="http://schemas.microsoft.com/office/drawing/2014/main" id="{0EA669A5-52FD-164B-7982-4E80E61009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4654" y="3803090"/>
                          <a:ext cx="163568"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5" name="Object 30">
              <a:extLst>
                <a:ext uri="{FF2B5EF4-FFF2-40B4-BE49-F238E27FC236}">
                  <a16:creationId xmlns:a16="http://schemas.microsoft.com/office/drawing/2014/main" id="{A7608B60-9509-6EF7-DD71-E48ED704DC9B}"/>
                </a:ext>
              </a:extLst>
            </p:cNvPr>
            <p:cNvGraphicFramePr>
              <a:graphicFrameLocks noChangeAspect="1"/>
            </p:cNvGraphicFramePr>
            <p:nvPr/>
          </p:nvGraphicFramePr>
          <p:xfrm>
            <a:off x="3641205" y="3280820"/>
            <a:ext cx="261791" cy="180969"/>
          </p:xfrm>
          <a:graphic>
            <a:graphicData uri="http://schemas.openxmlformats.org/presentationml/2006/ole">
              <mc:AlternateContent xmlns:mc="http://schemas.openxmlformats.org/markup-compatibility/2006">
                <mc:Choice xmlns:v="urn:schemas-microsoft-com:vml" Requires="v">
                  <p:oleObj name="Equation" r:id="rId46" imgW="202936" imgH="177569" progId="Equation.DSMT4">
                    <p:embed/>
                  </p:oleObj>
                </mc:Choice>
                <mc:Fallback>
                  <p:oleObj name="Equation" r:id="rId46" imgW="202936" imgH="177569" progId="Equation.DSMT4">
                    <p:embed/>
                    <p:pic>
                      <p:nvPicPr>
                        <p:cNvPr id="48155" name="Object 30">
                          <a:extLst>
                            <a:ext uri="{FF2B5EF4-FFF2-40B4-BE49-F238E27FC236}">
                              <a16:creationId xmlns:a16="http://schemas.microsoft.com/office/drawing/2014/main" id="{A7608B60-9509-6EF7-DD71-E48ED704DC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1205" y="3280820"/>
                          <a:ext cx="261791"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03" name="Straight Arrow Connector 102">
              <a:extLst>
                <a:ext uri="{FF2B5EF4-FFF2-40B4-BE49-F238E27FC236}">
                  <a16:creationId xmlns:a16="http://schemas.microsoft.com/office/drawing/2014/main" id="{AEFDB128-1569-4E36-AE7F-1BF36BD93911}"/>
                </a:ext>
              </a:extLst>
            </p:cNvPr>
            <p:cNvCxnSpPr/>
            <p:nvPr/>
          </p:nvCxnSpPr>
          <p:spPr bwMode="auto">
            <a:xfrm rot="10800000" flipV="1">
              <a:off x="3821846" y="5968720"/>
              <a:ext cx="3537804"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8D6BDE7-EDD4-4A2E-9B50-56353C3CFE54}"/>
                </a:ext>
              </a:extLst>
            </p:cNvPr>
            <p:cNvCxnSpPr/>
            <p:nvPr/>
          </p:nvCxnSpPr>
          <p:spPr bwMode="auto">
            <a:xfrm rot="16200000">
              <a:off x="4376764"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890EEB5-C2F0-4F6B-BE67-604F2B3995EA}"/>
                </a:ext>
              </a:extLst>
            </p:cNvPr>
            <p:cNvCxnSpPr/>
            <p:nvPr/>
          </p:nvCxnSpPr>
          <p:spPr bwMode="auto">
            <a:xfrm rot="16200000">
              <a:off x="4868665"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45A6E53-7B7B-460C-9100-9476D2E2FBBA}"/>
                </a:ext>
              </a:extLst>
            </p:cNvPr>
            <p:cNvCxnSpPr/>
            <p:nvPr/>
          </p:nvCxnSpPr>
          <p:spPr bwMode="auto">
            <a:xfrm rot="16200000">
              <a:off x="5363346"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8622862-40C9-4322-B481-A855D7EF7ACC}"/>
                </a:ext>
              </a:extLst>
            </p:cNvPr>
            <p:cNvCxnSpPr/>
            <p:nvPr/>
          </p:nvCxnSpPr>
          <p:spPr bwMode="auto">
            <a:xfrm rot="16200000">
              <a:off x="5869143"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6F8E1A4-DBAF-4BE7-833D-1A4A74AAF9C6}"/>
                </a:ext>
              </a:extLst>
            </p:cNvPr>
            <p:cNvCxnSpPr/>
            <p:nvPr/>
          </p:nvCxnSpPr>
          <p:spPr bwMode="auto">
            <a:xfrm rot="16200000">
              <a:off x="6347150"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4269A66-2AB4-4D5D-AC28-902B7BF489F4}"/>
                </a:ext>
              </a:extLst>
            </p:cNvPr>
            <p:cNvCxnSpPr/>
            <p:nvPr/>
          </p:nvCxnSpPr>
          <p:spPr bwMode="auto">
            <a:xfrm rot="16200000">
              <a:off x="6852947" y="5988105"/>
              <a:ext cx="185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163" name="Group 54">
              <a:extLst>
                <a:ext uri="{FF2B5EF4-FFF2-40B4-BE49-F238E27FC236}">
                  <a16:creationId xmlns:a16="http://schemas.microsoft.com/office/drawing/2014/main" id="{7DB55779-F00F-D78D-44E4-63F668FDB50C}"/>
                </a:ext>
              </a:extLst>
            </p:cNvPr>
            <p:cNvGrpSpPr>
              <a:grpSpLocks/>
            </p:cNvGrpSpPr>
            <p:nvPr/>
          </p:nvGrpSpPr>
          <p:grpSpPr bwMode="auto">
            <a:xfrm>
              <a:off x="3869414" y="1350963"/>
              <a:ext cx="195046" cy="4617018"/>
              <a:chOff x="1609387" y="1526842"/>
              <a:chExt cx="194979" cy="4616222"/>
            </a:xfrm>
          </p:grpSpPr>
          <p:cxnSp>
            <p:nvCxnSpPr>
              <p:cNvPr id="120" name="Straight Arrow Connector 119">
                <a:extLst>
                  <a:ext uri="{FF2B5EF4-FFF2-40B4-BE49-F238E27FC236}">
                    <a16:creationId xmlns:a16="http://schemas.microsoft.com/office/drawing/2014/main" id="{9D22AA56-A101-41E1-99DF-0A9CD0B9D306}"/>
                  </a:ext>
                </a:extLst>
              </p:cNvPr>
              <p:cNvCxnSpPr/>
              <p:nvPr/>
            </p:nvCxnSpPr>
            <p:spPr>
              <a:xfrm rot="5400000">
                <a:off x="-616070" y="3832542"/>
                <a:ext cx="4616960" cy="5556"/>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DBEDCBF-EAC2-4E8C-A02C-4217C7894F16}"/>
                  </a:ext>
                </a:extLst>
              </p:cNvPr>
              <p:cNvCxnSpPr/>
              <p:nvPr/>
            </p:nvCxnSpPr>
            <p:spPr>
              <a:xfrm>
                <a:off x="1614621" y="5622670"/>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2554731-DE90-493C-940C-041C5C0D479B}"/>
                  </a:ext>
                </a:extLst>
              </p:cNvPr>
              <p:cNvCxnSpPr/>
              <p:nvPr/>
            </p:nvCxnSpPr>
            <p:spPr>
              <a:xfrm>
                <a:off x="1614621" y="5097232"/>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09586C1-F52D-4F6C-8B62-FB1CD920F24C}"/>
                  </a:ext>
                </a:extLst>
              </p:cNvPr>
              <p:cNvCxnSpPr/>
              <p:nvPr/>
            </p:nvCxnSpPr>
            <p:spPr>
              <a:xfrm>
                <a:off x="1614621" y="4576103"/>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CB54FCB-E83C-4F6D-B1C8-830E5C71F1A4}"/>
                  </a:ext>
                </a:extLst>
              </p:cNvPr>
              <p:cNvCxnSpPr/>
              <p:nvPr/>
            </p:nvCxnSpPr>
            <p:spPr>
              <a:xfrm>
                <a:off x="1614621" y="4054971"/>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F78A201-7993-4F69-ADC0-DBF4DB5C1F55}"/>
                  </a:ext>
                </a:extLst>
              </p:cNvPr>
              <p:cNvCxnSpPr/>
              <p:nvPr/>
            </p:nvCxnSpPr>
            <p:spPr>
              <a:xfrm>
                <a:off x="1614621" y="5359952"/>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5F520DC-8027-46FB-9271-B31B06793DBC}"/>
                  </a:ext>
                </a:extLst>
              </p:cNvPr>
              <p:cNvCxnSpPr/>
              <p:nvPr/>
            </p:nvCxnSpPr>
            <p:spPr>
              <a:xfrm>
                <a:off x="1614621" y="4838820"/>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2696324-588A-43F9-9A83-E943CF70DBD1}"/>
                  </a:ext>
                </a:extLst>
              </p:cNvPr>
              <p:cNvCxnSpPr/>
              <p:nvPr/>
            </p:nvCxnSpPr>
            <p:spPr>
              <a:xfrm>
                <a:off x="1614621" y="4317691"/>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3F20C8A-0986-4E3B-9302-50EB5485D332}"/>
                  </a:ext>
                </a:extLst>
              </p:cNvPr>
              <p:cNvCxnSpPr/>
              <p:nvPr/>
            </p:nvCxnSpPr>
            <p:spPr>
              <a:xfrm>
                <a:off x="1614621" y="3792253"/>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396A768-175C-4A79-8929-73B6344630C2}"/>
                  </a:ext>
                </a:extLst>
              </p:cNvPr>
              <p:cNvCxnSpPr/>
              <p:nvPr/>
            </p:nvCxnSpPr>
            <p:spPr>
              <a:xfrm>
                <a:off x="1614621" y="3533841"/>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F682689-0BC1-43B9-8A46-4BB3D769EA2B}"/>
                  </a:ext>
                </a:extLst>
              </p:cNvPr>
              <p:cNvCxnSpPr/>
              <p:nvPr/>
            </p:nvCxnSpPr>
            <p:spPr>
              <a:xfrm>
                <a:off x="1614621" y="5881082"/>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73CC11D-BA09-4990-98DB-FFEE160DEE9A}"/>
                  </a:ext>
                </a:extLst>
              </p:cNvPr>
              <p:cNvCxnSpPr/>
              <p:nvPr/>
            </p:nvCxnSpPr>
            <p:spPr>
              <a:xfrm>
                <a:off x="1617399" y="3288349"/>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1203B8-CC79-4D03-9B87-C984DA28C2D5}"/>
                  </a:ext>
                </a:extLst>
              </p:cNvPr>
              <p:cNvCxnSpPr/>
              <p:nvPr/>
            </p:nvCxnSpPr>
            <p:spPr>
              <a:xfrm>
                <a:off x="1611842" y="3042859"/>
                <a:ext cx="188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77E5430-A146-45BC-86EA-234DC904B839}"/>
                  </a:ext>
                </a:extLst>
              </p:cNvPr>
              <p:cNvCxnSpPr/>
              <p:nvPr/>
            </p:nvCxnSpPr>
            <p:spPr>
              <a:xfrm>
                <a:off x="1611842" y="2805980"/>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036D6CF-6AE2-4220-8E58-05BCF893278E}"/>
                  </a:ext>
                </a:extLst>
              </p:cNvPr>
              <p:cNvCxnSpPr/>
              <p:nvPr/>
            </p:nvCxnSpPr>
            <p:spPr>
              <a:xfrm>
                <a:off x="1617399" y="2551876"/>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821B13B-72F9-44EC-ADFD-07FB1AFA722C}"/>
                  </a:ext>
                </a:extLst>
              </p:cNvPr>
              <p:cNvCxnSpPr/>
              <p:nvPr/>
            </p:nvCxnSpPr>
            <p:spPr>
              <a:xfrm>
                <a:off x="1614621" y="2323611"/>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1A298A2-B9F6-4A20-B565-CE988781A1CC}"/>
                  </a:ext>
                </a:extLst>
              </p:cNvPr>
              <p:cNvCxnSpPr/>
              <p:nvPr/>
            </p:nvCxnSpPr>
            <p:spPr>
              <a:xfrm>
                <a:off x="1611842" y="2095348"/>
                <a:ext cx="1861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81553BB-4847-4EEA-A23D-8BEB583EDAA7}"/>
                  </a:ext>
                </a:extLst>
              </p:cNvPr>
              <p:cNvCxnSpPr/>
              <p:nvPr/>
            </p:nvCxnSpPr>
            <p:spPr>
              <a:xfrm>
                <a:off x="1609065" y="1867083"/>
                <a:ext cx="186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8164" name="Object 31">
              <a:extLst>
                <a:ext uri="{FF2B5EF4-FFF2-40B4-BE49-F238E27FC236}">
                  <a16:creationId xmlns:a16="http://schemas.microsoft.com/office/drawing/2014/main" id="{55C061BA-D153-C9BA-1046-BC005E7E979A}"/>
                </a:ext>
              </a:extLst>
            </p:cNvPr>
            <p:cNvGraphicFramePr>
              <a:graphicFrameLocks noChangeAspect="1"/>
            </p:cNvGraphicFramePr>
            <p:nvPr/>
          </p:nvGraphicFramePr>
          <p:xfrm>
            <a:off x="4340844" y="6016614"/>
            <a:ext cx="247735" cy="282565"/>
          </p:xfrm>
          <a:graphic>
            <a:graphicData uri="http://schemas.openxmlformats.org/presentationml/2006/ole">
              <mc:AlternateContent xmlns:mc="http://schemas.openxmlformats.org/markup-compatibility/2006">
                <mc:Choice xmlns:v="urn:schemas-microsoft-com:vml" Requires="v">
                  <p:oleObj name="Equation" r:id="rId47" imgW="190335" imgH="177646" progId="Equation.DSMT4">
                    <p:embed/>
                  </p:oleObj>
                </mc:Choice>
                <mc:Fallback>
                  <p:oleObj name="Equation" r:id="rId47" imgW="190335" imgH="177646" progId="Equation.DSMT4">
                    <p:embed/>
                    <p:pic>
                      <p:nvPicPr>
                        <p:cNvPr id="48164" name="Object 31">
                          <a:extLst>
                            <a:ext uri="{FF2B5EF4-FFF2-40B4-BE49-F238E27FC236}">
                              <a16:creationId xmlns:a16="http://schemas.microsoft.com/office/drawing/2014/main" id="{55C061BA-D153-C9BA-1046-BC005E7E97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0844" y="601661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65" name="Object 32">
              <a:extLst>
                <a:ext uri="{FF2B5EF4-FFF2-40B4-BE49-F238E27FC236}">
                  <a16:creationId xmlns:a16="http://schemas.microsoft.com/office/drawing/2014/main" id="{0FED9389-A748-E69B-8017-E7B6C816E7D9}"/>
                </a:ext>
              </a:extLst>
            </p:cNvPr>
            <p:cNvGraphicFramePr>
              <a:graphicFrameLocks noChangeAspect="1"/>
            </p:cNvGraphicFramePr>
            <p:nvPr/>
          </p:nvGraphicFramePr>
          <p:xfrm>
            <a:off x="4834463" y="6019789"/>
            <a:ext cx="263616" cy="282565"/>
          </p:xfrm>
          <a:graphic>
            <a:graphicData uri="http://schemas.openxmlformats.org/presentationml/2006/ole">
              <mc:AlternateContent xmlns:mc="http://schemas.openxmlformats.org/markup-compatibility/2006">
                <mc:Choice xmlns:v="urn:schemas-microsoft-com:vml" Requires="v">
                  <p:oleObj name="Equation" r:id="rId48" imgW="202936" imgH="177569" progId="Equation.DSMT4">
                    <p:embed/>
                  </p:oleObj>
                </mc:Choice>
                <mc:Fallback>
                  <p:oleObj name="Equation" r:id="rId48" imgW="202936" imgH="177569" progId="Equation.DSMT4">
                    <p:embed/>
                    <p:pic>
                      <p:nvPicPr>
                        <p:cNvPr id="48165" name="Object 32">
                          <a:extLst>
                            <a:ext uri="{FF2B5EF4-FFF2-40B4-BE49-F238E27FC236}">
                              <a16:creationId xmlns:a16="http://schemas.microsoft.com/office/drawing/2014/main" id="{0FED9389-A748-E69B-8017-E7B6C816E7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4463" y="6019789"/>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66" name="Object 33">
              <a:extLst>
                <a:ext uri="{FF2B5EF4-FFF2-40B4-BE49-F238E27FC236}">
                  <a16:creationId xmlns:a16="http://schemas.microsoft.com/office/drawing/2014/main" id="{ACB77056-F2FA-2376-FB0C-C1663667DCED}"/>
                </a:ext>
              </a:extLst>
            </p:cNvPr>
            <p:cNvGraphicFramePr>
              <a:graphicFrameLocks noChangeAspect="1"/>
            </p:cNvGraphicFramePr>
            <p:nvPr/>
          </p:nvGraphicFramePr>
          <p:xfrm>
            <a:off x="5328081" y="6036611"/>
            <a:ext cx="263616" cy="282565"/>
          </p:xfrm>
          <a:graphic>
            <a:graphicData uri="http://schemas.openxmlformats.org/presentationml/2006/ole">
              <mc:AlternateContent xmlns:mc="http://schemas.openxmlformats.org/markup-compatibility/2006">
                <mc:Choice xmlns:v="urn:schemas-microsoft-com:vml" Requires="v">
                  <p:oleObj name="Equation" r:id="rId49" imgW="202936" imgH="177569" progId="Equation.DSMT4">
                    <p:embed/>
                  </p:oleObj>
                </mc:Choice>
                <mc:Fallback>
                  <p:oleObj name="Equation" r:id="rId49" imgW="202936" imgH="177569" progId="Equation.DSMT4">
                    <p:embed/>
                    <p:pic>
                      <p:nvPicPr>
                        <p:cNvPr id="48166" name="Object 33">
                          <a:extLst>
                            <a:ext uri="{FF2B5EF4-FFF2-40B4-BE49-F238E27FC236}">
                              <a16:creationId xmlns:a16="http://schemas.microsoft.com/office/drawing/2014/main" id="{ACB77056-F2FA-2376-FB0C-C1663667DCE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8081" y="6036611"/>
                          <a:ext cx="263616"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67" name="Object 34">
              <a:extLst>
                <a:ext uri="{FF2B5EF4-FFF2-40B4-BE49-F238E27FC236}">
                  <a16:creationId xmlns:a16="http://schemas.microsoft.com/office/drawing/2014/main" id="{257C1877-50C1-80AC-51A1-E2BF1A577515}"/>
                </a:ext>
              </a:extLst>
            </p:cNvPr>
            <p:cNvGraphicFramePr>
              <a:graphicFrameLocks noChangeAspect="1"/>
            </p:cNvGraphicFramePr>
            <p:nvPr/>
          </p:nvGraphicFramePr>
          <p:xfrm>
            <a:off x="5842962" y="6053434"/>
            <a:ext cx="247735" cy="282565"/>
          </p:xfrm>
          <a:graphic>
            <a:graphicData uri="http://schemas.openxmlformats.org/presentationml/2006/ole">
              <mc:AlternateContent xmlns:mc="http://schemas.openxmlformats.org/markup-compatibility/2006">
                <mc:Choice xmlns:v="urn:schemas-microsoft-com:vml" Requires="v">
                  <p:oleObj name="Equation" r:id="rId50" imgW="190335" imgH="177646" progId="Equation.DSMT4">
                    <p:embed/>
                  </p:oleObj>
                </mc:Choice>
                <mc:Fallback>
                  <p:oleObj name="Equation" r:id="rId50" imgW="190335" imgH="177646" progId="Equation.DSMT4">
                    <p:embed/>
                    <p:pic>
                      <p:nvPicPr>
                        <p:cNvPr id="48167" name="Object 34">
                          <a:extLst>
                            <a:ext uri="{FF2B5EF4-FFF2-40B4-BE49-F238E27FC236}">
                              <a16:creationId xmlns:a16="http://schemas.microsoft.com/office/drawing/2014/main" id="{257C1877-50C1-80AC-51A1-E2BF1A5775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42962" y="6053434"/>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68" name="Object 35">
              <a:extLst>
                <a:ext uri="{FF2B5EF4-FFF2-40B4-BE49-F238E27FC236}">
                  <a16:creationId xmlns:a16="http://schemas.microsoft.com/office/drawing/2014/main" id="{C3F56FE6-0D2E-E593-BA2B-F09852AE4C66}"/>
                </a:ext>
              </a:extLst>
            </p:cNvPr>
            <p:cNvGraphicFramePr>
              <a:graphicFrameLocks noChangeAspect="1"/>
            </p:cNvGraphicFramePr>
            <p:nvPr/>
          </p:nvGraphicFramePr>
          <p:xfrm>
            <a:off x="6316885" y="6056609"/>
            <a:ext cx="247735" cy="282565"/>
          </p:xfrm>
          <a:graphic>
            <a:graphicData uri="http://schemas.openxmlformats.org/presentationml/2006/ole">
              <mc:AlternateContent xmlns:mc="http://schemas.openxmlformats.org/markup-compatibility/2006">
                <mc:Choice xmlns:v="urn:schemas-microsoft-com:vml" Requires="v">
                  <p:oleObj name="Equation" r:id="rId51" imgW="190335" imgH="177646" progId="Equation.DSMT4">
                    <p:embed/>
                  </p:oleObj>
                </mc:Choice>
                <mc:Fallback>
                  <p:oleObj name="Equation" r:id="rId51" imgW="190335" imgH="177646" progId="Equation.DSMT4">
                    <p:embed/>
                    <p:pic>
                      <p:nvPicPr>
                        <p:cNvPr id="48168" name="Object 35">
                          <a:extLst>
                            <a:ext uri="{FF2B5EF4-FFF2-40B4-BE49-F238E27FC236}">
                              <a16:creationId xmlns:a16="http://schemas.microsoft.com/office/drawing/2014/main" id="{C3F56FE6-0D2E-E593-BA2B-F09852AE4C6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16885" y="6056609"/>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69" name="Object 36">
              <a:extLst>
                <a:ext uri="{FF2B5EF4-FFF2-40B4-BE49-F238E27FC236}">
                  <a16:creationId xmlns:a16="http://schemas.microsoft.com/office/drawing/2014/main" id="{38A13F38-F0DD-8619-03D1-4B2D1B9CB965}"/>
                </a:ext>
              </a:extLst>
            </p:cNvPr>
            <p:cNvGraphicFramePr>
              <a:graphicFrameLocks noChangeAspect="1"/>
            </p:cNvGraphicFramePr>
            <p:nvPr/>
          </p:nvGraphicFramePr>
          <p:xfrm>
            <a:off x="6818114" y="6046136"/>
            <a:ext cx="247735" cy="282565"/>
          </p:xfrm>
          <a:graphic>
            <a:graphicData uri="http://schemas.openxmlformats.org/presentationml/2006/ole">
              <mc:AlternateContent xmlns:mc="http://schemas.openxmlformats.org/markup-compatibility/2006">
                <mc:Choice xmlns:v="urn:schemas-microsoft-com:vml" Requires="v">
                  <p:oleObj name="Equation" r:id="rId52" imgW="190335" imgH="177646" progId="Equation.DSMT4">
                    <p:embed/>
                  </p:oleObj>
                </mc:Choice>
                <mc:Fallback>
                  <p:oleObj name="Equation" r:id="rId52" imgW="190335" imgH="177646" progId="Equation.DSMT4">
                    <p:embed/>
                    <p:pic>
                      <p:nvPicPr>
                        <p:cNvPr id="48169" name="Object 36">
                          <a:extLst>
                            <a:ext uri="{FF2B5EF4-FFF2-40B4-BE49-F238E27FC236}">
                              <a16:creationId xmlns:a16="http://schemas.microsoft.com/office/drawing/2014/main" id="{38A13F38-F0DD-8619-03D1-4B2D1B9CB96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8114" y="6046136"/>
                          <a:ext cx="247735" cy="28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70" name="Object 37">
              <a:extLst>
                <a:ext uri="{FF2B5EF4-FFF2-40B4-BE49-F238E27FC236}">
                  <a16:creationId xmlns:a16="http://schemas.microsoft.com/office/drawing/2014/main" id="{F085E64F-7D05-0AB0-41B3-FC470EC838D4}"/>
                </a:ext>
              </a:extLst>
            </p:cNvPr>
            <p:cNvGraphicFramePr>
              <a:graphicFrameLocks noChangeAspect="1"/>
            </p:cNvGraphicFramePr>
            <p:nvPr/>
          </p:nvGraphicFramePr>
          <p:xfrm>
            <a:off x="3654952" y="2792786"/>
            <a:ext cx="262028" cy="168269"/>
          </p:xfrm>
          <a:graphic>
            <a:graphicData uri="http://schemas.openxmlformats.org/presentationml/2006/ole">
              <mc:AlternateContent xmlns:mc="http://schemas.openxmlformats.org/markup-compatibility/2006">
                <mc:Choice xmlns:v="urn:schemas-microsoft-com:vml" Requires="v">
                  <p:oleObj name="Equation" r:id="rId53" imgW="203024" imgH="164957" progId="Equation.DSMT4">
                    <p:embed/>
                  </p:oleObj>
                </mc:Choice>
                <mc:Fallback>
                  <p:oleObj name="Equation" r:id="rId53" imgW="203024" imgH="164957" progId="Equation.DSMT4">
                    <p:embed/>
                    <p:pic>
                      <p:nvPicPr>
                        <p:cNvPr id="48170" name="Object 37">
                          <a:extLst>
                            <a:ext uri="{FF2B5EF4-FFF2-40B4-BE49-F238E27FC236}">
                              <a16:creationId xmlns:a16="http://schemas.microsoft.com/office/drawing/2014/main" id="{F085E64F-7D05-0AB0-41B3-FC470EC838D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54952" y="2792786"/>
                          <a:ext cx="262028" cy="168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71" name="Object 38">
              <a:extLst>
                <a:ext uri="{FF2B5EF4-FFF2-40B4-BE49-F238E27FC236}">
                  <a16:creationId xmlns:a16="http://schemas.microsoft.com/office/drawing/2014/main" id="{C2C00533-BD42-5A84-FA1F-CCC32E8CAD62}"/>
                </a:ext>
              </a:extLst>
            </p:cNvPr>
            <p:cNvGraphicFramePr>
              <a:graphicFrameLocks noChangeAspect="1"/>
            </p:cNvGraphicFramePr>
            <p:nvPr/>
          </p:nvGraphicFramePr>
          <p:xfrm>
            <a:off x="3669245" y="2290254"/>
            <a:ext cx="262027" cy="180969"/>
          </p:xfrm>
          <a:graphic>
            <a:graphicData uri="http://schemas.openxmlformats.org/presentationml/2006/ole">
              <mc:AlternateContent xmlns:mc="http://schemas.openxmlformats.org/markup-compatibility/2006">
                <mc:Choice xmlns:v="urn:schemas-microsoft-com:vml" Requires="v">
                  <p:oleObj name="Equation" r:id="rId54" imgW="202936" imgH="177569" progId="Equation.DSMT4">
                    <p:embed/>
                  </p:oleObj>
                </mc:Choice>
                <mc:Fallback>
                  <p:oleObj name="Equation" r:id="rId54" imgW="202936" imgH="177569" progId="Equation.DSMT4">
                    <p:embed/>
                    <p:pic>
                      <p:nvPicPr>
                        <p:cNvPr id="48171" name="Object 38">
                          <a:extLst>
                            <a:ext uri="{FF2B5EF4-FFF2-40B4-BE49-F238E27FC236}">
                              <a16:creationId xmlns:a16="http://schemas.microsoft.com/office/drawing/2014/main" id="{C2C00533-BD42-5A84-FA1F-CCC32E8CAD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69245" y="2290254"/>
                          <a:ext cx="26202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72" name="Object 39">
              <a:extLst>
                <a:ext uri="{FF2B5EF4-FFF2-40B4-BE49-F238E27FC236}">
                  <a16:creationId xmlns:a16="http://schemas.microsoft.com/office/drawing/2014/main" id="{227DEB97-4DC1-A761-B9B8-EC393394025F}"/>
                </a:ext>
              </a:extLst>
            </p:cNvPr>
            <p:cNvGraphicFramePr>
              <a:graphicFrameLocks noChangeAspect="1"/>
            </p:cNvGraphicFramePr>
            <p:nvPr/>
          </p:nvGraphicFramePr>
          <p:xfrm>
            <a:off x="3682849" y="1830794"/>
            <a:ext cx="246147" cy="180969"/>
          </p:xfrm>
          <a:graphic>
            <a:graphicData uri="http://schemas.openxmlformats.org/presentationml/2006/ole">
              <mc:AlternateContent xmlns:mc="http://schemas.openxmlformats.org/markup-compatibility/2006">
                <mc:Choice xmlns:v="urn:schemas-microsoft-com:vml" Requires="v">
                  <p:oleObj name="Equation" r:id="rId55" imgW="190335" imgH="177646" progId="Equation.DSMT4">
                    <p:embed/>
                  </p:oleObj>
                </mc:Choice>
                <mc:Fallback>
                  <p:oleObj name="Equation" r:id="rId55" imgW="190335" imgH="177646" progId="Equation.DSMT4">
                    <p:embed/>
                    <p:pic>
                      <p:nvPicPr>
                        <p:cNvPr id="48172" name="Object 39">
                          <a:extLst>
                            <a:ext uri="{FF2B5EF4-FFF2-40B4-BE49-F238E27FC236}">
                              <a16:creationId xmlns:a16="http://schemas.microsoft.com/office/drawing/2014/main" id="{227DEB97-4DC1-A761-B9B8-EC39339402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2849" y="1830794"/>
                          <a:ext cx="246147" cy="18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8143" name="Picture 194">
            <a:extLst>
              <a:ext uri="{FF2B5EF4-FFF2-40B4-BE49-F238E27FC236}">
                <a16:creationId xmlns:a16="http://schemas.microsoft.com/office/drawing/2014/main" id="{BE49FF58-2FFD-8EFC-0EE9-8FD56ED8EF35}"/>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646239" y="4400551"/>
            <a:ext cx="2886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195">
            <a:extLst>
              <a:ext uri="{FF2B5EF4-FFF2-40B4-BE49-F238E27FC236}">
                <a16:creationId xmlns:a16="http://schemas.microsoft.com/office/drawing/2014/main" id="{42E37EEF-CA74-CBF5-A4F0-A6832D4A7036}"/>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625975" y="4392614"/>
            <a:ext cx="29464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TextBox 197">
            <a:extLst>
              <a:ext uri="{FF2B5EF4-FFF2-40B4-BE49-F238E27FC236}">
                <a16:creationId xmlns:a16="http://schemas.microsoft.com/office/drawing/2014/main" id="{484EFFE3-3CDC-A81E-C44E-83AC632DAF66}"/>
              </a:ext>
            </a:extLst>
          </p:cNvPr>
          <p:cNvSpPr txBox="1">
            <a:spLocks noChangeArrowheads="1"/>
          </p:cNvSpPr>
          <p:nvPr/>
        </p:nvSpPr>
        <p:spPr bwMode="auto">
          <a:xfrm>
            <a:off x="3068639" y="3768726"/>
            <a:ext cx="3143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I</a:t>
            </a:r>
          </a:p>
        </p:txBody>
      </p:sp>
      <p:sp>
        <p:nvSpPr>
          <p:cNvPr id="48146" name="TextBox 198">
            <a:extLst>
              <a:ext uri="{FF2B5EF4-FFF2-40B4-BE49-F238E27FC236}">
                <a16:creationId xmlns:a16="http://schemas.microsoft.com/office/drawing/2014/main" id="{88449E0D-47F7-670A-4A63-F634DD1A275F}"/>
              </a:ext>
            </a:extLst>
          </p:cNvPr>
          <p:cNvSpPr txBox="1">
            <a:spLocks noChangeArrowheads="1"/>
          </p:cNvSpPr>
          <p:nvPr/>
        </p:nvSpPr>
        <p:spPr bwMode="auto">
          <a:xfrm>
            <a:off x="5919789" y="3768726"/>
            <a:ext cx="7445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II</a:t>
            </a:r>
          </a:p>
        </p:txBody>
      </p:sp>
      <p:sp>
        <p:nvSpPr>
          <p:cNvPr id="48147" name="TextBox 199">
            <a:extLst>
              <a:ext uri="{FF2B5EF4-FFF2-40B4-BE49-F238E27FC236}">
                <a16:creationId xmlns:a16="http://schemas.microsoft.com/office/drawing/2014/main" id="{7705FB1C-C4A7-09EB-0843-8F81277C411D}"/>
              </a:ext>
            </a:extLst>
          </p:cNvPr>
          <p:cNvSpPr txBox="1">
            <a:spLocks noChangeArrowheads="1"/>
          </p:cNvSpPr>
          <p:nvPr/>
        </p:nvSpPr>
        <p:spPr bwMode="auto">
          <a:xfrm>
            <a:off x="8769351" y="3768726"/>
            <a:ext cx="7461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3300"/>
              <a:t>III</a:t>
            </a:r>
          </a:p>
        </p:txBody>
      </p:sp>
      <p:sp>
        <p:nvSpPr>
          <p:cNvPr id="48148" name="Freeform 14">
            <a:extLst>
              <a:ext uri="{FF2B5EF4-FFF2-40B4-BE49-F238E27FC236}">
                <a16:creationId xmlns:a16="http://schemas.microsoft.com/office/drawing/2014/main" id="{0A4485A9-339F-EC27-FC12-764D78910FE2}"/>
              </a:ext>
            </a:extLst>
          </p:cNvPr>
          <p:cNvSpPr>
            <a:spLocks/>
          </p:cNvSpPr>
          <p:nvPr/>
        </p:nvSpPr>
        <p:spPr bwMode="auto">
          <a:xfrm>
            <a:off x="8523289" y="1460500"/>
            <a:ext cx="1431925" cy="1176338"/>
          </a:xfrm>
          <a:custGeom>
            <a:avLst/>
            <a:gdLst>
              <a:gd name="T0" fmla="*/ 2147483646 w 1277"/>
              <a:gd name="T1" fmla="*/ 2147483646 h 516"/>
              <a:gd name="T2" fmla="*/ 2147483646 w 1277"/>
              <a:gd name="T3" fmla="*/ 2147483646 h 516"/>
              <a:gd name="T4" fmla="*/ 2147483646 w 1277"/>
              <a:gd name="T5" fmla="*/ 2147483646 h 516"/>
              <a:gd name="T6" fmla="*/ 2147483646 w 1277"/>
              <a:gd name="T7" fmla="*/ 2147483646 h 516"/>
              <a:gd name="T8" fmla="*/ 2147483646 w 1277"/>
              <a:gd name="T9" fmla="*/ 2147483646 h 516"/>
              <a:gd name="T10" fmla="*/ 2147483646 w 1277"/>
              <a:gd name="T11" fmla="*/ 2147483646 h 516"/>
              <a:gd name="T12" fmla="*/ 2147483646 w 1277"/>
              <a:gd name="T13" fmla="*/ 2147483646 h 516"/>
              <a:gd name="T14" fmla="*/ 2147483646 w 1277"/>
              <a:gd name="T15" fmla="*/ 2147483646 h 516"/>
              <a:gd name="T16" fmla="*/ 2147483646 w 1277"/>
              <a:gd name="T17" fmla="*/ 2147483646 h 516"/>
              <a:gd name="T18" fmla="*/ 2147483646 w 1277"/>
              <a:gd name="T19" fmla="*/ 2147483646 h 516"/>
              <a:gd name="T20" fmla="*/ 2147483646 w 1277"/>
              <a:gd name="T21" fmla="*/ 2147483646 h 516"/>
              <a:gd name="T22" fmla="*/ 2147483646 w 1277"/>
              <a:gd name="T23" fmla="*/ 2147483646 h 516"/>
              <a:gd name="T24" fmla="*/ 2147483646 w 1277"/>
              <a:gd name="T25" fmla="*/ 2147483646 h 516"/>
              <a:gd name="T26" fmla="*/ 2147483646 w 1277"/>
              <a:gd name="T27" fmla="*/ 2147483646 h 516"/>
              <a:gd name="T28" fmla="*/ 2147483646 w 1277"/>
              <a:gd name="T29" fmla="*/ 2147483646 h 516"/>
              <a:gd name="T30" fmla="*/ 2147483646 w 1277"/>
              <a:gd name="T31" fmla="*/ 2147483646 h 516"/>
              <a:gd name="T32" fmla="*/ 2147483646 w 1277"/>
              <a:gd name="T33" fmla="*/ 2147483646 h 516"/>
              <a:gd name="T34" fmla="*/ 2147483646 w 1277"/>
              <a:gd name="T35" fmla="*/ 2147483646 h 516"/>
              <a:gd name="T36" fmla="*/ 2147483646 w 1277"/>
              <a:gd name="T37" fmla="*/ 2147483646 h 516"/>
              <a:gd name="T38" fmla="*/ 2147483646 w 1277"/>
              <a:gd name="T39" fmla="*/ 2147483646 h 516"/>
              <a:gd name="T40" fmla="*/ 2147483646 w 1277"/>
              <a:gd name="T41" fmla="*/ 2147483646 h 516"/>
              <a:gd name="T42" fmla="*/ 2147483646 w 1277"/>
              <a:gd name="T43" fmla="*/ 2147483646 h 516"/>
              <a:gd name="T44" fmla="*/ 2147483646 w 1277"/>
              <a:gd name="T45" fmla="*/ 2147483646 h 516"/>
              <a:gd name="T46" fmla="*/ 2147483646 w 1277"/>
              <a:gd name="T47" fmla="*/ 2147483646 h 516"/>
              <a:gd name="T48" fmla="*/ 2147483646 w 1277"/>
              <a:gd name="T49" fmla="*/ 2147483646 h 516"/>
              <a:gd name="T50" fmla="*/ 2147483646 w 1277"/>
              <a:gd name="T51" fmla="*/ 2147483646 h 516"/>
              <a:gd name="T52" fmla="*/ 2147483646 w 1277"/>
              <a:gd name="T53" fmla="*/ 2147483646 h 516"/>
              <a:gd name="T54" fmla="*/ 2147483646 w 1277"/>
              <a:gd name="T55" fmla="*/ 2147483646 h 516"/>
              <a:gd name="T56" fmla="*/ 2147483646 w 1277"/>
              <a:gd name="T57" fmla="*/ 0 h 516"/>
              <a:gd name="T58" fmla="*/ 2147483646 w 1277"/>
              <a:gd name="T59" fmla="*/ 2147483646 h 516"/>
              <a:gd name="T60" fmla="*/ 2147483646 w 1277"/>
              <a:gd name="T61" fmla="*/ 2147483646 h 516"/>
              <a:gd name="T62" fmla="*/ 2147483646 w 1277"/>
              <a:gd name="T63" fmla="*/ 2147483646 h 516"/>
              <a:gd name="T64" fmla="*/ 2147483646 w 1277"/>
              <a:gd name="T65" fmla="*/ 2147483646 h 516"/>
              <a:gd name="T66" fmla="*/ 2147483646 w 1277"/>
              <a:gd name="T67" fmla="*/ 2147483646 h 516"/>
              <a:gd name="T68" fmla="*/ 2147483646 w 1277"/>
              <a:gd name="T69" fmla="*/ 2147483646 h 516"/>
              <a:gd name="T70" fmla="*/ 2147483646 w 1277"/>
              <a:gd name="T71" fmla="*/ 2147483646 h 516"/>
              <a:gd name="T72" fmla="*/ 2147483646 w 1277"/>
              <a:gd name="T73" fmla="*/ 2147483646 h 516"/>
              <a:gd name="T74" fmla="*/ 2147483646 w 1277"/>
              <a:gd name="T75" fmla="*/ 2147483646 h 516"/>
              <a:gd name="T76" fmla="*/ 2147483646 w 1277"/>
              <a:gd name="T77" fmla="*/ 2147483646 h 516"/>
              <a:gd name="T78" fmla="*/ 2147483646 w 1277"/>
              <a:gd name="T79" fmla="*/ 2147483646 h 516"/>
              <a:gd name="T80" fmla="*/ 2147483646 w 1277"/>
              <a:gd name="T81" fmla="*/ 2147483646 h 516"/>
              <a:gd name="T82" fmla="*/ 2147483646 w 1277"/>
              <a:gd name="T83" fmla="*/ 2147483646 h 516"/>
              <a:gd name="T84" fmla="*/ 2147483646 w 1277"/>
              <a:gd name="T85" fmla="*/ 2147483646 h 516"/>
              <a:gd name="T86" fmla="*/ 2147483646 w 1277"/>
              <a:gd name="T87" fmla="*/ 2147483646 h 516"/>
              <a:gd name="T88" fmla="*/ 2147483646 w 1277"/>
              <a:gd name="T89" fmla="*/ 2147483646 h 516"/>
              <a:gd name="T90" fmla="*/ 2147483646 w 1277"/>
              <a:gd name="T91" fmla="*/ 2147483646 h 516"/>
              <a:gd name="T92" fmla="*/ 2147483646 w 1277"/>
              <a:gd name="T93" fmla="*/ 2147483646 h 516"/>
              <a:gd name="T94" fmla="*/ 2147483646 w 1277"/>
              <a:gd name="T95" fmla="*/ 2147483646 h 516"/>
              <a:gd name="T96" fmla="*/ 2147483646 w 1277"/>
              <a:gd name="T97" fmla="*/ 2147483646 h 516"/>
              <a:gd name="T98" fmla="*/ 2147483646 w 1277"/>
              <a:gd name="T99" fmla="*/ 2147483646 h 516"/>
              <a:gd name="T100" fmla="*/ 2147483646 w 1277"/>
              <a:gd name="T101" fmla="*/ 2147483646 h 516"/>
              <a:gd name="T102" fmla="*/ 2147483646 w 1277"/>
              <a:gd name="T103" fmla="*/ 2147483646 h 516"/>
              <a:gd name="T104" fmla="*/ 2147483646 w 1277"/>
              <a:gd name="T105" fmla="*/ 2147483646 h 516"/>
              <a:gd name="T106" fmla="*/ 2147483646 w 1277"/>
              <a:gd name="T107" fmla="*/ 2147483646 h 516"/>
              <a:gd name="T108" fmla="*/ 2147483646 w 1277"/>
              <a:gd name="T109" fmla="*/ 2147483646 h 516"/>
              <a:gd name="T110" fmla="*/ 2147483646 w 1277"/>
              <a:gd name="T111" fmla="*/ 2147483646 h 516"/>
              <a:gd name="T112" fmla="*/ 2147483646 w 1277"/>
              <a:gd name="T113" fmla="*/ 2147483646 h 516"/>
              <a:gd name="T114" fmla="*/ 2147483646 w 1277"/>
              <a:gd name="T115" fmla="*/ 2147483646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7"/>
              <a:gd name="T175" fmla="*/ 0 h 516"/>
              <a:gd name="T176" fmla="*/ 1277 w 1277"/>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7" h="516">
                <a:moveTo>
                  <a:pt x="0" y="516"/>
                </a:moveTo>
                <a:lnTo>
                  <a:pt x="2" y="516"/>
                </a:lnTo>
                <a:lnTo>
                  <a:pt x="4" y="516"/>
                </a:lnTo>
                <a:lnTo>
                  <a:pt x="6" y="516"/>
                </a:lnTo>
                <a:lnTo>
                  <a:pt x="8" y="516"/>
                </a:lnTo>
                <a:lnTo>
                  <a:pt x="10" y="516"/>
                </a:lnTo>
                <a:lnTo>
                  <a:pt x="12" y="516"/>
                </a:lnTo>
                <a:lnTo>
                  <a:pt x="14" y="516"/>
                </a:lnTo>
                <a:lnTo>
                  <a:pt x="16" y="516"/>
                </a:lnTo>
                <a:lnTo>
                  <a:pt x="18" y="516"/>
                </a:lnTo>
                <a:lnTo>
                  <a:pt x="20" y="516"/>
                </a:lnTo>
                <a:lnTo>
                  <a:pt x="22" y="516"/>
                </a:lnTo>
                <a:lnTo>
                  <a:pt x="24" y="516"/>
                </a:lnTo>
                <a:lnTo>
                  <a:pt x="26" y="516"/>
                </a:lnTo>
                <a:lnTo>
                  <a:pt x="28" y="516"/>
                </a:lnTo>
                <a:lnTo>
                  <a:pt x="30" y="516"/>
                </a:lnTo>
                <a:lnTo>
                  <a:pt x="32" y="516"/>
                </a:lnTo>
                <a:lnTo>
                  <a:pt x="34" y="516"/>
                </a:lnTo>
                <a:lnTo>
                  <a:pt x="36" y="516"/>
                </a:lnTo>
                <a:lnTo>
                  <a:pt x="38" y="516"/>
                </a:lnTo>
                <a:lnTo>
                  <a:pt x="40" y="516"/>
                </a:lnTo>
                <a:lnTo>
                  <a:pt x="42" y="516"/>
                </a:lnTo>
                <a:lnTo>
                  <a:pt x="44" y="515"/>
                </a:lnTo>
                <a:lnTo>
                  <a:pt x="46" y="515"/>
                </a:lnTo>
                <a:lnTo>
                  <a:pt x="48" y="515"/>
                </a:lnTo>
                <a:lnTo>
                  <a:pt x="50" y="515"/>
                </a:lnTo>
                <a:lnTo>
                  <a:pt x="52" y="515"/>
                </a:lnTo>
                <a:lnTo>
                  <a:pt x="54" y="515"/>
                </a:lnTo>
                <a:lnTo>
                  <a:pt x="56" y="515"/>
                </a:lnTo>
                <a:lnTo>
                  <a:pt x="58" y="515"/>
                </a:lnTo>
                <a:lnTo>
                  <a:pt x="60" y="515"/>
                </a:lnTo>
                <a:lnTo>
                  <a:pt x="62" y="515"/>
                </a:lnTo>
                <a:lnTo>
                  <a:pt x="64" y="515"/>
                </a:lnTo>
                <a:lnTo>
                  <a:pt x="66" y="515"/>
                </a:lnTo>
                <a:lnTo>
                  <a:pt x="68" y="515"/>
                </a:lnTo>
                <a:lnTo>
                  <a:pt x="70" y="515"/>
                </a:lnTo>
                <a:lnTo>
                  <a:pt x="72" y="515"/>
                </a:lnTo>
                <a:lnTo>
                  <a:pt x="74" y="515"/>
                </a:lnTo>
                <a:lnTo>
                  <a:pt x="76" y="515"/>
                </a:lnTo>
                <a:lnTo>
                  <a:pt x="78" y="515"/>
                </a:lnTo>
                <a:lnTo>
                  <a:pt x="80" y="515"/>
                </a:lnTo>
                <a:lnTo>
                  <a:pt x="82" y="515"/>
                </a:lnTo>
                <a:lnTo>
                  <a:pt x="84" y="515"/>
                </a:lnTo>
                <a:lnTo>
                  <a:pt x="86" y="515"/>
                </a:lnTo>
                <a:lnTo>
                  <a:pt x="88" y="515"/>
                </a:lnTo>
                <a:lnTo>
                  <a:pt x="90" y="515"/>
                </a:lnTo>
                <a:lnTo>
                  <a:pt x="92" y="515"/>
                </a:lnTo>
                <a:lnTo>
                  <a:pt x="94" y="514"/>
                </a:lnTo>
                <a:lnTo>
                  <a:pt x="96" y="514"/>
                </a:lnTo>
                <a:lnTo>
                  <a:pt x="98" y="514"/>
                </a:lnTo>
                <a:lnTo>
                  <a:pt x="100" y="514"/>
                </a:lnTo>
                <a:lnTo>
                  <a:pt x="102" y="514"/>
                </a:lnTo>
                <a:lnTo>
                  <a:pt x="104" y="514"/>
                </a:lnTo>
                <a:lnTo>
                  <a:pt x="106" y="514"/>
                </a:lnTo>
                <a:lnTo>
                  <a:pt x="108" y="514"/>
                </a:lnTo>
                <a:lnTo>
                  <a:pt x="110" y="514"/>
                </a:lnTo>
                <a:lnTo>
                  <a:pt x="112" y="514"/>
                </a:lnTo>
                <a:lnTo>
                  <a:pt x="114" y="514"/>
                </a:lnTo>
                <a:lnTo>
                  <a:pt x="116" y="514"/>
                </a:lnTo>
                <a:lnTo>
                  <a:pt x="118" y="513"/>
                </a:lnTo>
                <a:lnTo>
                  <a:pt x="120" y="513"/>
                </a:lnTo>
                <a:lnTo>
                  <a:pt x="122" y="513"/>
                </a:lnTo>
                <a:lnTo>
                  <a:pt x="124" y="513"/>
                </a:lnTo>
                <a:lnTo>
                  <a:pt x="126" y="513"/>
                </a:lnTo>
                <a:lnTo>
                  <a:pt x="128" y="513"/>
                </a:lnTo>
                <a:lnTo>
                  <a:pt x="130" y="513"/>
                </a:lnTo>
                <a:lnTo>
                  <a:pt x="132" y="513"/>
                </a:lnTo>
                <a:lnTo>
                  <a:pt x="134" y="512"/>
                </a:lnTo>
                <a:lnTo>
                  <a:pt x="136" y="512"/>
                </a:lnTo>
                <a:lnTo>
                  <a:pt x="138" y="512"/>
                </a:lnTo>
                <a:lnTo>
                  <a:pt x="140" y="512"/>
                </a:lnTo>
                <a:lnTo>
                  <a:pt x="142" y="512"/>
                </a:lnTo>
                <a:lnTo>
                  <a:pt x="144" y="512"/>
                </a:lnTo>
                <a:lnTo>
                  <a:pt x="146" y="512"/>
                </a:lnTo>
                <a:lnTo>
                  <a:pt x="148" y="511"/>
                </a:lnTo>
                <a:lnTo>
                  <a:pt x="150" y="511"/>
                </a:lnTo>
                <a:lnTo>
                  <a:pt x="152" y="511"/>
                </a:lnTo>
                <a:lnTo>
                  <a:pt x="154" y="511"/>
                </a:lnTo>
                <a:lnTo>
                  <a:pt x="156" y="511"/>
                </a:lnTo>
                <a:lnTo>
                  <a:pt x="158" y="510"/>
                </a:lnTo>
                <a:lnTo>
                  <a:pt x="160" y="510"/>
                </a:lnTo>
                <a:lnTo>
                  <a:pt x="162" y="510"/>
                </a:lnTo>
                <a:lnTo>
                  <a:pt x="164" y="510"/>
                </a:lnTo>
                <a:lnTo>
                  <a:pt x="166" y="510"/>
                </a:lnTo>
                <a:lnTo>
                  <a:pt x="168" y="509"/>
                </a:lnTo>
                <a:lnTo>
                  <a:pt x="170" y="509"/>
                </a:lnTo>
                <a:lnTo>
                  <a:pt x="172" y="509"/>
                </a:lnTo>
                <a:lnTo>
                  <a:pt x="174" y="508"/>
                </a:lnTo>
                <a:lnTo>
                  <a:pt x="176" y="508"/>
                </a:lnTo>
                <a:lnTo>
                  <a:pt x="178" y="508"/>
                </a:lnTo>
                <a:lnTo>
                  <a:pt x="180" y="508"/>
                </a:lnTo>
                <a:lnTo>
                  <a:pt x="182" y="507"/>
                </a:lnTo>
                <a:lnTo>
                  <a:pt x="184" y="507"/>
                </a:lnTo>
                <a:lnTo>
                  <a:pt x="186" y="507"/>
                </a:lnTo>
                <a:lnTo>
                  <a:pt x="188" y="506"/>
                </a:lnTo>
                <a:lnTo>
                  <a:pt x="190" y="506"/>
                </a:lnTo>
                <a:lnTo>
                  <a:pt x="192" y="506"/>
                </a:lnTo>
                <a:lnTo>
                  <a:pt x="194" y="505"/>
                </a:lnTo>
                <a:lnTo>
                  <a:pt x="196" y="505"/>
                </a:lnTo>
                <a:lnTo>
                  <a:pt x="198" y="505"/>
                </a:lnTo>
                <a:lnTo>
                  <a:pt x="200" y="504"/>
                </a:lnTo>
                <a:lnTo>
                  <a:pt x="202" y="504"/>
                </a:lnTo>
                <a:lnTo>
                  <a:pt x="204" y="503"/>
                </a:lnTo>
                <a:lnTo>
                  <a:pt x="206" y="503"/>
                </a:lnTo>
                <a:lnTo>
                  <a:pt x="208" y="502"/>
                </a:lnTo>
                <a:lnTo>
                  <a:pt x="210" y="502"/>
                </a:lnTo>
                <a:lnTo>
                  <a:pt x="212" y="501"/>
                </a:lnTo>
                <a:lnTo>
                  <a:pt x="214" y="501"/>
                </a:lnTo>
                <a:lnTo>
                  <a:pt x="216" y="500"/>
                </a:lnTo>
                <a:lnTo>
                  <a:pt x="218" y="500"/>
                </a:lnTo>
                <a:lnTo>
                  <a:pt x="220" y="499"/>
                </a:lnTo>
                <a:lnTo>
                  <a:pt x="222" y="499"/>
                </a:lnTo>
                <a:lnTo>
                  <a:pt x="224" y="498"/>
                </a:lnTo>
                <a:lnTo>
                  <a:pt x="226" y="498"/>
                </a:lnTo>
                <a:lnTo>
                  <a:pt x="228" y="497"/>
                </a:lnTo>
                <a:lnTo>
                  <a:pt x="230" y="496"/>
                </a:lnTo>
                <a:lnTo>
                  <a:pt x="232" y="496"/>
                </a:lnTo>
                <a:lnTo>
                  <a:pt x="234" y="495"/>
                </a:lnTo>
                <a:lnTo>
                  <a:pt x="236" y="494"/>
                </a:lnTo>
                <a:lnTo>
                  <a:pt x="238" y="494"/>
                </a:lnTo>
                <a:lnTo>
                  <a:pt x="240" y="493"/>
                </a:lnTo>
                <a:lnTo>
                  <a:pt x="242" y="492"/>
                </a:lnTo>
                <a:lnTo>
                  <a:pt x="244" y="492"/>
                </a:lnTo>
                <a:lnTo>
                  <a:pt x="246" y="491"/>
                </a:lnTo>
                <a:lnTo>
                  <a:pt x="248" y="490"/>
                </a:lnTo>
                <a:lnTo>
                  <a:pt x="250" y="489"/>
                </a:lnTo>
                <a:lnTo>
                  <a:pt x="252" y="488"/>
                </a:lnTo>
                <a:lnTo>
                  <a:pt x="254" y="488"/>
                </a:lnTo>
                <a:lnTo>
                  <a:pt x="256" y="487"/>
                </a:lnTo>
                <a:lnTo>
                  <a:pt x="258" y="486"/>
                </a:lnTo>
                <a:lnTo>
                  <a:pt x="260" y="485"/>
                </a:lnTo>
                <a:lnTo>
                  <a:pt x="262" y="484"/>
                </a:lnTo>
                <a:lnTo>
                  <a:pt x="264" y="483"/>
                </a:lnTo>
                <a:lnTo>
                  <a:pt x="266" y="482"/>
                </a:lnTo>
                <a:lnTo>
                  <a:pt x="268" y="481"/>
                </a:lnTo>
                <a:lnTo>
                  <a:pt x="270" y="480"/>
                </a:lnTo>
                <a:lnTo>
                  <a:pt x="272" y="479"/>
                </a:lnTo>
                <a:lnTo>
                  <a:pt x="274" y="478"/>
                </a:lnTo>
                <a:lnTo>
                  <a:pt x="276" y="477"/>
                </a:lnTo>
                <a:lnTo>
                  <a:pt x="278" y="476"/>
                </a:lnTo>
                <a:lnTo>
                  <a:pt x="280" y="474"/>
                </a:lnTo>
                <a:lnTo>
                  <a:pt x="282" y="473"/>
                </a:lnTo>
                <a:lnTo>
                  <a:pt x="284" y="472"/>
                </a:lnTo>
                <a:lnTo>
                  <a:pt x="286" y="471"/>
                </a:lnTo>
                <a:lnTo>
                  <a:pt x="288" y="470"/>
                </a:lnTo>
                <a:lnTo>
                  <a:pt x="290" y="468"/>
                </a:lnTo>
                <a:lnTo>
                  <a:pt x="292" y="467"/>
                </a:lnTo>
                <a:lnTo>
                  <a:pt x="294" y="466"/>
                </a:lnTo>
                <a:lnTo>
                  <a:pt x="296" y="464"/>
                </a:lnTo>
                <a:lnTo>
                  <a:pt x="298" y="463"/>
                </a:lnTo>
                <a:lnTo>
                  <a:pt x="300" y="461"/>
                </a:lnTo>
                <a:lnTo>
                  <a:pt x="302" y="460"/>
                </a:lnTo>
                <a:lnTo>
                  <a:pt x="304" y="458"/>
                </a:lnTo>
                <a:lnTo>
                  <a:pt x="306" y="457"/>
                </a:lnTo>
                <a:lnTo>
                  <a:pt x="308" y="455"/>
                </a:lnTo>
                <a:lnTo>
                  <a:pt x="310" y="454"/>
                </a:lnTo>
                <a:lnTo>
                  <a:pt x="312" y="452"/>
                </a:lnTo>
                <a:lnTo>
                  <a:pt x="314" y="450"/>
                </a:lnTo>
                <a:lnTo>
                  <a:pt x="316" y="449"/>
                </a:lnTo>
                <a:lnTo>
                  <a:pt x="318" y="447"/>
                </a:lnTo>
                <a:lnTo>
                  <a:pt x="320" y="445"/>
                </a:lnTo>
                <a:lnTo>
                  <a:pt x="322" y="443"/>
                </a:lnTo>
                <a:lnTo>
                  <a:pt x="324" y="442"/>
                </a:lnTo>
                <a:lnTo>
                  <a:pt x="326" y="440"/>
                </a:lnTo>
                <a:lnTo>
                  <a:pt x="328" y="438"/>
                </a:lnTo>
                <a:lnTo>
                  <a:pt x="330" y="436"/>
                </a:lnTo>
                <a:lnTo>
                  <a:pt x="332" y="434"/>
                </a:lnTo>
                <a:lnTo>
                  <a:pt x="334" y="432"/>
                </a:lnTo>
                <a:lnTo>
                  <a:pt x="336" y="430"/>
                </a:lnTo>
                <a:lnTo>
                  <a:pt x="338" y="428"/>
                </a:lnTo>
                <a:lnTo>
                  <a:pt x="340" y="426"/>
                </a:lnTo>
                <a:lnTo>
                  <a:pt x="342" y="424"/>
                </a:lnTo>
                <a:lnTo>
                  <a:pt x="344" y="422"/>
                </a:lnTo>
                <a:lnTo>
                  <a:pt x="346" y="419"/>
                </a:lnTo>
                <a:lnTo>
                  <a:pt x="348" y="417"/>
                </a:lnTo>
                <a:lnTo>
                  <a:pt x="350" y="415"/>
                </a:lnTo>
                <a:lnTo>
                  <a:pt x="352" y="413"/>
                </a:lnTo>
                <a:lnTo>
                  <a:pt x="354" y="410"/>
                </a:lnTo>
                <a:lnTo>
                  <a:pt x="356" y="408"/>
                </a:lnTo>
                <a:lnTo>
                  <a:pt x="358" y="405"/>
                </a:lnTo>
                <a:lnTo>
                  <a:pt x="360" y="403"/>
                </a:lnTo>
                <a:lnTo>
                  <a:pt x="362" y="400"/>
                </a:lnTo>
                <a:lnTo>
                  <a:pt x="364" y="398"/>
                </a:lnTo>
                <a:lnTo>
                  <a:pt x="366" y="395"/>
                </a:lnTo>
                <a:lnTo>
                  <a:pt x="368" y="393"/>
                </a:lnTo>
                <a:lnTo>
                  <a:pt x="370" y="390"/>
                </a:lnTo>
                <a:lnTo>
                  <a:pt x="372" y="388"/>
                </a:lnTo>
                <a:lnTo>
                  <a:pt x="374" y="385"/>
                </a:lnTo>
                <a:lnTo>
                  <a:pt x="376" y="382"/>
                </a:lnTo>
                <a:lnTo>
                  <a:pt x="378" y="379"/>
                </a:lnTo>
                <a:lnTo>
                  <a:pt x="380" y="376"/>
                </a:lnTo>
                <a:lnTo>
                  <a:pt x="382" y="374"/>
                </a:lnTo>
                <a:lnTo>
                  <a:pt x="384" y="371"/>
                </a:lnTo>
                <a:lnTo>
                  <a:pt x="386" y="368"/>
                </a:lnTo>
                <a:lnTo>
                  <a:pt x="388" y="365"/>
                </a:lnTo>
                <a:lnTo>
                  <a:pt x="390" y="362"/>
                </a:lnTo>
                <a:lnTo>
                  <a:pt x="392" y="359"/>
                </a:lnTo>
                <a:lnTo>
                  <a:pt x="394" y="356"/>
                </a:lnTo>
                <a:lnTo>
                  <a:pt x="396" y="353"/>
                </a:lnTo>
                <a:lnTo>
                  <a:pt x="398" y="350"/>
                </a:lnTo>
                <a:lnTo>
                  <a:pt x="400" y="346"/>
                </a:lnTo>
                <a:lnTo>
                  <a:pt x="402" y="343"/>
                </a:lnTo>
                <a:lnTo>
                  <a:pt x="404" y="340"/>
                </a:lnTo>
                <a:lnTo>
                  <a:pt x="406" y="337"/>
                </a:lnTo>
                <a:lnTo>
                  <a:pt x="408" y="333"/>
                </a:lnTo>
                <a:lnTo>
                  <a:pt x="410" y="330"/>
                </a:lnTo>
                <a:lnTo>
                  <a:pt x="412" y="327"/>
                </a:lnTo>
                <a:lnTo>
                  <a:pt x="414" y="323"/>
                </a:lnTo>
                <a:lnTo>
                  <a:pt x="416" y="320"/>
                </a:lnTo>
                <a:lnTo>
                  <a:pt x="418" y="317"/>
                </a:lnTo>
                <a:lnTo>
                  <a:pt x="420" y="313"/>
                </a:lnTo>
                <a:lnTo>
                  <a:pt x="422" y="310"/>
                </a:lnTo>
                <a:lnTo>
                  <a:pt x="424" y="306"/>
                </a:lnTo>
                <a:lnTo>
                  <a:pt x="426" y="303"/>
                </a:lnTo>
                <a:lnTo>
                  <a:pt x="428" y="299"/>
                </a:lnTo>
                <a:lnTo>
                  <a:pt x="430" y="295"/>
                </a:lnTo>
                <a:lnTo>
                  <a:pt x="432" y="292"/>
                </a:lnTo>
                <a:lnTo>
                  <a:pt x="434" y="288"/>
                </a:lnTo>
                <a:lnTo>
                  <a:pt x="436" y="284"/>
                </a:lnTo>
                <a:lnTo>
                  <a:pt x="438" y="281"/>
                </a:lnTo>
                <a:lnTo>
                  <a:pt x="440" y="277"/>
                </a:lnTo>
                <a:lnTo>
                  <a:pt x="442" y="273"/>
                </a:lnTo>
                <a:lnTo>
                  <a:pt x="444" y="270"/>
                </a:lnTo>
                <a:lnTo>
                  <a:pt x="446" y="266"/>
                </a:lnTo>
                <a:lnTo>
                  <a:pt x="448" y="262"/>
                </a:lnTo>
                <a:lnTo>
                  <a:pt x="450" y="258"/>
                </a:lnTo>
                <a:lnTo>
                  <a:pt x="452" y="254"/>
                </a:lnTo>
                <a:lnTo>
                  <a:pt x="454" y="251"/>
                </a:lnTo>
                <a:lnTo>
                  <a:pt x="456" y="247"/>
                </a:lnTo>
                <a:lnTo>
                  <a:pt x="458" y="243"/>
                </a:lnTo>
                <a:lnTo>
                  <a:pt x="460" y="239"/>
                </a:lnTo>
                <a:lnTo>
                  <a:pt x="462" y="235"/>
                </a:lnTo>
                <a:lnTo>
                  <a:pt x="464" y="231"/>
                </a:lnTo>
                <a:lnTo>
                  <a:pt x="466" y="227"/>
                </a:lnTo>
                <a:lnTo>
                  <a:pt x="468" y="223"/>
                </a:lnTo>
                <a:lnTo>
                  <a:pt x="470" y="220"/>
                </a:lnTo>
                <a:lnTo>
                  <a:pt x="472" y="216"/>
                </a:lnTo>
                <a:lnTo>
                  <a:pt x="474" y="212"/>
                </a:lnTo>
                <a:lnTo>
                  <a:pt x="476" y="208"/>
                </a:lnTo>
                <a:lnTo>
                  <a:pt x="478" y="204"/>
                </a:lnTo>
                <a:lnTo>
                  <a:pt x="480" y="200"/>
                </a:lnTo>
                <a:lnTo>
                  <a:pt x="482" y="196"/>
                </a:lnTo>
                <a:lnTo>
                  <a:pt x="484" y="192"/>
                </a:lnTo>
                <a:lnTo>
                  <a:pt x="486" y="188"/>
                </a:lnTo>
                <a:lnTo>
                  <a:pt x="488" y="184"/>
                </a:lnTo>
                <a:lnTo>
                  <a:pt x="490" y="180"/>
                </a:lnTo>
                <a:lnTo>
                  <a:pt x="492" y="176"/>
                </a:lnTo>
                <a:lnTo>
                  <a:pt x="494" y="173"/>
                </a:lnTo>
                <a:lnTo>
                  <a:pt x="496" y="169"/>
                </a:lnTo>
                <a:lnTo>
                  <a:pt x="498" y="165"/>
                </a:lnTo>
                <a:lnTo>
                  <a:pt x="500" y="161"/>
                </a:lnTo>
                <a:lnTo>
                  <a:pt x="502" y="157"/>
                </a:lnTo>
                <a:lnTo>
                  <a:pt x="504" y="153"/>
                </a:lnTo>
                <a:lnTo>
                  <a:pt x="506" y="149"/>
                </a:lnTo>
                <a:lnTo>
                  <a:pt x="508" y="146"/>
                </a:lnTo>
                <a:lnTo>
                  <a:pt x="510" y="142"/>
                </a:lnTo>
                <a:lnTo>
                  <a:pt x="512" y="138"/>
                </a:lnTo>
                <a:lnTo>
                  <a:pt x="514" y="134"/>
                </a:lnTo>
                <a:lnTo>
                  <a:pt x="516" y="131"/>
                </a:lnTo>
                <a:lnTo>
                  <a:pt x="518" y="127"/>
                </a:lnTo>
                <a:lnTo>
                  <a:pt x="520" y="123"/>
                </a:lnTo>
                <a:lnTo>
                  <a:pt x="522" y="120"/>
                </a:lnTo>
                <a:lnTo>
                  <a:pt x="524" y="116"/>
                </a:lnTo>
                <a:lnTo>
                  <a:pt x="526" y="113"/>
                </a:lnTo>
                <a:lnTo>
                  <a:pt x="528" y="109"/>
                </a:lnTo>
                <a:lnTo>
                  <a:pt x="530" y="106"/>
                </a:lnTo>
                <a:lnTo>
                  <a:pt x="532" y="102"/>
                </a:lnTo>
                <a:lnTo>
                  <a:pt x="534" y="99"/>
                </a:lnTo>
                <a:lnTo>
                  <a:pt x="536" y="95"/>
                </a:lnTo>
                <a:lnTo>
                  <a:pt x="538" y="92"/>
                </a:lnTo>
                <a:lnTo>
                  <a:pt x="540" y="89"/>
                </a:lnTo>
                <a:lnTo>
                  <a:pt x="542" y="85"/>
                </a:lnTo>
                <a:lnTo>
                  <a:pt x="544" y="82"/>
                </a:lnTo>
                <a:lnTo>
                  <a:pt x="546" y="79"/>
                </a:lnTo>
                <a:lnTo>
                  <a:pt x="548" y="76"/>
                </a:lnTo>
                <a:lnTo>
                  <a:pt x="550" y="73"/>
                </a:lnTo>
                <a:lnTo>
                  <a:pt x="552" y="70"/>
                </a:lnTo>
                <a:lnTo>
                  <a:pt x="554" y="67"/>
                </a:lnTo>
                <a:lnTo>
                  <a:pt x="556" y="64"/>
                </a:lnTo>
                <a:lnTo>
                  <a:pt x="558" y="61"/>
                </a:lnTo>
                <a:lnTo>
                  <a:pt x="560" y="58"/>
                </a:lnTo>
                <a:lnTo>
                  <a:pt x="562" y="55"/>
                </a:lnTo>
                <a:lnTo>
                  <a:pt x="564" y="52"/>
                </a:lnTo>
                <a:lnTo>
                  <a:pt x="566" y="50"/>
                </a:lnTo>
                <a:lnTo>
                  <a:pt x="568" y="47"/>
                </a:lnTo>
                <a:lnTo>
                  <a:pt x="570" y="45"/>
                </a:lnTo>
                <a:lnTo>
                  <a:pt x="572" y="42"/>
                </a:lnTo>
                <a:lnTo>
                  <a:pt x="574" y="40"/>
                </a:lnTo>
                <a:lnTo>
                  <a:pt x="576" y="37"/>
                </a:lnTo>
                <a:lnTo>
                  <a:pt x="578" y="35"/>
                </a:lnTo>
                <a:lnTo>
                  <a:pt x="580" y="33"/>
                </a:lnTo>
                <a:lnTo>
                  <a:pt x="582" y="31"/>
                </a:lnTo>
                <a:lnTo>
                  <a:pt x="584" y="29"/>
                </a:lnTo>
                <a:lnTo>
                  <a:pt x="586" y="26"/>
                </a:lnTo>
                <a:lnTo>
                  <a:pt x="588" y="25"/>
                </a:lnTo>
                <a:lnTo>
                  <a:pt x="590" y="23"/>
                </a:lnTo>
                <a:lnTo>
                  <a:pt x="592" y="21"/>
                </a:lnTo>
                <a:lnTo>
                  <a:pt x="594" y="19"/>
                </a:lnTo>
                <a:lnTo>
                  <a:pt x="596" y="17"/>
                </a:lnTo>
                <a:lnTo>
                  <a:pt x="598" y="16"/>
                </a:lnTo>
                <a:lnTo>
                  <a:pt x="600" y="14"/>
                </a:lnTo>
                <a:lnTo>
                  <a:pt x="602" y="13"/>
                </a:lnTo>
                <a:lnTo>
                  <a:pt x="604" y="11"/>
                </a:lnTo>
                <a:lnTo>
                  <a:pt x="606" y="10"/>
                </a:lnTo>
                <a:lnTo>
                  <a:pt x="608" y="9"/>
                </a:lnTo>
                <a:lnTo>
                  <a:pt x="610" y="8"/>
                </a:lnTo>
                <a:lnTo>
                  <a:pt x="612" y="7"/>
                </a:lnTo>
                <a:lnTo>
                  <a:pt x="614" y="6"/>
                </a:lnTo>
                <a:lnTo>
                  <a:pt x="616" y="5"/>
                </a:lnTo>
                <a:lnTo>
                  <a:pt x="618" y="4"/>
                </a:lnTo>
                <a:lnTo>
                  <a:pt x="620" y="3"/>
                </a:lnTo>
                <a:lnTo>
                  <a:pt x="622" y="2"/>
                </a:lnTo>
                <a:lnTo>
                  <a:pt x="624" y="2"/>
                </a:lnTo>
                <a:lnTo>
                  <a:pt x="626" y="1"/>
                </a:lnTo>
                <a:lnTo>
                  <a:pt x="628" y="1"/>
                </a:lnTo>
                <a:lnTo>
                  <a:pt x="630" y="0"/>
                </a:lnTo>
                <a:lnTo>
                  <a:pt x="632" y="0"/>
                </a:lnTo>
                <a:lnTo>
                  <a:pt x="634" y="0"/>
                </a:lnTo>
                <a:lnTo>
                  <a:pt x="636" y="0"/>
                </a:lnTo>
                <a:lnTo>
                  <a:pt x="638" y="0"/>
                </a:lnTo>
                <a:lnTo>
                  <a:pt x="640" y="0"/>
                </a:lnTo>
                <a:lnTo>
                  <a:pt x="642" y="0"/>
                </a:lnTo>
                <a:lnTo>
                  <a:pt x="644" y="0"/>
                </a:lnTo>
                <a:lnTo>
                  <a:pt x="646" y="0"/>
                </a:lnTo>
                <a:lnTo>
                  <a:pt x="648" y="1"/>
                </a:lnTo>
                <a:lnTo>
                  <a:pt x="650" y="1"/>
                </a:lnTo>
                <a:lnTo>
                  <a:pt x="652" y="2"/>
                </a:lnTo>
                <a:lnTo>
                  <a:pt x="654" y="2"/>
                </a:lnTo>
                <a:lnTo>
                  <a:pt x="656" y="3"/>
                </a:lnTo>
                <a:lnTo>
                  <a:pt x="658" y="4"/>
                </a:lnTo>
                <a:lnTo>
                  <a:pt x="660" y="5"/>
                </a:lnTo>
                <a:lnTo>
                  <a:pt x="662" y="6"/>
                </a:lnTo>
                <a:lnTo>
                  <a:pt x="664" y="7"/>
                </a:lnTo>
                <a:lnTo>
                  <a:pt x="666" y="8"/>
                </a:lnTo>
                <a:lnTo>
                  <a:pt x="668" y="9"/>
                </a:lnTo>
                <a:lnTo>
                  <a:pt x="670" y="10"/>
                </a:lnTo>
                <a:lnTo>
                  <a:pt x="672" y="11"/>
                </a:lnTo>
                <a:lnTo>
                  <a:pt x="674" y="13"/>
                </a:lnTo>
                <a:lnTo>
                  <a:pt x="676" y="14"/>
                </a:lnTo>
                <a:lnTo>
                  <a:pt x="678" y="16"/>
                </a:lnTo>
                <a:lnTo>
                  <a:pt x="680" y="17"/>
                </a:lnTo>
                <a:lnTo>
                  <a:pt x="682" y="19"/>
                </a:lnTo>
                <a:lnTo>
                  <a:pt x="684" y="21"/>
                </a:lnTo>
                <a:lnTo>
                  <a:pt x="686" y="23"/>
                </a:lnTo>
                <a:lnTo>
                  <a:pt x="688" y="25"/>
                </a:lnTo>
                <a:lnTo>
                  <a:pt x="690" y="26"/>
                </a:lnTo>
                <a:lnTo>
                  <a:pt x="692" y="29"/>
                </a:lnTo>
                <a:lnTo>
                  <a:pt x="694" y="31"/>
                </a:lnTo>
                <a:lnTo>
                  <a:pt x="696" y="33"/>
                </a:lnTo>
                <a:lnTo>
                  <a:pt x="698" y="35"/>
                </a:lnTo>
                <a:lnTo>
                  <a:pt x="700" y="37"/>
                </a:lnTo>
                <a:lnTo>
                  <a:pt x="702" y="40"/>
                </a:lnTo>
                <a:lnTo>
                  <a:pt x="704" y="42"/>
                </a:lnTo>
                <a:lnTo>
                  <a:pt x="706" y="45"/>
                </a:lnTo>
                <a:lnTo>
                  <a:pt x="708" y="47"/>
                </a:lnTo>
                <a:lnTo>
                  <a:pt x="710" y="50"/>
                </a:lnTo>
                <a:lnTo>
                  <a:pt x="712" y="52"/>
                </a:lnTo>
                <a:lnTo>
                  <a:pt x="714" y="55"/>
                </a:lnTo>
                <a:lnTo>
                  <a:pt x="716" y="58"/>
                </a:lnTo>
                <a:lnTo>
                  <a:pt x="718" y="61"/>
                </a:lnTo>
                <a:lnTo>
                  <a:pt x="720" y="64"/>
                </a:lnTo>
                <a:lnTo>
                  <a:pt x="722" y="67"/>
                </a:lnTo>
                <a:lnTo>
                  <a:pt x="724" y="70"/>
                </a:lnTo>
                <a:lnTo>
                  <a:pt x="726" y="73"/>
                </a:lnTo>
                <a:lnTo>
                  <a:pt x="728" y="76"/>
                </a:lnTo>
                <a:lnTo>
                  <a:pt x="730" y="79"/>
                </a:lnTo>
                <a:lnTo>
                  <a:pt x="732" y="82"/>
                </a:lnTo>
                <a:lnTo>
                  <a:pt x="734" y="85"/>
                </a:lnTo>
                <a:lnTo>
                  <a:pt x="736" y="89"/>
                </a:lnTo>
                <a:lnTo>
                  <a:pt x="738" y="92"/>
                </a:lnTo>
                <a:lnTo>
                  <a:pt x="740" y="95"/>
                </a:lnTo>
                <a:lnTo>
                  <a:pt x="742" y="99"/>
                </a:lnTo>
                <a:lnTo>
                  <a:pt x="744" y="102"/>
                </a:lnTo>
                <a:lnTo>
                  <a:pt x="746" y="106"/>
                </a:lnTo>
                <a:lnTo>
                  <a:pt x="748" y="109"/>
                </a:lnTo>
                <a:lnTo>
                  <a:pt x="750" y="113"/>
                </a:lnTo>
                <a:lnTo>
                  <a:pt x="752" y="116"/>
                </a:lnTo>
                <a:lnTo>
                  <a:pt x="754" y="120"/>
                </a:lnTo>
                <a:lnTo>
                  <a:pt x="756" y="123"/>
                </a:lnTo>
                <a:lnTo>
                  <a:pt x="758" y="127"/>
                </a:lnTo>
                <a:lnTo>
                  <a:pt x="760" y="131"/>
                </a:lnTo>
                <a:lnTo>
                  <a:pt x="762" y="134"/>
                </a:lnTo>
                <a:lnTo>
                  <a:pt x="764" y="138"/>
                </a:lnTo>
                <a:lnTo>
                  <a:pt x="766" y="142"/>
                </a:lnTo>
                <a:lnTo>
                  <a:pt x="768" y="146"/>
                </a:lnTo>
                <a:lnTo>
                  <a:pt x="770" y="149"/>
                </a:lnTo>
                <a:lnTo>
                  <a:pt x="772" y="153"/>
                </a:lnTo>
                <a:lnTo>
                  <a:pt x="774" y="157"/>
                </a:lnTo>
                <a:lnTo>
                  <a:pt x="776" y="161"/>
                </a:lnTo>
                <a:lnTo>
                  <a:pt x="778" y="165"/>
                </a:lnTo>
                <a:lnTo>
                  <a:pt x="780" y="169"/>
                </a:lnTo>
                <a:lnTo>
                  <a:pt x="782" y="173"/>
                </a:lnTo>
                <a:lnTo>
                  <a:pt x="784" y="176"/>
                </a:lnTo>
                <a:lnTo>
                  <a:pt x="786" y="180"/>
                </a:lnTo>
                <a:lnTo>
                  <a:pt x="788" y="184"/>
                </a:lnTo>
                <a:lnTo>
                  <a:pt x="790" y="188"/>
                </a:lnTo>
                <a:lnTo>
                  <a:pt x="792" y="192"/>
                </a:lnTo>
                <a:lnTo>
                  <a:pt x="794" y="196"/>
                </a:lnTo>
                <a:lnTo>
                  <a:pt x="796" y="200"/>
                </a:lnTo>
                <a:lnTo>
                  <a:pt x="798" y="204"/>
                </a:lnTo>
                <a:lnTo>
                  <a:pt x="800" y="208"/>
                </a:lnTo>
                <a:lnTo>
                  <a:pt x="802" y="212"/>
                </a:lnTo>
                <a:lnTo>
                  <a:pt x="804" y="216"/>
                </a:lnTo>
                <a:lnTo>
                  <a:pt x="806" y="220"/>
                </a:lnTo>
                <a:lnTo>
                  <a:pt x="808" y="223"/>
                </a:lnTo>
                <a:lnTo>
                  <a:pt x="810" y="227"/>
                </a:lnTo>
                <a:lnTo>
                  <a:pt x="812" y="231"/>
                </a:lnTo>
                <a:lnTo>
                  <a:pt x="814" y="235"/>
                </a:lnTo>
                <a:lnTo>
                  <a:pt x="816" y="239"/>
                </a:lnTo>
                <a:lnTo>
                  <a:pt x="818" y="243"/>
                </a:lnTo>
                <a:lnTo>
                  <a:pt x="820" y="247"/>
                </a:lnTo>
                <a:lnTo>
                  <a:pt x="822" y="251"/>
                </a:lnTo>
                <a:lnTo>
                  <a:pt x="824" y="254"/>
                </a:lnTo>
                <a:lnTo>
                  <a:pt x="826" y="258"/>
                </a:lnTo>
                <a:lnTo>
                  <a:pt x="828" y="262"/>
                </a:lnTo>
                <a:lnTo>
                  <a:pt x="830" y="266"/>
                </a:lnTo>
                <a:lnTo>
                  <a:pt x="832" y="270"/>
                </a:lnTo>
                <a:lnTo>
                  <a:pt x="834" y="273"/>
                </a:lnTo>
                <a:lnTo>
                  <a:pt x="836" y="277"/>
                </a:lnTo>
                <a:lnTo>
                  <a:pt x="838" y="281"/>
                </a:lnTo>
                <a:lnTo>
                  <a:pt x="840" y="284"/>
                </a:lnTo>
                <a:lnTo>
                  <a:pt x="842" y="288"/>
                </a:lnTo>
                <a:lnTo>
                  <a:pt x="844" y="292"/>
                </a:lnTo>
                <a:lnTo>
                  <a:pt x="846" y="295"/>
                </a:lnTo>
                <a:lnTo>
                  <a:pt x="848" y="299"/>
                </a:lnTo>
                <a:lnTo>
                  <a:pt x="850" y="303"/>
                </a:lnTo>
                <a:lnTo>
                  <a:pt x="852" y="306"/>
                </a:lnTo>
                <a:lnTo>
                  <a:pt x="854" y="310"/>
                </a:lnTo>
                <a:lnTo>
                  <a:pt x="856" y="313"/>
                </a:lnTo>
                <a:lnTo>
                  <a:pt x="858" y="317"/>
                </a:lnTo>
                <a:lnTo>
                  <a:pt x="860" y="320"/>
                </a:lnTo>
                <a:lnTo>
                  <a:pt x="862" y="323"/>
                </a:lnTo>
                <a:lnTo>
                  <a:pt x="864" y="327"/>
                </a:lnTo>
                <a:lnTo>
                  <a:pt x="866" y="330"/>
                </a:lnTo>
                <a:lnTo>
                  <a:pt x="868" y="333"/>
                </a:lnTo>
                <a:lnTo>
                  <a:pt x="870" y="337"/>
                </a:lnTo>
                <a:lnTo>
                  <a:pt x="872" y="340"/>
                </a:lnTo>
                <a:lnTo>
                  <a:pt x="874" y="343"/>
                </a:lnTo>
                <a:lnTo>
                  <a:pt x="876" y="346"/>
                </a:lnTo>
                <a:lnTo>
                  <a:pt x="878" y="350"/>
                </a:lnTo>
                <a:lnTo>
                  <a:pt x="880" y="353"/>
                </a:lnTo>
                <a:lnTo>
                  <a:pt x="882" y="356"/>
                </a:lnTo>
                <a:lnTo>
                  <a:pt x="884" y="359"/>
                </a:lnTo>
                <a:lnTo>
                  <a:pt x="886" y="362"/>
                </a:lnTo>
                <a:lnTo>
                  <a:pt x="888" y="365"/>
                </a:lnTo>
                <a:lnTo>
                  <a:pt x="890" y="368"/>
                </a:lnTo>
                <a:lnTo>
                  <a:pt x="892" y="371"/>
                </a:lnTo>
                <a:lnTo>
                  <a:pt x="894" y="374"/>
                </a:lnTo>
                <a:lnTo>
                  <a:pt x="896" y="376"/>
                </a:lnTo>
                <a:lnTo>
                  <a:pt x="898" y="379"/>
                </a:lnTo>
                <a:lnTo>
                  <a:pt x="900" y="382"/>
                </a:lnTo>
                <a:lnTo>
                  <a:pt x="902" y="385"/>
                </a:lnTo>
                <a:lnTo>
                  <a:pt x="904" y="388"/>
                </a:lnTo>
                <a:lnTo>
                  <a:pt x="906" y="390"/>
                </a:lnTo>
                <a:lnTo>
                  <a:pt x="908" y="393"/>
                </a:lnTo>
                <a:lnTo>
                  <a:pt x="910" y="395"/>
                </a:lnTo>
                <a:lnTo>
                  <a:pt x="912" y="398"/>
                </a:lnTo>
                <a:lnTo>
                  <a:pt x="914" y="400"/>
                </a:lnTo>
                <a:lnTo>
                  <a:pt x="916" y="403"/>
                </a:lnTo>
                <a:lnTo>
                  <a:pt x="918" y="405"/>
                </a:lnTo>
                <a:lnTo>
                  <a:pt x="920" y="408"/>
                </a:lnTo>
                <a:lnTo>
                  <a:pt x="922" y="410"/>
                </a:lnTo>
                <a:lnTo>
                  <a:pt x="924" y="413"/>
                </a:lnTo>
                <a:lnTo>
                  <a:pt x="926" y="415"/>
                </a:lnTo>
                <a:lnTo>
                  <a:pt x="928" y="417"/>
                </a:lnTo>
                <a:lnTo>
                  <a:pt x="930" y="419"/>
                </a:lnTo>
                <a:lnTo>
                  <a:pt x="932" y="422"/>
                </a:lnTo>
                <a:lnTo>
                  <a:pt x="934" y="424"/>
                </a:lnTo>
                <a:lnTo>
                  <a:pt x="936" y="426"/>
                </a:lnTo>
                <a:lnTo>
                  <a:pt x="938" y="428"/>
                </a:lnTo>
                <a:lnTo>
                  <a:pt x="940" y="430"/>
                </a:lnTo>
                <a:lnTo>
                  <a:pt x="942" y="432"/>
                </a:lnTo>
                <a:lnTo>
                  <a:pt x="944" y="434"/>
                </a:lnTo>
                <a:lnTo>
                  <a:pt x="946" y="436"/>
                </a:lnTo>
                <a:lnTo>
                  <a:pt x="948" y="438"/>
                </a:lnTo>
                <a:lnTo>
                  <a:pt x="950" y="440"/>
                </a:lnTo>
                <a:lnTo>
                  <a:pt x="952" y="442"/>
                </a:lnTo>
                <a:lnTo>
                  <a:pt x="954" y="443"/>
                </a:lnTo>
                <a:lnTo>
                  <a:pt x="956" y="445"/>
                </a:lnTo>
                <a:lnTo>
                  <a:pt x="958" y="447"/>
                </a:lnTo>
                <a:lnTo>
                  <a:pt x="960" y="449"/>
                </a:lnTo>
                <a:lnTo>
                  <a:pt x="962" y="450"/>
                </a:lnTo>
                <a:lnTo>
                  <a:pt x="964" y="452"/>
                </a:lnTo>
                <a:lnTo>
                  <a:pt x="966" y="454"/>
                </a:lnTo>
                <a:lnTo>
                  <a:pt x="968" y="455"/>
                </a:lnTo>
                <a:lnTo>
                  <a:pt x="970" y="457"/>
                </a:lnTo>
                <a:lnTo>
                  <a:pt x="972" y="458"/>
                </a:lnTo>
                <a:lnTo>
                  <a:pt x="974" y="460"/>
                </a:lnTo>
                <a:lnTo>
                  <a:pt x="976" y="461"/>
                </a:lnTo>
                <a:lnTo>
                  <a:pt x="978" y="463"/>
                </a:lnTo>
                <a:lnTo>
                  <a:pt x="980" y="464"/>
                </a:lnTo>
                <a:lnTo>
                  <a:pt x="982" y="466"/>
                </a:lnTo>
                <a:lnTo>
                  <a:pt x="984" y="467"/>
                </a:lnTo>
                <a:lnTo>
                  <a:pt x="986" y="468"/>
                </a:lnTo>
                <a:lnTo>
                  <a:pt x="988" y="470"/>
                </a:lnTo>
                <a:lnTo>
                  <a:pt x="990" y="471"/>
                </a:lnTo>
                <a:lnTo>
                  <a:pt x="992" y="472"/>
                </a:lnTo>
                <a:lnTo>
                  <a:pt x="994" y="473"/>
                </a:lnTo>
                <a:lnTo>
                  <a:pt x="996" y="474"/>
                </a:lnTo>
                <a:lnTo>
                  <a:pt x="998" y="476"/>
                </a:lnTo>
                <a:lnTo>
                  <a:pt x="1000" y="477"/>
                </a:lnTo>
                <a:lnTo>
                  <a:pt x="1002" y="478"/>
                </a:lnTo>
                <a:lnTo>
                  <a:pt x="1004" y="479"/>
                </a:lnTo>
                <a:lnTo>
                  <a:pt x="1006" y="480"/>
                </a:lnTo>
                <a:lnTo>
                  <a:pt x="1008" y="481"/>
                </a:lnTo>
                <a:lnTo>
                  <a:pt x="1010" y="482"/>
                </a:lnTo>
                <a:lnTo>
                  <a:pt x="1012" y="483"/>
                </a:lnTo>
                <a:lnTo>
                  <a:pt x="1014" y="484"/>
                </a:lnTo>
                <a:lnTo>
                  <a:pt x="1016" y="485"/>
                </a:lnTo>
                <a:lnTo>
                  <a:pt x="1018" y="486"/>
                </a:lnTo>
                <a:lnTo>
                  <a:pt x="1020" y="487"/>
                </a:lnTo>
                <a:lnTo>
                  <a:pt x="1022" y="488"/>
                </a:lnTo>
                <a:lnTo>
                  <a:pt x="1024" y="488"/>
                </a:lnTo>
                <a:lnTo>
                  <a:pt x="1026" y="489"/>
                </a:lnTo>
                <a:lnTo>
                  <a:pt x="1028" y="490"/>
                </a:lnTo>
                <a:lnTo>
                  <a:pt x="1030" y="491"/>
                </a:lnTo>
                <a:lnTo>
                  <a:pt x="1032" y="492"/>
                </a:lnTo>
                <a:lnTo>
                  <a:pt x="1034" y="492"/>
                </a:lnTo>
                <a:lnTo>
                  <a:pt x="1036" y="493"/>
                </a:lnTo>
                <a:lnTo>
                  <a:pt x="1038" y="494"/>
                </a:lnTo>
                <a:lnTo>
                  <a:pt x="1040" y="494"/>
                </a:lnTo>
                <a:lnTo>
                  <a:pt x="1042" y="495"/>
                </a:lnTo>
                <a:lnTo>
                  <a:pt x="1044" y="496"/>
                </a:lnTo>
                <a:lnTo>
                  <a:pt x="1046" y="496"/>
                </a:lnTo>
                <a:lnTo>
                  <a:pt x="1048" y="497"/>
                </a:lnTo>
                <a:lnTo>
                  <a:pt x="1050" y="498"/>
                </a:lnTo>
                <a:lnTo>
                  <a:pt x="1052" y="498"/>
                </a:lnTo>
                <a:lnTo>
                  <a:pt x="1054" y="499"/>
                </a:lnTo>
                <a:lnTo>
                  <a:pt x="1056" y="499"/>
                </a:lnTo>
                <a:lnTo>
                  <a:pt x="1058" y="500"/>
                </a:lnTo>
                <a:lnTo>
                  <a:pt x="1060" y="500"/>
                </a:lnTo>
                <a:lnTo>
                  <a:pt x="1062" y="501"/>
                </a:lnTo>
                <a:lnTo>
                  <a:pt x="1064" y="501"/>
                </a:lnTo>
                <a:lnTo>
                  <a:pt x="1066" y="502"/>
                </a:lnTo>
                <a:lnTo>
                  <a:pt x="1068" y="502"/>
                </a:lnTo>
                <a:lnTo>
                  <a:pt x="1070" y="503"/>
                </a:lnTo>
                <a:lnTo>
                  <a:pt x="1072" y="503"/>
                </a:lnTo>
                <a:lnTo>
                  <a:pt x="1074" y="504"/>
                </a:lnTo>
                <a:lnTo>
                  <a:pt x="1076" y="504"/>
                </a:lnTo>
                <a:lnTo>
                  <a:pt x="1078" y="505"/>
                </a:lnTo>
                <a:lnTo>
                  <a:pt x="1080" y="505"/>
                </a:lnTo>
                <a:lnTo>
                  <a:pt x="1082" y="505"/>
                </a:lnTo>
                <a:lnTo>
                  <a:pt x="1084" y="506"/>
                </a:lnTo>
                <a:lnTo>
                  <a:pt x="1086" y="506"/>
                </a:lnTo>
                <a:lnTo>
                  <a:pt x="1088" y="506"/>
                </a:lnTo>
                <a:lnTo>
                  <a:pt x="1090" y="507"/>
                </a:lnTo>
                <a:lnTo>
                  <a:pt x="1092" y="507"/>
                </a:lnTo>
                <a:lnTo>
                  <a:pt x="1094" y="507"/>
                </a:lnTo>
                <a:lnTo>
                  <a:pt x="1096" y="508"/>
                </a:lnTo>
                <a:lnTo>
                  <a:pt x="1098" y="508"/>
                </a:lnTo>
                <a:lnTo>
                  <a:pt x="1100" y="508"/>
                </a:lnTo>
                <a:lnTo>
                  <a:pt x="1102" y="508"/>
                </a:lnTo>
                <a:lnTo>
                  <a:pt x="1104" y="509"/>
                </a:lnTo>
                <a:lnTo>
                  <a:pt x="1106" y="509"/>
                </a:lnTo>
                <a:lnTo>
                  <a:pt x="1108" y="509"/>
                </a:lnTo>
                <a:lnTo>
                  <a:pt x="1110" y="510"/>
                </a:lnTo>
                <a:lnTo>
                  <a:pt x="1112" y="510"/>
                </a:lnTo>
                <a:lnTo>
                  <a:pt x="1114" y="510"/>
                </a:lnTo>
                <a:lnTo>
                  <a:pt x="1116" y="510"/>
                </a:lnTo>
                <a:lnTo>
                  <a:pt x="1118" y="510"/>
                </a:lnTo>
                <a:lnTo>
                  <a:pt x="1120" y="511"/>
                </a:lnTo>
                <a:lnTo>
                  <a:pt x="1122" y="511"/>
                </a:lnTo>
                <a:lnTo>
                  <a:pt x="1124" y="511"/>
                </a:lnTo>
                <a:lnTo>
                  <a:pt x="1126" y="511"/>
                </a:lnTo>
                <a:lnTo>
                  <a:pt x="1128" y="511"/>
                </a:lnTo>
                <a:lnTo>
                  <a:pt x="1130" y="512"/>
                </a:lnTo>
                <a:lnTo>
                  <a:pt x="1132" y="512"/>
                </a:lnTo>
                <a:lnTo>
                  <a:pt x="1134" y="512"/>
                </a:lnTo>
                <a:lnTo>
                  <a:pt x="1136" y="512"/>
                </a:lnTo>
                <a:lnTo>
                  <a:pt x="1138" y="512"/>
                </a:lnTo>
                <a:lnTo>
                  <a:pt x="1140" y="512"/>
                </a:lnTo>
                <a:lnTo>
                  <a:pt x="1142" y="512"/>
                </a:lnTo>
                <a:lnTo>
                  <a:pt x="1144" y="513"/>
                </a:lnTo>
                <a:lnTo>
                  <a:pt x="1146" y="513"/>
                </a:lnTo>
                <a:lnTo>
                  <a:pt x="1148" y="513"/>
                </a:lnTo>
                <a:lnTo>
                  <a:pt x="1150" y="513"/>
                </a:lnTo>
                <a:lnTo>
                  <a:pt x="1152" y="513"/>
                </a:lnTo>
                <a:lnTo>
                  <a:pt x="1154" y="513"/>
                </a:lnTo>
                <a:lnTo>
                  <a:pt x="1156" y="513"/>
                </a:lnTo>
                <a:lnTo>
                  <a:pt x="1158" y="513"/>
                </a:lnTo>
                <a:lnTo>
                  <a:pt x="1160" y="514"/>
                </a:lnTo>
                <a:lnTo>
                  <a:pt x="1162" y="514"/>
                </a:lnTo>
                <a:lnTo>
                  <a:pt x="1164" y="514"/>
                </a:lnTo>
                <a:lnTo>
                  <a:pt x="1166" y="514"/>
                </a:lnTo>
                <a:lnTo>
                  <a:pt x="1168" y="514"/>
                </a:lnTo>
                <a:lnTo>
                  <a:pt x="1170" y="514"/>
                </a:lnTo>
                <a:lnTo>
                  <a:pt x="1172" y="514"/>
                </a:lnTo>
                <a:lnTo>
                  <a:pt x="1174" y="514"/>
                </a:lnTo>
                <a:lnTo>
                  <a:pt x="1176" y="514"/>
                </a:lnTo>
                <a:lnTo>
                  <a:pt x="1178" y="514"/>
                </a:lnTo>
                <a:lnTo>
                  <a:pt x="1180" y="514"/>
                </a:lnTo>
                <a:lnTo>
                  <a:pt x="1182" y="514"/>
                </a:lnTo>
                <a:lnTo>
                  <a:pt x="1184" y="515"/>
                </a:lnTo>
                <a:lnTo>
                  <a:pt x="1186" y="515"/>
                </a:lnTo>
                <a:lnTo>
                  <a:pt x="1188" y="515"/>
                </a:lnTo>
                <a:lnTo>
                  <a:pt x="1190" y="515"/>
                </a:lnTo>
                <a:lnTo>
                  <a:pt x="1192" y="515"/>
                </a:lnTo>
                <a:lnTo>
                  <a:pt x="1194" y="515"/>
                </a:lnTo>
                <a:lnTo>
                  <a:pt x="1196" y="515"/>
                </a:lnTo>
                <a:lnTo>
                  <a:pt x="1198" y="515"/>
                </a:lnTo>
                <a:lnTo>
                  <a:pt x="1200" y="515"/>
                </a:lnTo>
                <a:lnTo>
                  <a:pt x="1202" y="515"/>
                </a:lnTo>
                <a:lnTo>
                  <a:pt x="1204" y="515"/>
                </a:lnTo>
                <a:lnTo>
                  <a:pt x="1206" y="515"/>
                </a:lnTo>
                <a:lnTo>
                  <a:pt x="1208" y="515"/>
                </a:lnTo>
                <a:lnTo>
                  <a:pt x="1210" y="515"/>
                </a:lnTo>
                <a:lnTo>
                  <a:pt x="1212" y="515"/>
                </a:lnTo>
                <a:lnTo>
                  <a:pt x="1214" y="515"/>
                </a:lnTo>
                <a:lnTo>
                  <a:pt x="1216" y="515"/>
                </a:lnTo>
                <a:lnTo>
                  <a:pt x="1218" y="515"/>
                </a:lnTo>
                <a:lnTo>
                  <a:pt x="1220" y="515"/>
                </a:lnTo>
                <a:lnTo>
                  <a:pt x="1222" y="515"/>
                </a:lnTo>
                <a:lnTo>
                  <a:pt x="1224" y="515"/>
                </a:lnTo>
                <a:lnTo>
                  <a:pt x="1226" y="515"/>
                </a:lnTo>
                <a:lnTo>
                  <a:pt x="1228" y="515"/>
                </a:lnTo>
                <a:lnTo>
                  <a:pt x="1230" y="515"/>
                </a:lnTo>
                <a:lnTo>
                  <a:pt x="1232" y="515"/>
                </a:lnTo>
                <a:lnTo>
                  <a:pt x="1234" y="516"/>
                </a:lnTo>
                <a:lnTo>
                  <a:pt x="1236" y="516"/>
                </a:lnTo>
                <a:lnTo>
                  <a:pt x="1238" y="516"/>
                </a:lnTo>
                <a:lnTo>
                  <a:pt x="1240" y="516"/>
                </a:lnTo>
                <a:lnTo>
                  <a:pt x="1242" y="516"/>
                </a:lnTo>
                <a:lnTo>
                  <a:pt x="1244" y="516"/>
                </a:lnTo>
                <a:lnTo>
                  <a:pt x="1246" y="516"/>
                </a:lnTo>
                <a:lnTo>
                  <a:pt x="1248" y="516"/>
                </a:lnTo>
                <a:lnTo>
                  <a:pt x="1250" y="516"/>
                </a:lnTo>
                <a:lnTo>
                  <a:pt x="1252" y="516"/>
                </a:lnTo>
                <a:lnTo>
                  <a:pt x="1254" y="516"/>
                </a:lnTo>
                <a:lnTo>
                  <a:pt x="1256" y="516"/>
                </a:lnTo>
                <a:lnTo>
                  <a:pt x="1258" y="516"/>
                </a:lnTo>
                <a:lnTo>
                  <a:pt x="1260" y="516"/>
                </a:lnTo>
                <a:lnTo>
                  <a:pt x="1262" y="516"/>
                </a:lnTo>
                <a:lnTo>
                  <a:pt x="1264" y="516"/>
                </a:lnTo>
                <a:lnTo>
                  <a:pt x="1266" y="516"/>
                </a:lnTo>
                <a:lnTo>
                  <a:pt x="1268" y="516"/>
                </a:lnTo>
                <a:lnTo>
                  <a:pt x="1270" y="516"/>
                </a:lnTo>
                <a:lnTo>
                  <a:pt x="1272" y="516"/>
                </a:lnTo>
                <a:lnTo>
                  <a:pt x="1274" y="516"/>
                </a:lnTo>
                <a:lnTo>
                  <a:pt x="1276" y="516"/>
                </a:lnTo>
                <a:lnTo>
                  <a:pt x="1277" y="51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9" name="Freeform 29">
            <a:extLst>
              <a:ext uri="{FF2B5EF4-FFF2-40B4-BE49-F238E27FC236}">
                <a16:creationId xmlns:a16="http://schemas.microsoft.com/office/drawing/2014/main" id="{AE4573EA-4E0A-083E-CA63-3B82363715B5}"/>
              </a:ext>
            </a:extLst>
          </p:cNvPr>
          <p:cNvSpPr>
            <a:spLocks/>
          </p:cNvSpPr>
          <p:nvPr/>
        </p:nvSpPr>
        <p:spPr bwMode="auto">
          <a:xfrm>
            <a:off x="5597525" y="1458914"/>
            <a:ext cx="1416050" cy="1227137"/>
          </a:xfrm>
          <a:custGeom>
            <a:avLst/>
            <a:gdLst>
              <a:gd name="T0" fmla="*/ 2147483646 w 637"/>
              <a:gd name="T1" fmla="*/ 2147483646 h 312"/>
              <a:gd name="T2" fmla="*/ 2147483646 w 637"/>
              <a:gd name="T3" fmla="*/ 2147483646 h 312"/>
              <a:gd name="T4" fmla="*/ 2147483646 w 637"/>
              <a:gd name="T5" fmla="*/ 2147483646 h 312"/>
              <a:gd name="T6" fmla="*/ 2147483646 w 637"/>
              <a:gd name="T7" fmla="*/ 2147483646 h 312"/>
              <a:gd name="T8" fmla="*/ 2147483646 w 637"/>
              <a:gd name="T9" fmla="*/ 2147483646 h 312"/>
              <a:gd name="T10" fmla="*/ 2147483646 w 637"/>
              <a:gd name="T11" fmla="*/ 2147483646 h 312"/>
              <a:gd name="T12" fmla="*/ 2147483646 w 637"/>
              <a:gd name="T13" fmla="*/ 2147483646 h 312"/>
              <a:gd name="T14" fmla="*/ 2147483646 w 637"/>
              <a:gd name="T15" fmla="*/ 2147483646 h 312"/>
              <a:gd name="T16" fmla="*/ 2147483646 w 637"/>
              <a:gd name="T17" fmla="*/ 2147483646 h 312"/>
              <a:gd name="T18" fmla="*/ 2147483646 w 637"/>
              <a:gd name="T19" fmla="*/ 2147483646 h 312"/>
              <a:gd name="T20" fmla="*/ 2147483646 w 637"/>
              <a:gd name="T21" fmla="*/ 2147483646 h 312"/>
              <a:gd name="T22" fmla="*/ 2147483646 w 637"/>
              <a:gd name="T23" fmla="*/ 2147483646 h 312"/>
              <a:gd name="T24" fmla="*/ 2147483646 w 637"/>
              <a:gd name="T25" fmla="*/ 0 h 312"/>
              <a:gd name="T26" fmla="*/ 2147483646 w 637"/>
              <a:gd name="T27" fmla="*/ 2147483646 h 312"/>
              <a:gd name="T28" fmla="*/ 2147483646 w 637"/>
              <a:gd name="T29" fmla="*/ 2147483646 h 312"/>
              <a:gd name="T30" fmla="*/ 2147483646 w 637"/>
              <a:gd name="T31" fmla="*/ 2147483646 h 312"/>
              <a:gd name="T32" fmla="*/ 2147483646 w 637"/>
              <a:gd name="T33" fmla="*/ 2147483646 h 312"/>
              <a:gd name="T34" fmla="*/ 2147483646 w 637"/>
              <a:gd name="T35" fmla="*/ 2147483646 h 312"/>
              <a:gd name="T36" fmla="*/ 2147483646 w 637"/>
              <a:gd name="T37" fmla="*/ 2147483646 h 312"/>
              <a:gd name="T38" fmla="*/ 2147483646 w 637"/>
              <a:gd name="T39" fmla="*/ 2147483646 h 312"/>
              <a:gd name="T40" fmla="*/ 2147483646 w 637"/>
              <a:gd name="T41" fmla="*/ 2147483646 h 312"/>
              <a:gd name="T42" fmla="*/ 2147483646 w 637"/>
              <a:gd name="T43" fmla="*/ 2147483646 h 312"/>
              <a:gd name="T44" fmla="*/ 2147483646 w 637"/>
              <a:gd name="T45" fmla="*/ 2147483646 h 312"/>
              <a:gd name="T46" fmla="*/ 2147483646 w 637"/>
              <a:gd name="T47" fmla="*/ 2147483646 h 312"/>
              <a:gd name="T48" fmla="*/ 2147483646 w 637"/>
              <a:gd name="T49" fmla="*/ 2147483646 h 312"/>
              <a:gd name="T50" fmla="*/ 2147483646 w 637"/>
              <a:gd name="T51" fmla="*/ 2147483646 h 312"/>
              <a:gd name="T52" fmla="*/ 2147483646 w 637"/>
              <a:gd name="T53" fmla="*/ 2147483646 h 312"/>
              <a:gd name="T54" fmla="*/ 2147483646 w 637"/>
              <a:gd name="T55" fmla="*/ 2147483646 h 312"/>
              <a:gd name="T56" fmla="*/ 2147483646 w 637"/>
              <a:gd name="T57" fmla="*/ 2147483646 h 312"/>
              <a:gd name="T58" fmla="*/ 2147483646 w 637"/>
              <a:gd name="T59" fmla="*/ 2147483646 h 312"/>
              <a:gd name="T60" fmla="*/ 2147483646 w 637"/>
              <a:gd name="T61" fmla="*/ 2147483646 h 312"/>
              <a:gd name="T62" fmla="*/ 2147483646 w 637"/>
              <a:gd name="T63" fmla="*/ 2147483646 h 312"/>
              <a:gd name="T64" fmla="*/ 2147483646 w 637"/>
              <a:gd name="T65" fmla="*/ 2147483646 h 312"/>
              <a:gd name="T66" fmla="*/ 2147483646 w 637"/>
              <a:gd name="T67" fmla="*/ 2147483646 h 312"/>
              <a:gd name="T68" fmla="*/ 2147483646 w 637"/>
              <a:gd name="T69" fmla="*/ 2147483646 h 312"/>
              <a:gd name="T70" fmla="*/ 2147483646 w 637"/>
              <a:gd name="T71" fmla="*/ 2147483646 h 312"/>
              <a:gd name="T72" fmla="*/ 2147483646 w 637"/>
              <a:gd name="T73" fmla="*/ 2147483646 h 312"/>
              <a:gd name="T74" fmla="*/ 2147483646 w 637"/>
              <a:gd name="T75" fmla="*/ 2147483646 h 312"/>
              <a:gd name="T76" fmla="*/ 2147483646 w 637"/>
              <a:gd name="T77" fmla="*/ 2147483646 h 312"/>
              <a:gd name="T78" fmla="*/ 2147483646 w 637"/>
              <a:gd name="T79" fmla="*/ 2147483646 h 312"/>
              <a:gd name="T80" fmla="*/ 2147483646 w 637"/>
              <a:gd name="T81" fmla="*/ 2147483646 h 312"/>
              <a:gd name="T82" fmla="*/ 2147483646 w 637"/>
              <a:gd name="T83" fmla="*/ 2147483646 h 312"/>
              <a:gd name="T84" fmla="*/ 2147483646 w 637"/>
              <a:gd name="T85" fmla="*/ 2147483646 h 312"/>
              <a:gd name="T86" fmla="*/ 2147483646 w 637"/>
              <a:gd name="T87" fmla="*/ 2147483646 h 312"/>
              <a:gd name="T88" fmla="*/ 2147483646 w 637"/>
              <a:gd name="T89" fmla="*/ 2147483646 h 312"/>
              <a:gd name="T90" fmla="*/ 2147483646 w 637"/>
              <a:gd name="T91" fmla="*/ 2147483646 h 312"/>
              <a:gd name="T92" fmla="*/ 2147483646 w 637"/>
              <a:gd name="T93" fmla="*/ 2147483646 h 312"/>
              <a:gd name="T94" fmla="*/ 2147483646 w 637"/>
              <a:gd name="T95" fmla="*/ 2147483646 h 312"/>
              <a:gd name="T96" fmla="*/ 2147483646 w 637"/>
              <a:gd name="T97" fmla="*/ 2147483646 h 312"/>
              <a:gd name="T98" fmla="*/ 2147483646 w 637"/>
              <a:gd name="T99" fmla="*/ 2147483646 h 312"/>
              <a:gd name="T100" fmla="*/ 2147483646 w 637"/>
              <a:gd name="T101" fmla="*/ 2147483646 h 312"/>
              <a:gd name="T102" fmla="*/ 2147483646 w 637"/>
              <a:gd name="T103" fmla="*/ 2147483646 h 312"/>
              <a:gd name="T104" fmla="*/ 2147483646 w 637"/>
              <a:gd name="T105" fmla="*/ 2147483646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312"/>
              <a:gd name="T161" fmla="*/ 637 w 637"/>
              <a:gd name="T162" fmla="*/ 312 h 3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312">
                <a:moveTo>
                  <a:pt x="0" y="307"/>
                </a:moveTo>
                <a:lnTo>
                  <a:pt x="2" y="300"/>
                </a:lnTo>
                <a:lnTo>
                  <a:pt x="4" y="294"/>
                </a:lnTo>
                <a:lnTo>
                  <a:pt x="6" y="287"/>
                </a:lnTo>
                <a:lnTo>
                  <a:pt x="8" y="281"/>
                </a:lnTo>
                <a:lnTo>
                  <a:pt x="10" y="274"/>
                </a:lnTo>
                <a:lnTo>
                  <a:pt x="12" y="268"/>
                </a:lnTo>
                <a:lnTo>
                  <a:pt x="14" y="261"/>
                </a:lnTo>
                <a:lnTo>
                  <a:pt x="16" y="255"/>
                </a:lnTo>
                <a:lnTo>
                  <a:pt x="18" y="249"/>
                </a:lnTo>
                <a:lnTo>
                  <a:pt x="20" y="242"/>
                </a:lnTo>
                <a:lnTo>
                  <a:pt x="22" y="236"/>
                </a:lnTo>
                <a:lnTo>
                  <a:pt x="24" y="230"/>
                </a:lnTo>
                <a:lnTo>
                  <a:pt x="26" y="224"/>
                </a:lnTo>
                <a:lnTo>
                  <a:pt x="28" y="218"/>
                </a:lnTo>
                <a:lnTo>
                  <a:pt x="30" y="211"/>
                </a:lnTo>
                <a:lnTo>
                  <a:pt x="32" y="205"/>
                </a:lnTo>
                <a:lnTo>
                  <a:pt x="34" y="199"/>
                </a:lnTo>
                <a:lnTo>
                  <a:pt x="36" y="193"/>
                </a:lnTo>
                <a:lnTo>
                  <a:pt x="38" y="188"/>
                </a:lnTo>
                <a:lnTo>
                  <a:pt x="40" y="182"/>
                </a:lnTo>
                <a:lnTo>
                  <a:pt x="42" y="176"/>
                </a:lnTo>
                <a:lnTo>
                  <a:pt x="44" y="170"/>
                </a:lnTo>
                <a:lnTo>
                  <a:pt x="46" y="165"/>
                </a:lnTo>
                <a:lnTo>
                  <a:pt x="48" y="159"/>
                </a:lnTo>
                <a:lnTo>
                  <a:pt x="50" y="153"/>
                </a:lnTo>
                <a:lnTo>
                  <a:pt x="52" y="148"/>
                </a:lnTo>
                <a:lnTo>
                  <a:pt x="54" y="143"/>
                </a:lnTo>
                <a:lnTo>
                  <a:pt x="56" y="137"/>
                </a:lnTo>
                <a:lnTo>
                  <a:pt x="58" y="132"/>
                </a:lnTo>
                <a:lnTo>
                  <a:pt x="60" y="127"/>
                </a:lnTo>
                <a:lnTo>
                  <a:pt x="62" y="122"/>
                </a:lnTo>
                <a:lnTo>
                  <a:pt x="64" y="117"/>
                </a:lnTo>
                <a:lnTo>
                  <a:pt x="66" y="112"/>
                </a:lnTo>
                <a:lnTo>
                  <a:pt x="68" y="107"/>
                </a:lnTo>
                <a:lnTo>
                  <a:pt x="70" y="103"/>
                </a:lnTo>
                <a:lnTo>
                  <a:pt x="72" y="98"/>
                </a:lnTo>
                <a:lnTo>
                  <a:pt x="74" y="93"/>
                </a:lnTo>
                <a:lnTo>
                  <a:pt x="76" y="89"/>
                </a:lnTo>
                <a:lnTo>
                  <a:pt x="78" y="85"/>
                </a:lnTo>
                <a:lnTo>
                  <a:pt x="80" y="80"/>
                </a:lnTo>
                <a:lnTo>
                  <a:pt x="82" y="76"/>
                </a:lnTo>
                <a:lnTo>
                  <a:pt x="84" y="72"/>
                </a:lnTo>
                <a:lnTo>
                  <a:pt x="86" y="68"/>
                </a:lnTo>
                <a:lnTo>
                  <a:pt x="88" y="65"/>
                </a:lnTo>
                <a:lnTo>
                  <a:pt x="90" y="61"/>
                </a:lnTo>
                <a:lnTo>
                  <a:pt x="92" y="57"/>
                </a:lnTo>
                <a:lnTo>
                  <a:pt x="94" y="54"/>
                </a:lnTo>
                <a:lnTo>
                  <a:pt x="96" y="50"/>
                </a:lnTo>
                <a:lnTo>
                  <a:pt x="98" y="47"/>
                </a:lnTo>
                <a:lnTo>
                  <a:pt x="100" y="44"/>
                </a:lnTo>
                <a:lnTo>
                  <a:pt x="102" y="41"/>
                </a:lnTo>
                <a:lnTo>
                  <a:pt x="104" y="38"/>
                </a:lnTo>
                <a:lnTo>
                  <a:pt x="106" y="35"/>
                </a:lnTo>
                <a:lnTo>
                  <a:pt x="108" y="32"/>
                </a:lnTo>
                <a:lnTo>
                  <a:pt x="110" y="30"/>
                </a:lnTo>
                <a:lnTo>
                  <a:pt x="112" y="27"/>
                </a:lnTo>
                <a:lnTo>
                  <a:pt x="114" y="25"/>
                </a:lnTo>
                <a:lnTo>
                  <a:pt x="116" y="23"/>
                </a:lnTo>
                <a:lnTo>
                  <a:pt x="118" y="20"/>
                </a:lnTo>
                <a:lnTo>
                  <a:pt x="120" y="18"/>
                </a:lnTo>
                <a:lnTo>
                  <a:pt x="122" y="16"/>
                </a:lnTo>
                <a:lnTo>
                  <a:pt x="124" y="15"/>
                </a:lnTo>
                <a:lnTo>
                  <a:pt x="126" y="13"/>
                </a:lnTo>
                <a:lnTo>
                  <a:pt x="128" y="11"/>
                </a:lnTo>
                <a:lnTo>
                  <a:pt x="130" y="10"/>
                </a:lnTo>
                <a:lnTo>
                  <a:pt x="132" y="8"/>
                </a:lnTo>
                <a:lnTo>
                  <a:pt x="134" y="7"/>
                </a:lnTo>
                <a:lnTo>
                  <a:pt x="136" y="6"/>
                </a:lnTo>
                <a:lnTo>
                  <a:pt x="138" y="5"/>
                </a:lnTo>
                <a:lnTo>
                  <a:pt x="140" y="4"/>
                </a:lnTo>
                <a:lnTo>
                  <a:pt x="142" y="3"/>
                </a:lnTo>
                <a:lnTo>
                  <a:pt x="144" y="2"/>
                </a:lnTo>
                <a:lnTo>
                  <a:pt x="146" y="2"/>
                </a:lnTo>
                <a:lnTo>
                  <a:pt x="148" y="1"/>
                </a:lnTo>
                <a:lnTo>
                  <a:pt x="150" y="1"/>
                </a:lnTo>
                <a:lnTo>
                  <a:pt x="152" y="0"/>
                </a:lnTo>
                <a:lnTo>
                  <a:pt x="154" y="0"/>
                </a:lnTo>
                <a:lnTo>
                  <a:pt x="156" y="0"/>
                </a:lnTo>
                <a:lnTo>
                  <a:pt x="158" y="0"/>
                </a:lnTo>
                <a:lnTo>
                  <a:pt x="160" y="0"/>
                </a:lnTo>
                <a:lnTo>
                  <a:pt x="162" y="0"/>
                </a:lnTo>
                <a:lnTo>
                  <a:pt x="164" y="0"/>
                </a:lnTo>
                <a:lnTo>
                  <a:pt x="166" y="1"/>
                </a:lnTo>
                <a:lnTo>
                  <a:pt x="168" y="1"/>
                </a:lnTo>
                <a:lnTo>
                  <a:pt x="170" y="2"/>
                </a:lnTo>
                <a:lnTo>
                  <a:pt x="172" y="2"/>
                </a:lnTo>
                <a:lnTo>
                  <a:pt x="174" y="3"/>
                </a:lnTo>
                <a:lnTo>
                  <a:pt x="176" y="4"/>
                </a:lnTo>
                <a:lnTo>
                  <a:pt x="178" y="5"/>
                </a:lnTo>
                <a:lnTo>
                  <a:pt x="180" y="6"/>
                </a:lnTo>
                <a:lnTo>
                  <a:pt x="182" y="7"/>
                </a:lnTo>
                <a:lnTo>
                  <a:pt x="184" y="8"/>
                </a:lnTo>
                <a:lnTo>
                  <a:pt x="186" y="9"/>
                </a:lnTo>
                <a:lnTo>
                  <a:pt x="188" y="11"/>
                </a:lnTo>
                <a:lnTo>
                  <a:pt x="190" y="12"/>
                </a:lnTo>
                <a:lnTo>
                  <a:pt x="192" y="13"/>
                </a:lnTo>
                <a:lnTo>
                  <a:pt x="194" y="15"/>
                </a:lnTo>
                <a:lnTo>
                  <a:pt x="196" y="16"/>
                </a:lnTo>
                <a:lnTo>
                  <a:pt x="198" y="18"/>
                </a:lnTo>
                <a:lnTo>
                  <a:pt x="200" y="20"/>
                </a:lnTo>
                <a:lnTo>
                  <a:pt x="202" y="22"/>
                </a:lnTo>
                <a:lnTo>
                  <a:pt x="204" y="23"/>
                </a:lnTo>
                <a:lnTo>
                  <a:pt x="206" y="25"/>
                </a:lnTo>
                <a:lnTo>
                  <a:pt x="208" y="27"/>
                </a:lnTo>
                <a:lnTo>
                  <a:pt x="210" y="29"/>
                </a:lnTo>
                <a:lnTo>
                  <a:pt x="212" y="31"/>
                </a:lnTo>
                <a:lnTo>
                  <a:pt x="214" y="34"/>
                </a:lnTo>
                <a:lnTo>
                  <a:pt x="216" y="36"/>
                </a:lnTo>
                <a:lnTo>
                  <a:pt x="218" y="38"/>
                </a:lnTo>
                <a:lnTo>
                  <a:pt x="220" y="40"/>
                </a:lnTo>
                <a:lnTo>
                  <a:pt x="222" y="43"/>
                </a:lnTo>
                <a:lnTo>
                  <a:pt x="224" y="45"/>
                </a:lnTo>
                <a:lnTo>
                  <a:pt x="226" y="47"/>
                </a:lnTo>
                <a:lnTo>
                  <a:pt x="228" y="50"/>
                </a:lnTo>
                <a:lnTo>
                  <a:pt x="230" y="52"/>
                </a:lnTo>
                <a:lnTo>
                  <a:pt x="232" y="55"/>
                </a:lnTo>
                <a:lnTo>
                  <a:pt x="234" y="57"/>
                </a:lnTo>
                <a:lnTo>
                  <a:pt x="236" y="60"/>
                </a:lnTo>
                <a:lnTo>
                  <a:pt x="238" y="63"/>
                </a:lnTo>
                <a:lnTo>
                  <a:pt x="240" y="65"/>
                </a:lnTo>
                <a:lnTo>
                  <a:pt x="242" y="68"/>
                </a:lnTo>
                <a:lnTo>
                  <a:pt x="244" y="71"/>
                </a:lnTo>
                <a:lnTo>
                  <a:pt x="246" y="73"/>
                </a:lnTo>
                <a:lnTo>
                  <a:pt x="248" y="76"/>
                </a:lnTo>
                <a:lnTo>
                  <a:pt x="250" y="79"/>
                </a:lnTo>
                <a:lnTo>
                  <a:pt x="252" y="82"/>
                </a:lnTo>
                <a:lnTo>
                  <a:pt x="254" y="84"/>
                </a:lnTo>
                <a:lnTo>
                  <a:pt x="256" y="87"/>
                </a:lnTo>
                <a:lnTo>
                  <a:pt x="258" y="90"/>
                </a:lnTo>
                <a:lnTo>
                  <a:pt x="260" y="93"/>
                </a:lnTo>
                <a:lnTo>
                  <a:pt x="262" y="96"/>
                </a:lnTo>
                <a:lnTo>
                  <a:pt x="264" y="99"/>
                </a:lnTo>
                <a:lnTo>
                  <a:pt x="266" y="102"/>
                </a:lnTo>
                <a:lnTo>
                  <a:pt x="268" y="104"/>
                </a:lnTo>
                <a:lnTo>
                  <a:pt x="270" y="107"/>
                </a:lnTo>
                <a:lnTo>
                  <a:pt x="272" y="110"/>
                </a:lnTo>
                <a:lnTo>
                  <a:pt x="274" y="113"/>
                </a:lnTo>
                <a:lnTo>
                  <a:pt x="276" y="116"/>
                </a:lnTo>
                <a:lnTo>
                  <a:pt x="278" y="119"/>
                </a:lnTo>
                <a:lnTo>
                  <a:pt x="280" y="122"/>
                </a:lnTo>
                <a:lnTo>
                  <a:pt x="282" y="125"/>
                </a:lnTo>
                <a:lnTo>
                  <a:pt x="284" y="128"/>
                </a:lnTo>
                <a:lnTo>
                  <a:pt x="286" y="130"/>
                </a:lnTo>
                <a:lnTo>
                  <a:pt x="288" y="133"/>
                </a:lnTo>
                <a:lnTo>
                  <a:pt x="290" y="136"/>
                </a:lnTo>
                <a:lnTo>
                  <a:pt x="292" y="139"/>
                </a:lnTo>
                <a:lnTo>
                  <a:pt x="294" y="142"/>
                </a:lnTo>
                <a:lnTo>
                  <a:pt x="296" y="145"/>
                </a:lnTo>
                <a:lnTo>
                  <a:pt x="298" y="147"/>
                </a:lnTo>
                <a:lnTo>
                  <a:pt x="300" y="150"/>
                </a:lnTo>
                <a:lnTo>
                  <a:pt x="302" y="153"/>
                </a:lnTo>
                <a:lnTo>
                  <a:pt x="304" y="156"/>
                </a:lnTo>
                <a:lnTo>
                  <a:pt x="306" y="159"/>
                </a:lnTo>
                <a:lnTo>
                  <a:pt x="308" y="161"/>
                </a:lnTo>
                <a:lnTo>
                  <a:pt x="310" y="164"/>
                </a:lnTo>
                <a:lnTo>
                  <a:pt x="312" y="167"/>
                </a:lnTo>
                <a:lnTo>
                  <a:pt x="314" y="169"/>
                </a:lnTo>
                <a:lnTo>
                  <a:pt x="316" y="172"/>
                </a:lnTo>
                <a:lnTo>
                  <a:pt x="318" y="175"/>
                </a:lnTo>
                <a:lnTo>
                  <a:pt x="320" y="177"/>
                </a:lnTo>
                <a:lnTo>
                  <a:pt x="322" y="180"/>
                </a:lnTo>
                <a:lnTo>
                  <a:pt x="324" y="182"/>
                </a:lnTo>
                <a:lnTo>
                  <a:pt x="326" y="185"/>
                </a:lnTo>
                <a:lnTo>
                  <a:pt x="328" y="187"/>
                </a:lnTo>
                <a:lnTo>
                  <a:pt x="330" y="190"/>
                </a:lnTo>
                <a:lnTo>
                  <a:pt x="332" y="192"/>
                </a:lnTo>
                <a:lnTo>
                  <a:pt x="334" y="195"/>
                </a:lnTo>
                <a:lnTo>
                  <a:pt x="336" y="197"/>
                </a:lnTo>
                <a:lnTo>
                  <a:pt x="338" y="200"/>
                </a:lnTo>
                <a:lnTo>
                  <a:pt x="340" y="202"/>
                </a:lnTo>
                <a:lnTo>
                  <a:pt x="342" y="204"/>
                </a:lnTo>
                <a:lnTo>
                  <a:pt x="344" y="207"/>
                </a:lnTo>
                <a:lnTo>
                  <a:pt x="346" y="209"/>
                </a:lnTo>
                <a:lnTo>
                  <a:pt x="348" y="211"/>
                </a:lnTo>
                <a:lnTo>
                  <a:pt x="350" y="213"/>
                </a:lnTo>
                <a:lnTo>
                  <a:pt x="352" y="215"/>
                </a:lnTo>
                <a:lnTo>
                  <a:pt x="354" y="218"/>
                </a:lnTo>
                <a:lnTo>
                  <a:pt x="356" y="220"/>
                </a:lnTo>
                <a:lnTo>
                  <a:pt x="358" y="222"/>
                </a:lnTo>
                <a:lnTo>
                  <a:pt x="360" y="224"/>
                </a:lnTo>
                <a:lnTo>
                  <a:pt x="362" y="226"/>
                </a:lnTo>
                <a:lnTo>
                  <a:pt x="364" y="228"/>
                </a:lnTo>
                <a:lnTo>
                  <a:pt x="366" y="230"/>
                </a:lnTo>
                <a:lnTo>
                  <a:pt x="368" y="232"/>
                </a:lnTo>
                <a:lnTo>
                  <a:pt x="370" y="234"/>
                </a:lnTo>
                <a:lnTo>
                  <a:pt x="372" y="236"/>
                </a:lnTo>
                <a:lnTo>
                  <a:pt x="374" y="237"/>
                </a:lnTo>
                <a:lnTo>
                  <a:pt x="376" y="239"/>
                </a:lnTo>
                <a:lnTo>
                  <a:pt x="378" y="241"/>
                </a:lnTo>
                <a:lnTo>
                  <a:pt x="380" y="243"/>
                </a:lnTo>
                <a:lnTo>
                  <a:pt x="382" y="244"/>
                </a:lnTo>
                <a:lnTo>
                  <a:pt x="384" y="246"/>
                </a:lnTo>
                <a:lnTo>
                  <a:pt x="386" y="248"/>
                </a:lnTo>
                <a:lnTo>
                  <a:pt x="388" y="249"/>
                </a:lnTo>
                <a:lnTo>
                  <a:pt x="390" y="251"/>
                </a:lnTo>
                <a:lnTo>
                  <a:pt x="392" y="253"/>
                </a:lnTo>
                <a:lnTo>
                  <a:pt x="394" y="254"/>
                </a:lnTo>
                <a:lnTo>
                  <a:pt x="396" y="256"/>
                </a:lnTo>
                <a:lnTo>
                  <a:pt x="398" y="257"/>
                </a:lnTo>
                <a:lnTo>
                  <a:pt x="400" y="259"/>
                </a:lnTo>
                <a:lnTo>
                  <a:pt x="402" y="260"/>
                </a:lnTo>
                <a:lnTo>
                  <a:pt x="404" y="262"/>
                </a:lnTo>
                <a:lnTo>
                  <a:pt x="406" y="263"/>
                </a:lnTo>
                <a:lnTo>
                  <a:pt x="408" y="264"/>
                </a:lnTo>
                <a:lnTo>
                  <a:pt x="410" y="266"/>
                </a:lnTo>
                <a:lnTo>
                  <a:pt x="412" y="267"/>
                </a:lnTo>
                <a:lnTo>
                  <a:pt x="414" y="268"/>
                </a:lnTo>
                <a:lnTo>
                  <a:pt x="416" y="269"/>
                </a:lnTo>
                <a:lnTo>
                  <a:pt x="418" y="271"/>
                </a:lnTo>
                <a:lnTo>
                  <a:pt x="420" y="272"/>
                </a:lnTo>
                <a:lnTo>
                  <a:pt x="422" y="273"/>
                </a:lnTo>
                <a:lnTo>
                  <a:pt x="424" y="274"/>
                </a:lnTo>
                <a:lnTo>
                  <a:pt x="426" y="275"/>
                </a:lnTo>
                <a:lnTo>
                  <a:pt x="428" y="276"/>
                </a:lnTo>
                <a:lnTo>
                  <a:pt x="430" y="277"/>
                </a:lnTo>
                <a:lnTo>
                  <a:pt x="432" y="278"/>
                </a:lnTo>
                <a:lnTo>
                  <a:pt x="434" y="279"/>
                </a:lnTo>
                <a:lnTo>
                  <a:pt x="436" y="280"/>
                </a:lnTo>
                <a:lnTo>
                  <a:pt x="438" y="281"/>
                </a:lnTo>
                <a:lnTo>
                  <a:pt x="440" y="282"/>
                </a:lnTo>
                <a:lnTo>
                  <a:pt x="442" y="283"/>
                </a:lnTo>
                <a:lnTo>
                  <a:pt x="444" y="284"/>
                </a:lnTo>
                <a:lnTo>
                  <a:pt x="446" y="285"/>
                </a:lnTo>
                <a:lnTo>
                  <a:pt x="448" y="286"/>
                </a:lnTo>
                <a:lnTo>
                  <a:pt x="450" y="287"/>
                </a:lnTo>
                <a:lnTo>
                  <a:pt x="452" y="287"/>
                </a:lnTo>
                <a:lnTo>
                  <a:pt x="454" y="288"/>
                </a:lnTo>
                <a:lnTo>
                  <a:pt x="456" y="289"/>
                </a:lnTo>
                <a:lnTo>
                  <a:pt x="458" y="290"/>
                </a:lnTo>
                <a:lnTo>
                  <a:pt x="460" y="290"/>
                </a:lnTo>
                <a:lnTo>
                  <a:pt x="462" y="291"/>
                </a:lnTo>
                <a:lnTo>
                  <a:pt x="464" y="292"/>
                </a:lnTo>
                <a:lnTo>
                  <a:pt x="466" y="293"/>
                </a:lnTo>
                <a:lnTo>
                  <a:pt x="468" y="293"/>
                </a:lnTo>
                <a:lnTo>
                  <a:pt x="470" y="294"/>
                </a:lnTo>
                <a:lnTo>
                  <a:pt x="472" y="294"/>
                </a:lnTo>
                <a:lnTo>
                  <a:pt x="474" y="295"/>
                </a:lnTo>
                <a:lnTo>
                  <a:pt x="476" y="296"/>
                </a:lnTo>
                <a:lnTo>
                  <a:pt x="478" y="296"/>
                </a:lnTo>
                <a:lnTo>
                  <a:pt x="480" y="297"/>
                </a:lnTo>
                <a:lnTo>
                  <a:pt x="482" y="297"/>
                </a:lnTo>
                <a:lnTo>
                  <a:pt x="484" y="298"/>
                </a:lnTo>
                <a:lnTo>
                  <a:pt x="486" y="298"/>
                </a:lnTo>
                <a:lnTo>
                  <a:pt x="488" y="299"/>
                </a:lnTo>
                <a:lnTo>
                  <a:pt x="490" y="299"/>
                </a:lnTo>
                <a:lnTo>
                  <a:pt x="492" y="300"/>
                </a:lnTo>
                <a:lnTo>
                  <a:pt x="494" y="300"/>
                </a:lnTo>
                <a:lnTo>
                  <a:pt x="496" y="301"/>
                </a:lnTo>
                <a:lnTo>
                  <a:pt x="498" y="301"/>
                </a:lnTo>
                <a:lnTo>
                  <a:pt x="500" y="302"/>
                </a:lnTo>
                <a:lnTo>
                  <a:pt x="502" y="302"/>
                </a:lnTo>
                <a:lnTo>
                  <a:pt x="504" y="302"/>
                </a:lnTo>
                <a:lnTo>
                  <a:pt x="506" y="303"/>
                </a:lnTo>
                <a:lnTo>
                  <a:pt x="508" y="303"/>
                </a:lnTo>
                <a:lnTo>
                  <a:pt x="510" y="303"/>
                </a:lnTo>
                <a:lnTo>
                  <a:pt x="512" y="304"/>
                </a:lnTo>
                <a:lnTo>
                  <a:pt x="514" y="304"/>
                </a:lnTo>
                <a:lnTo>
                  <a:pt x="516" y="304"/>
                </a:lnTo>
                <a:lnTo>
                  <a:pt x="518" y="305"/>
                </a:lnTo>
                <a:lnTo>
                  <a:pt x="520" y="305"/>
                </a:lnTo>
                <a:lnTo>
                  <a:pt x="522" y="305"/>
                </a:lnTo>
                <a:lnTo>
                  <a:pt x="524" y="306"/>
                </a:lnTo>
                <a:lnTo>
                  <a:pt x="526" y="306"/>
                </a:lnTo>
                <a:lnTo>
                  <a:pt x="528" y="306"/>
                </a:lnTo>
                <a:lnTo>
                  <a:pt x="530" y="306"/>
                </a:lnTo>
                <a:lnTo>
                  <a:pt x="532" y="307"/>
                </a:lnTo>
                <a:lnTo>
                  <a:pt x="534" y="307"/>
                </a:lnTo>
                <a:lnTo>
                  <a:pt x="536" y="307"/>
                </a:lnTo>
                <a:lnTo>
                  <a:pt x="538" y="307"/>
                </a:lnTo>
                <a:lnTo>
                  <a:pt x="540" y="308"/>
                </a:lnTo>
                <a:lnTo>
                  <a:pt x="542" y="308"/>
                </a:lnTo>
                <a:lnTo>
                  <a:pt x="544" y="308"/>
                </a:lnTo>
                <a:lnTo>
                  <a:pt x="546" y="308"/>
                </a:lnTo>
                <a:lnTo>
                  <a:pt x="548" y="308"/>
                </a:lnTo>
                <a:lnTo>
                  <a:pt x="550" y="309"/>
                </a:lnTo>
                <a:lnTo>
                  <a:pt x="552" y="309"/>
                </a:lnTo>
                <a:lnTo>
                  <a:pt x="554" y="309"/>
                </a:lnTo>
                <a:lnTo>
                  <a:pt x="556" y="309"/>
                </a:lnTo>
                <a:lnTo>
                  <a:pt x="558" y="309"/>
                </a:lnTo>
                <a:lnTo>
                  <a:pt x="560" y="309"/>
                </a:lnTo>
                <a:lnTo>
                  <a:pt x="562" y="309"/>
                </a:lnTo>
                <a:lnTo>
                  <a:pt x="564" y="310"/>
                </a:lnTo>
                <a:lnTo>
                  <a:pt x="566" y="310"/>
                </a:lnTo>
                <a:lnTo>
                  <a:pt x="568" y="310"/>
                </a:lnTo>
                <a:lnTo>
                  <a:pt x="570" y="310"/>
                </a:lnTo>
                <a:lnTo>
                  <a:pt x="572" y="310"/>
                </a:lnTo>
                <a:lnTo>
                  <a:pt x="574" y="310"/>
                </a:lnTo>
                <a:lnTo>
                  <a:pt x="576" y="310"/>
                </a:lnTo>
                <a:lnTo>
                  <a:pt x="578" y="310"/>
                </a:lnTo>
                <a:lnTo>
                  <a:pt x="580" y="311"/>
                </a:lnTo>
                <a:lnTo>
                  <a:pt x="582" y="311"/>
                </a:lnTo>
                <a:lnTo>
                  <a:pt x="584" y="311"/>
                </a:lnTo>
                <a:lnTo>
                  <a:pt x="586" y="311"/>
                </a:lnTo>
                <a:lnTo>
                  <a:pt x="588" y="311"/>
                </a:lnTo>
                <a:lnTo>
                  <a:pt x="590" y="311"/>
                </a:lnTo>
                <a:lnTo>
                  <a:pt x="592" y="311"/>
                </a:lnTo>
                <a:lnTo>
                  <a:pt x="594" y="311"/>
                </a:lnTo>
                <a:lnTo>
                  <a:pt x="596" y="311"/>
                </a:lnTo>
                <a:lnTo>
                  <a:pt x="598" y="311"/>
                </a:lnTo>
                <a:lnTo>
                  <a:pt x="600" y="311"/>
                </a:lnTo>
                <a:lnTo>
                  <a:pt x="602" y="311"/>
                </a:lnTo>
                <a:lnTo>
                  <a:pt x="604" y="312"/>
                </a:lnTo>
                <a:lnTo>
                  <a:pt x="606" y="312"/>
                </a:lnTo>
                <a:lnTo>
                  <a:pt x="608" y="312"/>
                </a:lnTo>
                <a:lnTo>
                  <a:pt x="610" y="312"/>
                </a:lnTo>
                <a:lnTo>
                  <a:pt x="612" y="312"/>
                </a:lnTo>
                <a:lnTo>
                  <a:pt x="614" y="312"/>
                </a:lnTo>
                <a:lnTo>
                  <a:pt x="616" y="312"/>
                </a:lnTo>
                <a:lnTo>
                  <a:pt x="618" y="312"/>
                </a:lnTo>
                <a:lnTo>
                  <a:pt x="620" y="312"/>
                </a:lnTo>
                <a:lnTo>
                  <a:pt x="622" y="312"/>
                </a:lnTo>
                <a:lnTo>
                  <a:pt x="624" y="312"/>
                </a:lnTo>
                <a:lnTo>
                  <a:pt x="626" y="312"/>
                </a:lnTo>
                <a:lnTo>
                  <a:pt x="628" y="312"/>
                </a:lnTo>
                <a:lnTo>
                  <a:pt x="630" y="312"/>
                </a:lnTo>
                <a:lnTo>
                  <a:pt x="632" y="312"/>
                </a:lnTo>
                <a:lnTo>
                  <a:pt x="634" y="312"/>
                </a:lnTo>
                <a:lnTo>
                  <a:pt x="636" y="312"/>
                </a:lnTo>
                <a:lnTo>
                  <a:pt x="637" y="31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50" name="Freeform 29">
            <a:extLst>
              <a:ext uri="{FF2B5EF4-FFF2-40B4-BE49-F238E27FC236}">
                <a16:creationId xmlns:a16="http://schemas.microsoft.com/office/drawing/2014/main" id="{4D8911ED-BDF1-9900-3A16-9769C2D9E005}"/>
              </a:ext>
            </a:extLst>
          </p:cNvPr>
          <p:cNvSpPr>
            <a:spLocks/>
          </p:cNvSpPr>
          <p:nvPr/>
        </p:nvSpPr>
        <p:spPr bwMode="auto">
          <a:xfrm flipH="1">
            <a:off x="2727325" y="1474789"/>
            <a:ext cx="1390650" cy="1169987"/>
          </a:xfrm>
          <a:custGeom>
            <a:avLst/>
            <a:gdLst>
              <a:gd name="T0" fmla="*/ 2147483646 w 637"/>
              <a:gd name="T1" fmla="*/ 2147483646 h 312"/>
              <a:gd name="T2" fmla="*/ 2147483646 w 637"/>
              <a:gd name="T3" fmla="*/ 2147483646 h 312"/>
              <a:gd name="T4" fmla="*/ 2147483646 w 637"/>
              <a:gd name="T5" fmla="*/ 2147483646 h 312"/>
              <a:gd name="T6" fmla="*/ 2147483646 w 637"/>
              <a:gd name="T7" fmla="*/ 2147483646 h 312"/>
              <a:gd name="T8" fmla="*/ 2147483646 w 637"/>
              <a:gd name="T9" fmla="*/ 2147483646 h 312"/>
              <a:gd name="T10" fmla="*/ 2147483646 w 637"/>
              <a:gd name="T11" fmla="*/ 2147483646 h 312"/>
              <a:gd name="T12" fmla="*/ 2147483646 w 637"/>
              <a:gd name="T13" fmla="*/ 2147483646 h 312"/>
              <a:gd name="T14" fmla="*/ 2147483646 w 637"/>
              <a:gd name="T15" fmla="*/ 2147483646 h 312"/>
              <a:gd name="T16" fmla="*/ 2147483646 w 637"/>
              <a:gd name="T17" fmla="*/ 2147483646 h 312"/>
              <a:gd name="T18" fmla="*/ 2147483646 w 637"/>
              <a:gd name="T19" fmla="*/ 2147483646 h 312"/>
              <a:gd name="T20" fmla="*/ 2147483646 w 637"/>
              <a:gd name="T21" fmla="*/ 2147483646 h 312"/>
              <a:gd name="T22" fmla="*/ 2147483646 w 637"/>
              <a:gd name="T23" fmla="*/ 2147483646 h 312"/>
              <a:gd name="T24" fmla="*/ 2147483646 w 637"/>
              <a:gd name="T25" fmla="*/ 0 h 312"/>
              <a:gd name="T26" fmla="*/ 2147483646 w 637"/>
              <a:gd name="T27" fmla="*/ 2147483646 h 312"/>
              <a:gd name="T28" fmla="*/ 2147483646 w 637"/>
              <a:gd name="T29" fmla="*/ 2147483646 h 312"/>
              <a:gd name="T30" fmla="*/ 2147483646 w 637"/>
              <a:gd name="T31" fmla="*/ 2147483646 h 312"/>
              <a:gd name="T32" fmla="*/ 2147483646 w 637"/>
              <a:gd name="T33" fmla="*/ 2147483646 h 312"/>
              <a:gd name="T34" fmla="*/ 2147483646 w 637"/>
              <a:gd name="T35" fmla="*/ 2147483646 h 312"/>
              <a:gd name="T36" fmla="*/ 2147483646 w 637"/>
              <a:gd name="T37" fmla="*/ 2147483646 h 312"/>
              <a:gd name="T38" fmla="*/ 2147483646 w 637"/>
              <a:gd name="T39" fmla="*/ 2147483646 h 312"/>
              <a:gd name="T40" fmla="*/ 2147483646 w 637"/>
              <a:gd name="T41" fmla="*/ 2147483646 h 312"/>
              <a:gd name="T42" fmla="*/ 2147483646 w 637"/>
              <a:gd name="T43" fmla="*/ 2147483646 h 312"/>
              <a:gd name="T44" fmla="*/ 2147483646 w 637"/>
              <a:gd name="T45" fmla="*/ 2147483646 h 312"/>
              <a:gd name="T46" fmla="*/ 2147483646 w 637"/>
              <a:gd name="T47" fmla="*/ 2147483646 h 312"/>
              <a:gd name="T48" fmla="*/ 2147483646 w 637"/>
              <a:gd name="T49" fmla="*/ 2147483646 h 312"/>
              <a:gd name="T50" fmla="*/ 2147483646 w 637"/>
              <a:gd name="T51" fmla="*/ 2147483646 h 312"/>
              <a:gd name="T52" fmla="*/ 2147483646 w 637"/>
              <a:gd name="T53" fmla="*/ 2147483646 h 312"/>
              <a:gd name="T54" fmla="*/ 2147483646 w 637"/>
              <a:gd name="T55" fmla="*/ 2147483646 h 312"/>
              <a:gd name="T56" fmla="*/ 2147483646 w 637"/>
              <a:gd name="T57" fmla="*/ 2147483646 h 312"/>
              <a:gd name="T58" fmla="*/ 2147483646 w 637"/>
              <a:gd name="T59" fmla="*/ 2147483646 h 312"/>
              <a:gd name="T60" fmla="*/ 2147483646 w 637"/>
              <a:gd name="T61" fmla="*/ 2147483646 h 312"/>
              <a:gd name="T62" fmla="*/ 2147483646 w 637"/>
              <a:gd name="T63" fmla="*/ 2147483646 h 312"/>
              <a:gd name="T64" fmla="*/ 2147483646 w 637"/>
              <a:gd name="T65" fmla="*/ 2147483646 h 312"/>
              <a:gd name="T66" fmla="*/ 2147483646 w 637"/>
              <a:gd name="T67" fmla="*/ 2147483646 h 312"/>
              <a:gd name="T68" fmla="*/ 2147483646 w 637"/>
              <a:gd name="T69" fmla="*/ 2147483646 h 312"/>
              <a:gd name="T70" fmla="*/ 2147483646 w 637"/>
              <a:gd name="T71" fmla="*/ 2147483646 h 312"/>
              <a:gd name="T72" fmla="*/ 2147483646 w 637"/>
              <a:gd name="T73" fmla="*/ 2147483646 h 312"/>
              <a:gd name="T74" fmla="*/ 2147483646 w 637"/>
              <a:gd name="T75" fmla="*/ 2147483646 h 312"/>
              <a:gd name="T76" fmla="*/ 2147483646 w 637"/>
              <a:gd name="T77" fmla="*/ 2147483646 h 312"/>
              <a:gd name="T78" fmla="*/ 2147483646 w 637"/>
              <a:gd name="T79" fmla="*/ 2147483646 h 312"/>
              <a:gd name="T80" fmla="*/ 2147483646 w 637"/>
              <a:gd name="T81" fmla="*/ 2147483646 h 312"/>
              <a:gd name="T82" fmla="*/ 2147483646 w 637"/>
              <a:gd name="T83" fmla="*/ 2147483646 h 312"/>
              <a:gd name="T84" fmla="*/ 2147483646 w 637"/>
              <a:gd name="T85" fmla="*/ 2147483646 h 312"/>
              <a:gd name="T86" fmla="*/ 2147483646 w 637"/>
              <a:gd name="T87" fmla="*/ 2147483646 h 312"/>
              <a:gd name="T88" fmla="*/ 2147483646 w 637"/>
              <a:gd name="T89" fmla="*/ 2147483646 h 312"/>
              <a:gd name="T90" fmla="*/ 2147483646 w 637"/>
              <a:gd name="T91" fmla="*/ 2147483646 h 312"/>
              <a:gd name="T92" fmla="*/ 2147483646 w 637"/>
              <a:gd name="T93" fmla="*/ 2147483646 h 312"/>
              <a:gd name="T94" fmla="*/ 2147483646 w 637"/>
              <a:gd name="T95" fmla="*/ 2147483646 h 312"/>
              <a:gd name="T96" fmla="*/ 2147483646 w 637"/>
              <a:gd name="T97" fmla="*/ 2147483646 h 312"/>
              <a:gd name="T98" fmla="*/ 2147483646 w 637"/>
              <a:gd name="T99" fmla="*/ 2147483646 h 312"/>
              <a:gd name="T100" fmla="*/ 2147483646 w 637"/>
              <a:gd name="T101" fmla="*/ 2147483646 h 312"/>
              <a:gd name="T102" fmla="*/ 2147483646 w 637"/>
              <a:gd name="T103" fmla="*/ 2147483646 h 312"/>
              <a:gd name="T104" fmla="*/ 2147483646 w 637"/>
              <a:gd name="T105" fmla="*/ 2147483646 h 3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7"/>
              <a:gd name="T160" fmla="*/ 0 h 312"/>
              <a:gd name="T161" fmla="*/ 637 w 637"/>
              <a:gd name="T162" fmla="*/ 312 h 3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7" h="312">
                <a:moveTo>
                  <a:pt x="0" y="307"/>
                </a:moveTo>
                <a:lnTo>
                  <a:pt x="2" y="300"/>
                </a:lnTo>
                <a:lnTo>
                  <a:pt x="4" y="294"/>
                </a:lnTo>
                <a:lnTo>
                  <a:pt x="6" y="287"/>
                </a:lnTo>
                <a:lnTo>
                  <a:pt x="8" y="281"/>
                </a:lnTo>
                <a:lnTo>
                  <a:pt x="10" y="274"/>
                </a:lnTo>
                <a:lnTo>
                  <a:pt x="12" y="268"/>
                </a:lnTo>
                <a:lnTo>
                  <a:pt x="14" y="261"/>
                </a:lnTo>
                <a:lnTo>
                  <a:pt x="16" y="255"/>
                </a:lnTo>
                <a:lnTo>
                  <a:pt x="18" y="249"/>
                </a:lnTo>
                <a:lnTo>
                  <a:pt x="20" y="242"/>
                </a:lnTo>
                <a:lnTo>
                  <a:pt x="22" y="236"/>
                </a:lnTo>
                <a:lnTo>
                  <a:pt x="24" y="230"/>
                </a:lnTo>
                <a:lnTo>
                  <a:pt x="26" y="224"/>
                </a:lnTo>
                <a:lnTo>
                  <a:pt x="28" y="218"/>
                </a:lnTo>
                <a:lnTo>
                  <a:pt x="30" y="211"/>
                </a:lnTo>
                <a:lnTo>
                  <a:pt x="32" y="205"/>
                </a:lnTo>
                <a:lnTo>
                  <a:pt x="34" y="199"/>
                </a:lnTo>
                <a:lnTo>
                  <a:pt x="36" y="193"/>
                </a:lnTo>
                <a:lnTo>
                  <a:pt x="38" y="188"/>
                </a:lnTo>
                <a:lnTo>
                  <a:pt x="40" y="182"/>
                </a:lnTo>
                <a:lnTo>
                  <a:pt x="42" y="176"/>
                </a:lnTo>
                <a:lnTo>
                  <a:pt x="44" y="170"/>
                </a:lnTo>
                <a:lnTo>
                  <a:pt x="46" y="165"/>
                </a:lnTo>
                <a:lnTo>
                  <a:pt x="48" y="159"/>
                </a:lnTo>
                <a:lnTo>
                  <a:pt x="50" y="153"/>
                </a:lnTo>
                <a:lnTo>
                  <a:pt x="52" y="148"/>
                </a:lnTo>
                <a:lnTo>
                  <a:pt x="54" y="143"/>
                </a:lnTo>
                <a:lnTo>
                  <a:pt x="56" y="137"/>
                </a:lnTo>
                <a:lnTo>
                  <a:pt x="58" y="132"/>
                </a:lnTo>
                <a:lnTo>
                  <a:pt x="60" y="127"/>
                </a:lnTo>
                <a:lnTo>
                  <a:pt x="62" y="122"/>
                </a:lnTo>
                <a:lnTo>
                  <a:pt x="64" y="117"/>
                </a:lnTo>
                <a:lnTo>
                  <a:pt x="66" y="112"/>
                </a:lnTo>
                <a:lnTo>
                  <a:pt x="68" y="107"/>
                </a:lnTo>
                <a:lnTo>
                  <a:pt x="70" y="103"/>
                </a:lnTo>
                <a:lnTo>
                  <a:pt x="72" y="98"/>
                </a:lnTo>
                <a:lnTo>
                  <a:pt x="74" y="93"/>
                </a:lnTo>
                <a:lnTo>
                  <a:pt x="76" y="89"/>
                </a:lnTo>
                <a:lnTo>
                  <a:pt x="78" y="85"/>
                </a:lnTo>
                <a:lnTo>
                  <a:pt x="80" y="80"/>
                </a:lnTo>
                <a:lnTo>
                  <a:pt x="82" y="76"/>
                </a:lnTo>
                <a:lnTo>
                  <a:pt x="84" y="72"/>
                </a:lnTo>
                <a:lnTo>
                  <a:pt x="86" y="68"/>
                </a:lnTo>
                <a:lnTo>
                  <a:pt x="88" y="65"/>
                </a:lnTo>
                <a:lnTo>
                  <a:pt x="90" y="61"/>
                </a:lnTo>
                <a:lnTo>
                  <a:pt x="92" y="57"/>
                </a:lnTo>
                <a:lnTo>
                  <a:pt x="94" y="54"/>
                </a:lnTo>
                <a:lnTo>
                  <a:pt x="96" y="50"/>
                </a:lnTo>
                <a:lnTo>
                  <a:pt x="98" y="47"/>
                </a:lnTo>
                <a:lnTo>
                  <a:pt x="100" y="44"/>
                </a:lnTo>
                <a:lnTo>
                  <a:pt x="102" y="41"/>
                </a:lnTo>
                <a:lnTo>
                  <a:pt x="104" y="38"/>
                </a:lnTo>
                <a:lnTo>
                  <a:pt x="106" y="35"/>
                </a:lnTo>
                <a:lnTo>
                  <a:pt x="108" y="32"/>
                </a:lnTo>
                <a:lnTo>
                  <a:pt x="110" y="30"/>
                </a:lnTo>
                <a:lnTo>
                  <a:pt x="112" y="27"/>
                </a:lnTo>
                <a:lnTo>
                  <a:pt x="114" y="25"/>
                </a:lnTo>
                <a:lnTo>
                  <a:pt x="116" y="23"/>
                </a:lnTo>
                <a:lnTo>
                  <a:pt x="118" y="20"/>
                </a:lnTo>
                <a:lnTo>
                  <a:pt x="120" y="18"/>
                </a:lnTo>
                <a:lnTo>
                  <a:pt x="122" y="16"/>
                </a:lnTo>
                <a:lnTo>
                  <a:pt x="124" y="15"/>
                </a:lnTo>
                <a:lnTo>
                  <a:pt x="126" y="13"/>
                </a:lnTo>
                <a:lnTo>
                  <a:pt x="128" y="11"/>
                </a:lnTo>
                <a:lnTo>
                  <a:pt x="130" y="10"/>
                </a:lnTo>
                <a:lnTo>
                  <a:pt x="132" y="8"/>
                </a:lnTo>
                <a:lnTo>
                  <a:pt x="134" y="7"/>
                </a:lnTo>
                <a:lnTo>
                  <a:pt x="136" y="6"/>
                </a:lnTo>
                <a:lnTo>
                  <a:pt x="138" y="5"/>
                </a:lnTo>
                <a:lnTo>
                  <a:pt x="140" y="4"/>
                </a:lnTo>
                <a:lnTo>
                  <a:pt x="142" y="3"/>
                </a:lnTo>
                <a:lnTo>
                  <a:pt x="144" y="2"/>
                </a:lnTo>
                <a:lnTo>
                  <a:pt x="146" y="2"/>
                </a:lnTo>
                <a:lnTo>
                  <a:pt x="148" y="1"/>
                </a:lnTo>
                <a:lnTo>
                  <a:pt x="150" y="1"/>
                </a:lnTo>
                <a:lnTo>
                  <a:pt x="152" y="0"/>
                </a:lnTo>
                <a:lnTo>
                  <a:pt x="154" y="0"/>
                </a:lnTo>
                <a:lnTo>
                  <a:pt x="156" y="0"/>
                </a:lnTo>
                <a:lnTo>
                  <a:pt x="158" y="0"/>
                </a:lnTo>
                <a:lnTo>
                  <a:pt x="160" y="0"/>
                </a:lnTo>
                <a:lnTo>
                  <a:pt x="162" y="0"/>
                </a:lnTo>
                <a:lnTo>
                  <a:pt x="164" y="0"/>
                </a:lnTo>
                <a:lnTo>
                  <a:pt x="166" y="1"/>
                </a:lnTo>
                <a:lnTo>
                  <a:pt x="168" y="1"/>
                </a:lnTo>
                <a:lnTo>
                  <a:pt x="170" y="2"/>
                </a:lnTo>
                <a:lnTo>
                  <a:pt x="172" y="2"/>
                </a:lnTo>
                <a:lnTo>
                  <a:pt x="174" y="3"/>
                </a:lnTo>
                <a:lnTo>
                  <a:pt x="176" y="4"/>
                </a:lnTo>
                <a:lnTo>
                  <a:pt x="178" y="5"/>
                </a:lnTo>
                <a:lnTo>
                  <a:pt x="180" y="6"/>
                </a:lnTo>
                <a:lnTo>
                  <a:pt x="182" y="7"/>
                </a:lnTo>
                <a:lnTo>
                  <a:pt x="184" y="8"/>
                </a:lnTo>
                <a:lnTo>
                  <a:pt x="186" y="9"/>
                </a:lnTo>
                <a:lnTo>
                  <a:pt x="188" y="11"/>
                </a:lnTo>
                <a:lnTo>
                  <a:pt x="190" y="12"/>
                </a:lnTo>
                <a:lnTo>
                  <a:pt x="192" y="13"/>
                </a:lnTo>
                <a:lnTo>
                  <a:pt x="194" y="15"/>
                </a:lnTo>
                <a:lnTo>
                  <a:pt x="196" y="16"/>
                </a:lnTo>
                <a:lnTo>
                  <a:pt x="198" y="18"/>
                </a:lnTo>
                <a:lnTo>
                  <a:pt x="200" y="20"/>
                </a:lnTo>
                <a:lnTo>
                  <a:pt x="202" y="22"/>
                </a:lnTo>
                <a:lnTo>
                  <a:pt x="204" y="23"/>
                </a:lnTo>
                <a:lnTo>
                  <a:pt x="206" y="25"/>
                </a:lnTo>
                <a:lnTo>
                  <a:pt x="208" y="27"/>
                </a:lnTo>
                <a:lnTo>
                  <a:pt x="210" y="29"/>
                </a:lnTo>
                <a:lnTo>
                  <a:pt x="212" y="31"/>
                </a:lnTo>
                <a:lnTo>
                  <a:pt x="214" y="34"/>
                </a:lnTo>
                <a:lnTo>
                  <a:pt x="216" y="36"/>
                </a:lnTo>
                <a:lnTo>
                  <a:pt x="218" y="38"/>
                </a:lnTo>
                <a:lnTo>
                  <a:pt x="220" y="40"/>
                </a:lnTo>
                <a:lnTo>
                  <a:pt x="222" y="43"/>
                </a:lnTo>
                <a:lnTo>
                  <a:pt x="224" y="45"/>
                </a:lnTo>
                <a:lnTo>
                  <a:pt x="226" y="47"/>
                </a:lnTo>
                <a:lnTo>
                  <a:pt x="228" y="50"/>
                </a:lnTo>
                <a:lnTo>
                  <a:pt x="230" y="52"/>
                </a:lnTo>
                <a:lnTo>
                  <a:pt x="232" y="55"/>
                </a:lnTo>
                <a:lnTo>
                  <a:pt x="234" y="57"/>
                </a:lnTo>
                <a:lnTo>
                  <a:pt x="236" y="60"/>
                </a:lnTo>
                <a:lnTo>
                  <a:pt x="238" y="63"/>
                </a:lnTo>
                <a:lnTo>
                  <a:pt x="240" y="65"/>
                </a:lnTo>
                <a:lnTo>
                  <a:pt x="242" y="68"/>
                </a:lnTo>
                <a:lnTo>
                  <a:pt x="244" y="71"/>
                </a:lnTo>
                <a:lnTo>
                  <a:pt x="246" y="73"/>
                </a:lnTo>
                <a:lnTo>
                  <a:pt x="248" y="76"/>
                </a:lnTo>
                <a:lnTo>
                  <a:pt x="250" y="79"/>
                </a:lnTo>
                <a:lnTo>
                  <a:pt x="252" y="82"/>
                </a:lnTo>
                <a:lnTo>
                  <a:pt x="254" y="84"/>
                </a:lnTo>
                <a:lnTo>
                  <a:pt x="256" y="87"/>
                </a:lnTo>
                <a:lnTo>
                  <a:pt x="258" y="90"/>
                </a:lnTo>
                <a:lnTo>
                  <a:pt x="260" y="93"/>
                </a:lnTo>
                <a:lnTo>
                  <a:pt x="262" y="96"/>
                </a:lnTo>
                <a:lnTo>
                  <a:pt x="264" y="99"/>
                </a:lnTo>
                <a:lnTo>
                  <a:pt x="266" y="102"/>
                </a:lnTo>
                <a:lnTo>
                  <a:pt x="268" y="104"/>
                </a:lnTo>
                <a:lnTo>
                  <a:pt x="270" y="107"/>
                </a:lnTo>
                <a:lnTo>
                  <a:pt x="272" y="110"/>
                </a:lnTo>
                <a:lnTo>
                  <a:pt x="274" y="113"/>
                </a:lnTo>
                <a:lnTo>
                  <a:pt x="276" y="116"/>
                </a:lnTo>
                <a:lnTo>
                  <a:pt x="278" y="119"/>
                </a:lnTo>
                <a:lnTo>
                  <a:pt x="280" y="122"/>
                </a:lnTo>
                <a:lnTo>
                  <a:pt x="282" y="125"/>
                </a:lnTo>
                <a:lnTo>
                  <a:pt x="284" y="128"/>
                </a:lnTo>
                <a:lnTo>
                  <a:pt x="286" y="130"/>
                </a:lnTo>
                <a:lnTo>
                  <a:pt x="288" y="133"/>
                </a:lnTo>
                <a:lnTo>
                  <a:pt x="290" y="136"/>
                </a:lnTo>
                <a:lnTo>
                  <a:pt x="292" y="139"/>
                </a:lnTo>
                <a:lnTo>
                  <a:pt x="294" y="142"/>
                </a:lnTo>
                <a:lnTo>
                  <a:pt x="296" y="145"/>
                </a:lnTo>
                <a:lnTo>
                  <a:pt x="298" y="147"/>
                </a:lnTo>
                <a:lnTo>
                  <a:pt x="300" y="150"/>
                </a:lnTo>
                <a:lnTo>
                  <a:pt x="302" y="153"/>
                </a:lnTo>
                <a:lnTo>
                  <a:pt x="304" y="156"/>
                </a:lnTo>
                <a:lnTo>
                  <a:pt x="306" y="159"/>
                </a:lnTo>
                <a:lnTo>
                  <a:pt x="308" y="161"/>
                </a:lnTo>
                <a:lnTo>
                  <a:pt x="310" y="164"/>
                </a:lnTo>
                <a:lnTo>
                  <a:pt x="312" y="167"/>
                </a:lnTo>
                <a:lnTo>
                  <a:pt x="314" y="169"/>
                </a:lnTo>
                <a:lnTo>
                  <a:pt x="316" y="172"/>
                </a:lnTo>
                <a:lnTo>
                  <a:pt x="318" y="175"/>
                </a:lnTo>
                <a:lnTo>
                  <a:pt x="320" y="177"/>
                </a:lnTo>
                <a:lnTo>
                  <a:pt x="322" y="180"/>
                </a:lnTo>
                <a:lnTo>
                  <a:pt x="324" y="182"/>
                </a:lnTo>
                <a:lnTo>
                  <a:pt x="326" y="185"/>
                </a:lnTo>
                <a:lnTo>
                  <a:pt x="328" y="187"/>
                </a:lnTo>
                <a:lnTo>
                  <a:pt x="330" y="190"/>
                </a:lnTo>
                <a:lnTo>
                  <a:pt x="332" y="192"/>
                </a:lnTo>
                <a:lnTo>
                  <a:pt x="334" y="195"/>
                </a:lnTo>
                <a:lnTo>
                  <a:pt x="336" y="197"/>
                </a:lnTo>
                <a:lnTo>
                  <a:pt x="338" y="200"/>
                </a:lnTo>
                <a:lnTo>
                  <a:pt x="340" y="202"/>
                </a:lnTo>
                <a:lnTo>
                  <a:pt x="342" y="204"/>
                </a:lnTo>
                <a:lnTo>
                  <a:pt x="344" y="207"/>
                </a:lnTo>
                <a:lnTo>
                  <a:pt x="346" y="209"/>
                </a:lnTo>
                <a:lnTo>
                  <a:pt x="348" y="211"/>
                </a:lnTo>
                <a:lnTo>
                  <a:pt x="350" y="213"/>
                </a:lnTo>
                <a:lnTo>
                  <a:pt x="352" y="215"/>
                </a:lnTo>
                <a:lnTo>
                  <a:pt x="354" y="218"/>
                </a:lnTo>
                <a:lnTo>
                  <a:pt x="356" y="220"/>
                </a:lnTo>
                <a:lnTo>
                  <a:pt x="358" y="222"/>
                </a:lnTo>
                <a:lnTo>
                  <a:pt x="360" y="224"/>
                </a:lnTo>
                <a:lnTo>
                  <a:pt x="362" y="226"/>
                </a:lnTo>
                <a:lnTo>
                  <a:pt x="364" y="228"/>
                </a:lnTo>
                <a:lnTo>
                  <a:pt x="366" y="230"/>
                </a:lnTo>
                <a:lnTo>
                  <a:pt x="368" y="232"/>
                </a:lnTo>
                <a:lnTo>
                  <a:pt x="370" y="234"/>
                </a:lnTo>
                <a:lnTo>
                  <a:pt x="372" y="236"/>
                </a:lnTo>
                <a:lnTo>
                  <a:pt x="374" y="237"/>
                </a:lnTo>
                <a:lnTo>
                  <a:pt x="376" y="239"/>
                </a:lnTo>
                <a:lnTo>
                  <a:pt x="378" y="241"/>
                </a:lnTo>
                <a:lnTo>
                  <a:pt x="380" y="243"/>
                </a:lnTo>
                <a:lnTo>
                  <a:pt x="382" y="244"/>
                </a:lnTo>
                <a:lnTo>
                  <a:pt x="384" y="246"/>
                </a:lnTo>
                <a:lnTo>
                  <a:pt x="386" y="248"/>
                </a:lnTo>
                <a:lnTo>
                  <a:pt x="388" y="249"/>
                </a:lnTo>
                <a:lnTo>
                  <a:pt x="390" y="251"/>
                </a:lnTo>
                <a:lnTo>
                  <a:pt x="392" y="253"/>
                </a:lnTo>
                <a:lnTo>
                  <a:pt x="394" y="254"/>
                </a:lnTo>
                <a:lnTo>
                  <a:pt x="396" y="256"/>
                </a:lnTo>
                <a:lnTo>
                  <a:pt x="398" y="257"/>
                </a:lnTo>
                <a:lnTo>
                  <a:pt x="400" y="259"/>
                </a:lnTo>
                <a:lnTo>
                  <a:pt x="402" y="260"/>
                </a:lnTo>
                <a:lnTo>
                  <a:pt x="404" y="262"/>
                </a:lnTo>
                <a:lnTo>
                  <a:pt x="406" y="263"/>
                </a:lnTo>
                <a:lnTo>
                  <a:pt x="408" y="264"/>
                </a:lnTo>
                <a:lnTo>
                  <a:pt x="410" y="266"/>
                </a:lnTo>
                <a:lnTo>
                  <a:pt x="412" y="267"/>
                </a:lnTo>
                <a:lnTo>
                  <a:pt x="414" y="268"/>
                </a:lnTo>
                <a:lnTo>
                  <a:pt x="416" y="269"/>
                </a:lnTo>
                <a:lnTo>
                  <a:pt x="418" y="271"/>
                </a:lnTo>
                <a:lnTo>
                  <a:pt x="420" y="272"/>
                </a:lnTo>
                <a:lnTo>
                  <a:pt x="422" y="273"/>
                </a:lnTo>
                <a:lnTo>
                  <a:pt x="424" y="274"/>
                </a:lnTo>
                <a:lnTo>
                  <a:pt x="426" y="275"/>
                </a:lnTo>
                <a:lnTo>
                  <a:pt x="428" y="276"/>
                </a:lnTo>
                <a:lnTo>
                  <a:pt x="430" y="277"/>
                </a:lnTo>
                <a:lnTo>
                  <a:pt x="432" y="278"/>
                </a:lnTo>
                <a:lnTo>
                  <a:pt x="434" y="279"/>
                </a:lnTo>
                <a:lnTo>
                  <a:pt x="436" y="280"/>
                </a:lnTo>
                <a:lnTo>
                  <a:pt x="438" y="281"/>
                </a:lnTo>
                <a:lnTo>
                  <a:pt x="440" y="282"/>
                </a:lnTo>
                <a:lnTo>
                  <a:pt x="442" y="283"/>
                </a:lnTo>
                <a:lnTo>
                  <a:pt x="444" y="284"/>
                </a:lnTo>
                <a:lnTo>
                  <a:pt x="446" y="285"/>
                </a:lnTo>
                <a:lnTo>
                  <a:pt x="448" y="286"/>
                </a:lnTo>
                <a:lnTo>
                  <a:pt x="450" y="287"/>
                </a:lnTo>
                <a:lnTo>
                  <a:pt x="452" y="287"/>
                </a:lnTo>
                <a:lnTo>
                  <a:pt x="454" y="288"/>
                </a:lnTo>
                <a:lnTo>
                  <a:pt x="456" y="289"/>
                </a:lnTo>
                <a:lnTo>
                  <a:pt x="458" y="290"/>
                </a:lnTo>
                <a:lnTo>
                  <a:pt x="460" y="290"/>
                </a:lnTo>
                <a:lnTo>
                  <a:pt x="462" y="291"/>
                </a:lnTo>
                <a:lnTo>
                  <a:pt x="464" y="292"/>
                </a:lnTo>
                <a:lnTo>
                  <a:pt x="466" y="293"/>
                </a:lnTo>
                <a:lnTo>
                  <a:pt x="468" y="293"/>
                </a:lnTo>
                <a:lnTo>
                  <a:pt x="470" y="294"/>
                </a:lnTo>
                <a:lnTo>
                  <a:pt x="472" y="294"/>
                </a:lnTo>
                <a:lnTo>
                  <a:pt x="474" y="295"/>
                </a:lnTo>
                <a:lnTo>
                  <a:pt x="476" y="296"/>
                </a:lnTo>
                <a:lnTo>
                  <a:pt x="478" y="296"/>
                </a:lnTo>
                <a:lnTo>
                  <a:pt x="480" y="297"/>
                </a:lnTo>
                <a:lnTo>
                  <a:pt x="482" y="297"/>
                </a:lnTo>
                <a:lnTo>
                  <a:pt x="484" y="298"/>
                </a:lnTo>
                <a:lnTo>
                  <a:pt x="486" y="298"/>
                </a:lnTo>
                <a:lnTo>
                  <a:pt x="488" y="299"/>
                </a:lnTo>
                <a:lnTo>
                  <a:pt x="490" y="299"/>
                </a:lnTo>
                <a:lnTo>
                  <a:pt x="492" y="300"/>
                </a:lnTo>
                <a:lnTo>
                  <a:pt x="494" y="300"/>
                </a:lnTo>
                <a:lnTo>
                  <a:pt x="496" y="301"/>
                </a:lnTo>
                <a:lnTo>
                  <a:pt x="498" y="301"/>
                </a:lnTo>
                <a:lnTo>
                  <a:pt x="500" y="302"/>
                </a:lnTo>
                <a:lnTo>
                  <a:pt x="502" y="302"/>
                </a:lnTo>
                <a:lnTo>
                  <a:pt x="504" y="302"/>
                </a:lnTo>
                <a:lnTo>
                  <a:pt x="506" y="303"/>
                </a:lnTo>
                <a:lnTo>
                  <a:pt x="508" y="303"/>
                </a:lnTo>
                <a:lnTo>
                  <a:pt x="510" y="303"/>
                </a:lnTo>
                <a:lnTo>
                  <a:pt x="512" y="304"/>
                </a:lnTo>
                <a:lnTo>
                  <a:pt x="514" y="304"/>
                </a:lnTo>
                <a:lnTo>
                  <a:pt x="516" y="304"/>
                </a:lnTo>
                <a:lnTo>
                  <a:pt x="518" y="305"/>
                </a:lnTo>
                <a:lnTo>
                  <a:pt x="520" y="305"/>
                </a:lnTo>
                <a:lnTo>
                  <a:pt x="522" y="305"/>
                </a:lnTo>
                <a:lnTo>
                  <a:pt x="524" y="306"/>
                </a:lnTo>
                <a:lnTo>
                  <a:pt x="526" y="306"/>
                </a:lnTo>
                <a:lnTo>
                  <a:pt x="528" y="306"/>
                </a:lnTo>
                <a:lnTo>
                  <a:pt x="530" y="306"/>
                </a:lnTo>
                <a:lnTo>
                  <a:pt x="532" y="307"/>
                </a:lnTo>
                <a:lnTo>
                  <a:pt x="534" y="307"/>
                </a:lnTo>
                <a:lnTo>
                  <a:pt x="536" y="307"/>
                </a:lnTo>
                <a:lnTo>
                  <a:pt x="538" y="307"/>
                </a:lnTo>
                <a:lnTo>
                  <a:pt x="540" y="308"/>
                </a:lnTo>
                <a:lnTo>
                  <a:pt x="542" y="308"/>
                </a:lnTo>
                <a:lnTo>
                  <a:pt x="544" y="308"/>
                </a:lnTo>
                <a:lnTo>
                  <a:pt x="546" y="308"/>
                </a:lnTo>
                <a:lnTo>
                  <a:pt x="548" y="308"/>
                </a:lnTo>
                <a:lnTo>
                  <a:pt x="550" y="309"/>
                </a:lnTo>
                <a:lnTo>
                  <a:pt x="552" y="309"/>
                </a:lnTo>
                <a:lnTo>
                  <a:pt x="554" y="309"/>
                </a:lnTo>
                <a:lnTo>
                  <a:pt x="556" y="309"/>
                </a:lnTo>
                <a:lnTo>
                  <a:pt x="558" y="309"/>
                </a:lnTo>
                <a:lnTo>
                  <a:pt x="560" y="309"/>
                </a:lnTo>
                <a:lnTo>
                  <a:pt x="562" y="309"/>
                </a:lnTo>
                <a:lnTo>
                  <a:pt x="564" y="310"/>
                </a:lnTo>
                <a:lnTo>
                  <a:pt x="566" y="310"/>
                </a:lnTo>
                <a:lnTo>
                  <a:pt x="568" y="310"/>
                </a:lnTo>
                <a:lnTo>
                  <a:pt x="570" y="310"/>
                </a:lnTo>
                <a:lnTo>
                  <a:pt x="572" y="310"/>
                </a:lnTo>
                <a:lnTo>
                  <a:pt x="574" y="310"/>
                </a:lnTo>
                <a:lnTo>
                  <a:pt x="576" y="310"/>
                </a:lnTo>
                <a:lnTo>
                  <a:pt x="578" y="310"/>
                </a:lnTo>
                <a:lnTo>
                  <a:pt x="580" y="311"/>
                </a:lnTo>
                <a:lnTo>
                  <a:pt x="582" y="311"/>
                </a:lnTo>
                <a:lnTo>
                  <a:pt x="584" y="311"/>
                </a:lnTo>
                <a:lnTo>
                  <a:pt x="586" y="311"/>
                </a:lnTo>
                <a:lnTo>
                  <a:pt x="588" y="311"/>
                </a:lnTo>
                <a:lnTo>
                  <a:pt x="590" y="311"/>
                </a:lnTo>
                <a:lnTo>
                  <a:pt x="592" y="311"/>
                </a:lnTo>
                <a:lnTo>
                  <a:pt x="594" y="311"/>
                </a:lnTo>
                <a:lnTo>
                  <a:pt x="596" y="311"/>
                </a:lnTo>
                <a:lnTo>
                  <a:pt x="598" y="311"/>
                </a:lnTo>
                <a:lnTo>
                  <a:pt x="600" y="311"/>
                </a:lnTo>
                <a:lnTo>
                  <a:pt x="602" y="311"/>
                </a:lnTo>
                <a:lnTo>
                  <a:pt x="604" y="312"/>
                </a:lnTo>
                <a:lnTo>
                  <a:pt x="606" y="312"/>
                </a:lnTo>
                <a:lnTo>
                  <a:pt x="608" y="312"/>
                </a:lnTo>
                <a:lnTo>
                  <a:pt x="610" y="312"/>
                </a:lnTo>
                <a:lnTo>
                  <a:pt x="612" y="312"/>
                </a:lnTo>
                <a:lnTo>
                  <a:pt x="614" y="312"/>
                </a:lnTo>
                <a:lnTo>
                  <a:pt x="616" y="312"/>
                </a:lnTo>
                <a:lnTo>
                  <a:pt x="618" y="312"/>
                </a:lnTo>
                <a:lnTo>
                  <a:pt x="620" y="312"/>
                </a:lnTo>
                <a:lnTo>
                  <a:pt x="622" y="312"/>
                </a:lnTo>
                <a:lnTo>
                  <a:pt x="624" y="312"/>
                </a:lnTo>
                <a:lnTo>
                  <a:pt x="626" y="312"/>
                </a:lnTo>
                <a:lnTo>
                  <a:pt x="628" y="312"/>
                </a:lnTo>
                <a:lnTo>
                  <a:pt x="630" y="312"/>
                </a:lnTo>
                <a:lnTo>
                  <a:pt x="632" y="312"/>
                </a:lnTo>
                <a:lnTo>
                  <a:pt x="634" y="312"/>
                </a:lnTo>
                <a:lnTo>
                  <a:pt x="636" y="312"/>
                </a:lnTo>
                <a:lnTo>
                  <a:pt x="637" y="31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8151" name="Picture 209">
            <a:extLst>
              <a:ext uri="{FF2B5EF4-FFF2-40B4-BE49-F238E27FC236}">
                <a16:creationId xmlns:a16="http://schemas.microsoft.com/office/drawing/2014/main" id="{42D6774C-F746-818E-E36C-F54C04B75B92}"/>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688263" y="4459289"/>
            <a:ext cx="288131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0796-B6C1-4CF3-A36B-7DDC049DA65D}"/>
              </a:ext>
            </a:extLst>
          </p:cNvPr>
          <p:cNvSpPr>
            <a:spLocks noGrp="1"/>
          </p:cNvSpPr>
          <p:nvPr>
            <p:ph type="title"/>
          </p:nvPr>
        </p:nvSpPr>
        <p:spPr>
          <a:xfrm>
            <a:off x="1695450" y="384176"/>
            <a:ext cx="8680450" cy="854075"/>
          </a:xfrm>
        </p:spPr>
        <p:txBody>
          <a:bodyPr>
            <a:noAutofit/>
          </a:bodyPr>
          <a:lstStyle/>
          <a:p>
            <a:pPr>
              <a:defRPr/>
            </a:pPr>
            <a:r>
              <a:rPr lang="en-CA" sz="2300" dirty="0"/>
              <a:t>The following Ogive shows the amount shoppers spend at Costco.  Use the Ogive to answer the following questions:</a:t>
            </a:r>
          </a:p>
        </p:txBody>
      </p:sp>
      <p:grpSp>
        <p:nvGrpSpPr>
          <p:cNvPr id="50179" name="Group 57">
            <a:extLst>
              <a:ext uri="{FF2B5EF4-FFF2-40B4-BE49-F238E27FC236}">
                <a16:creationId xmlns:a16="http://schemas.microsoft.com/office/drawing/2014/main" id="{A7B325D1-9246-131F-BE23-BD3CF48C345C}"/>
              </a:ext>
            </a:extLst>
          </p:cNvPr>
          <p:cNvGrpSpPr>
            <a:grpSpLocks/>
          </p:cNvGrpSpPr>
          <p:nvPr/>
        </p:nvGrpSpPr>
        <p:grpSpPr bwMode="auto">
          <a:xfrm>
            <a:off x="1653351" y="1635742"/>
            <a:ext cx="4231512" cy="4560055"/>
            <a:chOff x="311830" y="1991266"/>
            <a:chExt cx="4142695" cy="3860807"/>
          </a:xfrm>
        </p:grpSpPr>
        <p:grpSp>
          <p:nvGrpSpPr>
            <p:cNvPr id="50199" name="Group 115">
              <a:extLst>
                <a:ext uri="{FF2B5EF4-FFF2-40B4-BE49-F238E27FC236}">
                  <a16:creationId xmlns:a16="http://schemas.microsoft.com/office/drawing/2014/main" id="{60096514-B638-448C-CCE6-14D9BEFF9C36}"/>
                </a:ext>
              </a:extLst>
            </p:cNvPr>
            <p:cNvGrpSpPr>
              <a:grpSpLocks/>
            </p:cNvGrpSpPr>
            <p:nvPr/>
          </p:nvGrpSpPr>
          <p:grpSpPr bwMode="auto">
            <a:xfrm>
              <a:off x="311830" y="1991266"/>
              <a:ext cx="4142695" cy="3860807"/>
              <a:chOff x="226803" y="2838742"/>
              <a:chExt cx="4143179" cy="3861139"/>
            </a:xfrm>
          </p:grpSpPr>
          <p:graphicFrame>
            <p:nvGraphicFramePr>
              <p:cNvPr id="50217" name="Object 17">
                <a:extLst>
                  <a:ext uri="{FF2B5EF4-FFF2-40B4-BE49-F238E27FC236}">
                    <a16:creationId xmlns:a16="http://schemas.microsoft.com/office/drawing/2014/main" id="{6943C000-33CE-D856-E517-D9BACF5035E4}"/>
                  </a:ext>
                </a:extLst>
              </p:cNvPr>
              <p:cNvGraphicFramePr>
                <a:graphicFrameLocks noChangeAspect="1"/>
              </p:cNvGraphicFramePr>
              <p:nvPr/>
            </p:nvGraphicFramePr>
            <p:xfrm>
              <a:off x="596447" y="4840904"/>
              <a:ext cx="301625" cy="182562"/>
            </p:xfrm>
            <a:graphic>
              <a:graphicData uri="http://schemas.openxmlformats.org/presentationml/2006/ole">
                <mc:AlternateContent xmlns:mc="http://schemas.openxmlformats.org/markup-compatibility/2006">
                  <mc:Choice xmlns:v="urn:schemas-microsoft-com:vml" Requires="v">
                    <p:oleObj name="Equation" r:id="rId4" imgW="329914" imgH="177646" progId="Equation.DSMT4">
                      <p:embed/>
                    </p:oleObj>
                  </mc:Choice>
                  <mc:Fallback>
                    <p:oleObj name="Equation" r:id="rId4" imgW="329914" imgH="177646" progId="Equation.DSMT4">
                      <p:embed/>
                      <p:pic>
                        <p:nvPicPr>
                          <p:cNvPr id="50217" name="Object 17">
                            <a:extLst>
                              <a:ext uri="{FF2B5EF4-FFF2-40B4-BE49-F238E27FC236}">
                                <a16:creationId xmlns:a16="http://schemas.microsoft.com/office/drawing/2014/main" id="{6943C000-33CE-D856-E517-D9BACF503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47" y="4840904"/>
                            <a:ext cx="3016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18" name="Object 18">
                <a:extLst>
                  <a:ext uri="{FF2B5EF4-FFF2-40B4-BE49-F238E27FC236}">
                    <a16:creationId xmlns:a16="http://schemas.microsoft.com/office/drawing/2014/main" id="{9E6E398B-13AF-E509-A6CE-374F0DE564DF}"/>
                  </a:ext>
                </a:extLst>
              </p:cNvPr>
              <p:cNvGraphicFramePr>
                <a:graphicFrameLocks noChangeAspect="1"/>
              </p:cNvGraphicFramePr>
              <p:nvPr/>
            </p:nvGraphicFramePr>
            <p:xfrm>
              <a:off x="589149" y="4318616"/>
              <a:ext cx="301625" cy="182563"/>
            </p:xfrm>
            <a:graphic>
              <a:graphicData uri="http://schemas.openxmlformats.org/presentationml/2006/ole">
                <mc:AlternateContent xmlns:mc="http://schemas.openxmlformats.org/markup-compatibility/2006">
                  <mc:Choice xmlns:v="urn:schemas-microsoft-com:vml" Requires="v">
                    <p:oleObj name="Equation" r:id="rId6" imgW="329914" imgH="177646" progId="Equation.DSMT4">
                      <p:embed/>
                    </p:oleObj>
                  </mc:Choice>
                  <mc:Fallback>
                    <p:oleObj name="Equation" r:id="rId6" imgW="329914" imgH="177646" progId="Equation.DSMT4">
                      <p:embed/>
                      <p:pic>
                        <p:nvPicPr>
                          <p:cNvPr id="50218" name="Object 18">
                            <a:extLst>
                              <a:ext uri="{FF2B5EF4-FFF2-40B4-BE49-F238E27FC236}">
                                <a16:creationId xmlns:a16="http://schemas.microsoft.com/office/drawing/2014/main" id="{9E6E398B-13AF-E509-A6CE-374F0DE56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49" y="4318616"/>
                            <a:ext cx="30162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19" name="Object 19">
                <a:extLst>
                  <a:ext uri="{FF2B5EF4-FFF2-40B4-BE49-F238E27FC236}">
                    <a16:creationId xmlns:a16="http://schemas.microsoft.com/office/drawing/2014/main" id="{591A2D15-1892-0788-5129-04159D0E0875}"/>
                  </a:ext>
                </a:extLst>
              </p:cNvPr>
              <p:cNvGraphicFramePr>
                <a:graphicFrameLocks noChangeAspect="1"/>
              </p:cNvGraphicFramePr>
              <p:nvPr/>
            </p:nvGraphicFramePr>
            <p:xfrm>
              <a:off x="599622" y="3811564"/>
              <a:ext cx="292100" cy="180975"/>
            </p:xfrm>
            <a:graphic>
              <a:graphicData uri="http://schemas.openxmlformats.org/presentationml/2006/ole">
                <mc:AlternateContent xmlns:mc="http://schemas.openxmlformats.org/markup-compatibility/2006">
                  <mc:Choice xmlns:v="urn:schemas-microsoft-com:vml" Requires="v">
                    <p:oleObj name="Equation" r:id="rId8" imgW="317087" imgH="177569" progId="Equation.DSMT4">
                      <p:embed/>
                    </p:oleObj>
                  </mc:Choice>
                  <mc:Fallback>
                    <p:oleObj name="Equation" r:id="rId8" imgW="317087" imgH="177569" progId="Equation.DSMT4">
                      <p:embed/>
                      <p:pic>
                        <p:nvPicPr>
                          <p:cNvPr id="50219" name="Object 19">
                            <a:extLst>
                              <a:ext uri="{FF2B5EF4-FFF2-40B4-BE49-F238E27FC236}">
                                <a16:creationId xmlns:a16="http://schemas.microsoft.com/office/drawing/2014/main" id="{591A2D15-1892-0788-5129-04159D0E08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622" y="3811564"/>
                            <a:ext cx="2921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20" name="Object 20">
                <a:extLst>
                  <a:ext uri="{FF2B5EF4-FFF2-40B4-BE49-F238E27FC236}">
                    <a16:creationId xmlns:a16="http://schemas.microsoft.com/office/drawing/2014/main" id="{672AA8EC-0BC7-DBE2-A368-18662B203FD5}"/>
                  </a:ext>
                </a:extLst>
              </p:cNvPr>
              <p:cNvGraphicFramePr>
                <a:graphicFrameLocks noChangeAspect="1"/>
              </p:cNvGraphicFramePr>
              <p:nvPr/>
            </p:nvGraphicFramePr>
            <p:xfrm>
              <a:off x="558986" y="3302925"/>
              <a:ext cx="358775" cy="180975"/>
            </p:xfrm>
            <a:graphic>
              <a:graphicData uri="http://schemas.openxmlformats.org/presentationml/2006/ole">
                <mc:AlternateContent xmlns:mc="http://schemas.openxmlformats.org/markup-compatibility/2006">
                  <mc:Choice xmlns:v="urn:schemas-microsoft-com:vml" Requires="v">
                    <p:oleObj name="Equation" r:id="rId10" imgW="393359" imgH="177646" progId="Equation.DSMT4">
                      <p:embed/>
                    </p:oleObj>
                  </mc:Choice>
                  <mc:Fallback>
                    <p:oleObj name="Equation" r:id="rId10" imgW="393359" imgH="177646" progId="Equation.DSMT4">
                      <p:embed/>
                      <p:pic>
                        <p:nvPicPr>
                          <p:cNvPr id="50220" name="Object 20">
                            <a:extLst>
                              <a:ext uri="{FF2B5EF4-FFF2-40B4-BE49-F238E27FC236}">
                                <a16:creationId xmlns:a16="http://schemas.microsoft.com/office/drawing/2014/main" id="{672AA8EC-0BC7-DBE2-A368-18662B203F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986" y="3302925"/>
                            <a:ext cx="35877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C77F2ABD-34D5-4A6F-916E-C8882022E4CB}"/>
                  </a:ext>
                </a:extLst>
              </p:cNvPr>
              <p:cNvCxnSpPr/>
              <p:nvPr/>
            </p:nvCxnSpPr>
            <p:spPr bwMode="auto">
              <a:xfrm rot="10800000" flipV="1">
                <a:off x="832257" y="5975548"/>
                <a:ext cx="3537725" cy="1345"/>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33C2A4-3FF7-448C-9B8E-F3C0147356EA}"/>
                  </a:ext>
                </a:extLst>
              </p:cNvPr>
              <p:cNvCxnSpPr/>
              <p:nvPr/>
            </p:nvCxnSpPr>
            <p:spPr bwMode="auto">
              <a:xfrm rot="16200000">
                <a:off x="1387676"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153574-B322-43ED-A50C-0A5E2A96E22A}"/>
                  </a:ext>
                </a:extLst>
              </p:cNvPr>
              <p:cNvCxnSpPr/>
              <p:nvPr/>
            </p:nvCxnSpPr>
            <p:spPr bwMode="auto">
              <a:xfrm rot="16200000">
                <a:off x="1880409"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37463A-8B4C-42A5-86A9-BA173CD2F42F}"/>
                  </a:ext>
                </a:extLst>
              </p:cNvPr>
              <p:cNvCxnSpPr/>
              <p:nvPr/>
            </p:nvCxnSpPr>
            <p:spPr bwMode="auto">
              <a:xfrm rot="16200000">
                <a:off x="2373141"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A0478B-9D2E-4906-A69C-6BBC76C229C7}"/>
                  </a:ext>
                </a:extLst>
              </p:cNvPr>
              <p:cNvCxnSpPr/>
              <p:nvPr/>
            </p:nvCxnSpPr>
            <p:spPr bwMode="auto">
              <a:xfrm rot="16200000">
                <a:off x="2879862"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134513-B5E7-4647-B94A-85E272197038}"/>
                  </a:ext>
                </a:extLst>
              </p:cNvPr>
              <p:cNvCxnSpPr/>
              <p:nvPr/>
            </p:nvCxnSpPr>
            <p:spPr bwMode="auto">
              <a:xfrm rot="16200000">
                <a:off x="3360160"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3089F0-17B7-43C7-93F2-CE59402161FB}"/>
                  </a:ext>
                </a:extLst>
              </p:cNvPr>
              <p:cNvCxnSpPr/>
              <p:nvPr/>
            </p:nvCxnSpPr>
            <p:spPr bwMode="auto">
              <a:xfrm rot="16200000">
                <a:off x="3865327" y="5997056"/>
                <a:ext cx="1854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228" name="Group 54">
                <a:extLst>
                  <a:ext uri="{FF2B5EF4-FFF2-40B4-BE49-F238E27FC236}">
                    <a16:creationId xmlns:a16="http://schemas.microsoft.com/office/drawing/2014/main" id="{8C206B3A-74B9-040C-7978-0DE6D137BA93}"/>
                  </a:ext>
                </a:extLst>
              </p:cNvPr>
              <p:cNvGrpSpPr>
                <a:grpSpLocks/>
              </p:cNvGrpSpPr>
              <p:nvPr/>
            </p:nvGrpSpPr>
            <p:grpSpPr bwMode="auto">
              <a:xfrm>
                <a:off x="886778" y="2838742"/>
                <a:ext cx="188771" cy="3137237"/>
                <a:chOff x="1615219" y="3006475"/>
                <a:chExt cx="188771" cy="3136589"/>
              </a:xfrm>
            </p:grpSpPr>
            <p:cxnSp>
              <p:nvCxnSpPr>
                <p:cNvPr id="25" name="Straight Arrow Connector 24">
                  <a:extLst>
                    <a:ext uri="{FF2B5EF4-FFF2-40B4-BE49-F238E27FC236}">
                      <a16:creationId xmlns:a16="http://schemas.microsoft.com/office/drawing/2014/main" id="{24506E37-3AFD-45BB-8E99-D4D7ECEFE36D}"/>
                    </a:ext>
                  </a:extLst>
                </p:cNvPr>
                <p:cNvCxnSpPr/>
                <p:nvPr/>
              </p:nvCxnSpPr>
              <p:spPr>
                <a:xfrm rot="16200000" flipH="1">
                  <a:off x="121369" y="4574293"/>
                  <a:ext cx="3136680" cy="0"/>
                </a:xfrm>
                <a:prstGeom prst="straightConnector1">
                  <a:avLst/>
                </a:prstGeom>
                <a:ln w="3810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A2BDF4-1547-493B-B6DA-F3EDD8F68F94}"/>
                    </a:ext>
                  </a:extLst>
                </p:cNvPr>
                <p:cNvCxnSpPr/>
                <p:nvPr/>
              </p:nvCxnSpPr>
              <p:spPr>
                <a:xfrm>
                  <a:off x="1615101" y="5619853"/>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85190A-4F59-4806-BBA5-A5E0F701CE48}"/>
                    </a:ext>
                  </a:extLst>
                </p:cNvPr>
                <p:cNvCxnSpPr/>
                <p:nvPr/>
              </p:nvCxnSpPr>
              <p:spPr>
                <a:xfrm>
                  <a:off x="1615101" y="5097073"/>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7CBD3D-6105-43A1-966C-47DE0A71FD6E}"/>
                    </a:ext>
                  </a:extLst>
                </p:cNvPr>
                <p:cNvCxnSpPr/>
                <p:nvPr/>
              </p:nvCxnSpPr>
              <p:spPr>
                <a:xfrm>
                  <a:off x="1615101" y="4575637"/>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2">
                  <a:extLst>
                    <a:ext uri="{FF2B5EF4-FFF2-40B4-BE49-F238E27FC236}">
                      <a16:creationId xmlns:a16="http://schemas.microsoft.com/office/drawing/2014/main" id="{2DEBC70E-6CBD-4099-B5A6-DB749E285A32}"/>
                    </a:ext>
                  </a:extLst>
                </p:cNvPr>
                <p:cNvCxnSpPr/>
                <p:nvPr/>
              </p:nvCxnSpPr>
              <p:spPr>
                <a:xfrm>
                  <a:off x="1615101" y="4054201"/>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222272-1C3D-4DA0-AFEB-CF0469300876}"/>
                    </a:ext>
                  </a:extLst>
                </p:cNvPr>
                <p:cNvCxnSpPr/>
                <p:nvPr/>
              </p:nvCxnSpPr>
              <p:spPr>
                <a:xfrm>
                  <a:off x="1615101" y="5357791"/>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88D12A-5D54-4091-BB9C-DA1D993DD3D6}"/>
                    </a:ext>
                  </a:extLst>
                </p:cNvPr>
                <p:cNvCxnSpPr/>
                <p:nvPr/>
              </p:nvCxnSpPr>
              <p:spPr>
                <a:xfrm>
                  <a:off x="1615101" y="4837699"/>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E508D8-C6B9-49BA-975B-1CA1751549B5}"/>
                    </a:ext>
                  </a:extLst>
                </p:cNvPr>
                <p:cNvCxnSpPr/>
                <p:nvPr/>
              </p:nvCxnSpPr>
              <p:spPr>
                <a:xfrm>
                  <a:off x="1615101" y="4314919"/>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D87008-7001-4D9E-A510-BA41251C7B25}"/>
                    </a:ext>
                  </a:extLst>
                </p:cNvPr>
                <p:cNvCxnSpPr/>
                <p:nvPr/>
              </p:nvCxnSpPr>
              <p:spPr>
                <a:xfrm>
                  <a:off x="1615101" y="3792139"/>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80CDDA2-0F3E-4530-B826-4BECC84C5B4F}"/>
                    </a:ext>
                  </a:extLst>
                </p:cNvPr>
                <p:cNvCxnSpPr/>
                <p:nvPr/>
              </p:nvCxnSpPr>
              <p:spPr>
                <a:xfrm>
                  <a:off x="1615101" y="3532764"/>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C882F4-78A1-45EC-895E-793A2B992F68}"/>
                    </a:ext>
                  </a:extLst>
                </p:cNvPr>
                <p:cNvCxnSpPr/>
                <p:nvPr/>
              </p:nvCxnSpPr>
              <p:spPr>
                <a:xfrm>
                  <a:off x="1615101" y="5880572"/>
                  <a:ext cx="1880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0C076B8-1873-40F7-B491-5DA0BD2FD0AF}"/>
                    </a:ext>
                  </a:extLst>
                </p:cNvPr>
                <p:cNvCxnSpPr/>
                <p:nvPr/>
              </p:nvCxnSpPr>
              <p:spPr>
                <a:xfrm>
                  <a:off x="1616655" y="3304300"/>
                  <a:ext cx="1880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50229" name="Object 21">
                <a:extLst>
                  <a:ext uri="{FF2B5EF4-FFF2-40B4-BE49-F238E27FC236}">
                    <a16:creationId xmlns:a16="http://schemas.microsoft.com/office/drawing/2014/main" id="{53CE7ED2-D41A-2FD7-0CBF-74927C1EAADF}"/>
                  </a:ext>
                </a:extLst>
              </p:cNvPr>
              <p:cNvGraphicFramePr>
                <a:graphicFrameLocks noChangeAspect="1"/>
              </p:cNvGraphicFramePr>
              <p:nvPr/>
            </p:nvGraphicFramePr>
            <p:xfrm>
              <a:off x="1352214" y="6024614"/>
              <a:ext cx="247650" cy="282575"/>
            </p:xfrm>
            <a:graphic>
              <a:graphicData uri="http://schemas.openxmlformats.org/presentationml/2006/ole">
                <mc:AlternateContent xmlns:mc="http://schemas.openxmlformats.org/markup-compatibility/2006">
                  <mc:Choice xmlns:v="urn:schemas-microsoft-com:vml" Requires="v">
                    <p:oleObj name="Equation" r:id="rId12" imgW="190335" imgH="177646" progId="Equation.DSMT4">
                      <p:embed/>
                    </p:oleObj>
                  </mc:Choice>
                  <mc:Fallback>
                    <p:oleObj name="Equation" r:id="rId12" imgW="190335" imgH="177646" progId="Equation.DSMT4">
                      <p:embed/>
                      <p:pic>
                        <p:nvPicPr>
                          <p:cNvPr id="50229" name="Object 21">
                            <a:extLst>
                              <a:ext uri="{FF2B5EF4-FFF2-40B4-BE49-F238E27FC236}">
                                <a16:creationId xmlns:a16="http://schemas.microsoft.com/office/drawing/2014/main" id="{53CE7ED2-D41A-2FD7-0CBF-74927C1EAA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52214" y="6024614"/>
                            <a:ext cx="247650"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30" name="Object 22">
                <a:extLst>
                  <a:ext uri="{FF2B5EF4-FFF2-40B4-BE49-F238E27FC236}">
                    <a16:creationId xmlns:a16="http://schemas.microsoft.com/office/drawing/2014/main" id="{7F0B8646-0C2B-0A28-2093-9D67DB319572}"/>
                  </a:ext>
                </a:extLst>
              </p:cNvPr>
              <p:cNvGraphicFramePr>
                <a:graphicFrameLocks noChangeAspect="1"/>
              </p:cNvGraphicFramePr>
              <p:nvPr/>
            </p:nvGraphicFramePr>
            <p:xfrm>
              <a:off x="1812221" y="6027762"/>
              <a:ext cx="330239" cy="282599"/>
            </p:xfrm>
            <a:graphic>
              <a:graphicData uri="http://schemas.openxmlformats.org/presentationml/2006/ole">
                <mc:AlternateContent xmlns:mc="http://schemas.openxmlformats.org/markup-compatibility/2006">
                  <mc:Choice xmlns:v="urn:schemas-microsoft-com:vml" Requires="v">
                    <p:oleObj name="Equation" r:id="rId14" imgW="253670" imgH="177569" progId="Equation.DSMT4">
                      <p:embed/>
                    </p:oleObj>
                  </mc:Choice>
                  <mc:Fallback>
                    <p:oleObj name="Equation" r:id="rId14" imgW="253670" imgH="177569" progId="Equation.DSMT4">
                      <p:embed/>
                      <p:pic>
                        <p:nvPicPr>
                          <p:cNvPr id="50230" name="Object 22">
                            <a:extLst>
                              <a:ext uri="{FF2B5EF4-FFF2-40B4-BE49-F238E27FC236}">
                                <a16:creationId xmlns:a16="http://schemas.microsoft.com/office/drawing/2014/main" id="{7F0B8646-0C2B-0A28-2093-9D67DB3195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2221" y="6027762"/>
                            <a:ext cx="330239" cy="28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31" name="Object 23">
                <a:extLst>
                  <a:ext uri="{FF2B5EF4-FFF2-40B4-BE49-F238E27FC236}">
                    <a16:creationId xmlns:a16="http://schemas.microsoft.com/office/drawing/2014/main" id="{B4C9AF89-6086-B78E-6025-A2546364F481}"/>
                  </a:ext>
                </a:extLst>
              </p:cNvPr>
              <p:cNvGraphicFramePr>
                <a:graphicFrameLocks noChangeAspect="1"/>
              </p:cNvGraphicFramePr>
              <p:nvPr/>
            </p:nvGraphicFramePr>
            <p:xfrm>
              <a:off x="2307579" y="6045226"/>
              <a:ext cx="328650" cy="282599"/>
            </p:xfrm>
            <a:graphic>
              <a:graphicData uri="http://schemas.openxmlformats.org/presentationml/2006/ole">
                <mc:AlternateContent xmlns:mc="http://schemas.openxmlformats.org/markup-compatibility/2006">
                  <mc:Choice xmlns:v="urn:schemas-microsoft-com:vml" Requires="v">
                    <p:oleObj name="Equation" r:id="rId16" imgW="253670" imgH="177569" progId="Equation.DSMT4">
                      <p:embed/>
                    </p:oleObj>
                  </mc:Choice>
                  <mc:Fallback>
                    <p:oleObj name="Equation" r:id="rId16" imgW="253670" imgH="177569" progId="Equation.DSMT4">
                      <p:embed/>
                      <p:pic>
                        <p:nvPicPr>
                          <p:cNvPr id="50231" name="Object 23">
                            <a:extLst>
                              <a:ext uri="{FF2B5EF4-FFF2-40B4-BE49-F238E27FC236}">
                                <a16:creationId xmlns:a16="http://schemas.microsoft.com/office/drawing/2014/main" id="{B4C9AF89-6086-B78E-6025-A2546364F4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7579" y="6045226"/>
                            <a:ext cx="328650" cy="28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32" name="Object 24">
                <a:extLst>
                  <a:ext uri="{FF2B5EF4-FFF2-40B4-BE49-F238E27FC236}">
                    <a16:creationId xmlns:a16="http://schemas.microsoft.com/office/drawing/2014/main" id="{1F51391D-87A2-CDD5-744E-06F24AA85FA5}"/>
                  </a:ext>
                </a:extLst>
              </p:cNvPr>
              <p:cNvGraphicFramePr>
                <a:graphicFrameLocks noChangeAspect="1"/>
              </p:cNvGraphicFramePr>
              <p:nvPr/>
            </p:nvGraphicFramePr>
            <p:xfrm>
              <a:off x="2796586" y="6061102"/>
              <a:ext cx="363579" cy="282599"/>
            </p:xfrm>
            <a:graphic>
              <a:graphicData uri="http://schemas.openxmlformats.org/presentationml/2006/ole">
                <mc:AlternateContent xmlns:mc="http://schemas.openxmlformats.org/markup-compatibility/2006">
                  <mc:Choice xmlns:v="urn:schemas-microsoft-com:vml" Requires="v">
                    <p:oleObj name="Equation" r:id="rId18" imgW="279158" imgH="177646" progId="Equation.DSMT4">
                      <p:embed/>
                    </p:oleObj>
                  </mc:Choice>
                  <mc:Fallback>
                    <p:oleObj name="Equation" r:id="rId18" imgW="279158" imgH="177646" progId="Equation.DSMT4">
                      <p:embed/>
                      <p:pic>
                        <p:nvPicPr>
                          <p:cNvPr id="50232" name="Object 24">
                            <a:extLst>
                              <a:ext uri="{FF2B5EF4-FFF2-40B4-BE49-F238E27FC236}">
                                <a16:creationId xmlns:a16="http://schemas.microsoft.com/office/drawing/2014/main" id="{1F51391D-87A2-CDD5-744E-06F24AA85F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6586" y="6061102"/>
                            <a:ext cx="363579" cy="28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33" name="Object 25">
                <a:extLst>
                  <a:ext uri="{FF2B5EF4-FFF2-40B4-BE49-F238E27FC236}">
                    <a16:creationId xmlns:a16="http://schemas.microsoft.com/office/drawing/2014/main" id="{F0719C84-9669-9838-D872-B5B103E4840B}"/>
                  </a:ext>
                </a:extLst>
              </p:cNvPr>
              <p:cNvGraphicFramePr>
                <a:graphicFrameLocks noChangeAspect="1"/>
              </p:cNvGraphicFramePr>
              <p:nvPr/>
            </p:nvGraphicFramePr>
            <p:xfrm>
              <a:off x="3269717" y="6064278"/>
              <a:ext cx="363579" cy="282599"/>
            </p:xfrm>
            <a:graphic>
              <a:graphicData uri="http://schemas.openxmlformats.org/presentationml/2006/ole">
                <mc:AlternateContent xmlns:mc="http://schemas.openxmlformats.org/markup-compatibility/2006">
                  <mc:Choice xmlns:v="urn:schemas-microsoft-com:vml" Requires="v">
                    <p:oleObj name="Equation" r:id="rId20" imgW="279158" imgH="177646" progId="Equation.DSMT4">
                      <p:embed/>
                    </p:oleObj>
                  </mc:Choice>
                  <mc:Fallback>
                    <p:oleObj name="Equation" r:id="rId20" imgW="279158" imgH="177646" progId="Equation.DSMT4">
                      <p:embed/>
                      <p:pic>
                        <p:nvPicPr>
                          <p:cNvPr id="50233" name="Object 25">
                            <a:extLst>
                              <a:ext uri="{FF2B5EF4-FFF2-40B4-BE49-F238E27FC236}">
                                <a16:creationId xmlns:a16="http://schemas.microsoft.com/office/drawing/2014/main" id="{F0719C84-9669-9838-D872-B5B103E4840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69717" y="6064278"/>
                            <a:ext cx="363579" cy="28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34" name="Object 26">
                <a:extLst>
                  <a:ext uri="{FF2B5EF4-FFF2-40B4-BE49-F238E27FC236}">
                    <a16:creationId xmlns:a16="http://schemas.microsoft.com/office/drawing/2014/main" id="{9DAF92F3-8189-48EE-85D1-B4EE2091D21B}"/>
                  </a:ext>
                </a:extLst>
              </p:cNvPr>
              <p:cNvGraphicFramePr>
                <a:graphicFrameLocks noChangeAspect="1"/>
              </p:cNvGraphicFramePr>
              <p:nvPr/>
            </p:nvGraphicFramePr>
            <p:xfrm>
              <a:off x="3779363" y="6054752"/>
              <a:ext cx="346115" cy="282599"/>
            </p:xfrm>
            <a:graphic>
              <a:graphicData uri="http://schemas.openxmlformats.org/presentationml/2006/ole">
                <mc:AlternateContent xmlns:mc="http://schemas.openxmlformats.org/markup-compatibility/2006">
                  <mc:Choice xmlns:v="urn:schemas-microsoft-com:vml" Requires="v">
                    <p:oleObj name="Equation" r:id="rId22" imgW="266353" imgH="177569" progId="Equation.DSMT4">
                      <p:embed/>
                    </p:oleObj>
                  </mc:Choice>
                  <mc:Fallback>
                    <p:oleObj name="Equation" r:id="rId22" imgW="266353" imgH="177569" progId="Equation.DSMT4">
                      <p:embed/>
                      <p:pic>
                        <p:nvPicPr>
                          <p:cNvPr id="50234" name="Object 26">
                            <a:extLst>
                              <a:ext uri="{FF2B5EF4-FFF2-40B4-BE49-F238E27FC236}">
                                <a16:creationId xmlns:a16="http://schemas.microsoft.com/office/drawing/2014/main" id="{9DAF92F3-8189-48EE-85D1-B4EE2091D21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79363" y="6054752"/>
                            <a:ext cx="346115" cy="282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35" name="TextBox 134">
                <a:extLst>
                  <a:ext uri="{FF2B5EF4-FFF2-40B4-BE49-F238E27FC236}">
                    <a16:creationId xmlns:a16="http://schemas.microsoft.com/office/drawing/2014/main" id="{EC3659E2-8888-93FB-C4A0-1C20906A906C}"/>
                  </a:ext>
                </a:extLst>
              </p:cNvPr>
              <p:cNvSpPr txBox="1">
                <a:spLocks noChangeArrowheads="1"/>
              </p:cNvSpPr>
              <p:nvPr/>
            </p:nvSpPr>
            <p:spPr bwMode="auto">
              <a:xfrm>
                <a:off x="1828796" y="6387156"/>
                <a:ext cx="1951252" cy="3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Amount Spent ($)</a:t>
                </a:r>
              </a:p>
            </p:txBody>
          </p:sp>
          <p:sp>
            <p:nvSpPr>
              <p:cNvPr id="50236" name="TextBox 135">
                <a:extLst>
                  <a:ext uri="{FF2B5EF4-FFF2-40B4-BE49-F238E27FC236}">
                    <a16:creationId xmlns:a16="http://schemas.microsoft.com/office/drawing/2014/main" id="{C7A54337-D60A-04C6-CD2D-DD8243546505}"/>
                  </a:ext>
                </a:extLst>
              </p:cNvPr>
              <p:cNvSpPr txBox="1">
                <a:spLocks noChangeArrowheads="1"/>
              </p:cNvSpPr>
              <p:nvPr/>
            </p:nvSpPr>
            <p:spPr bwMode="auto">
              <a:xfrm rot="16200000">
                <a:off x="-1055026" y="4148228"/>
                <a:ext cx="2925279" cy="36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 Cumulative Relative Frequency</a:t>
                </a:r>
              </a:p>
            </p:txBody>
          </p:sp>
        </p:grpSp>
        <p:sp>
          <p:nvSpPr>
            <p:cNvPr id="37" name="Freeform: Shape 36">
              <a:extLst>
                <a:ext uri="{FF2B5EF4-FFF2-40B4-BE49-F238E27FC236}">
                  <a16:creationId xmlns:a16="http://schemas.microsoft.com/office/drawing/2014/main" id="{B4AE03F3-5C83-48A3-862B-01548EC726F3}"/>
                </a:ext>
              </a:extLst>
            </p:cNvPr>
            <p:cNvSpPr/>
            <p:nvPr/>
          </p:nvSpPr>
          <p:spPr>
            <a:xfrm>
              <a:off x="1035331" y="2521652"/>
              <a:ext cx="2980916" cy="2634377"/>
            </a:xfrm>
            <a:custGeom>
              <a:avLst/>
              <a:gdLst>
                <a:gd name="connsiteX0" fmla="*/ 0 w 2990850"/>
                <a:gd name="connsiteY0" fmla="*/ 2546350 h 2546350"/>
                <a:gd name="connsiteX1" fmla="*/ 527050 w 2990850"/>
                <a:gd name="connsiteY1" fmla="*/ 2279650 h 2546350"/>
                <a:gd name="connsiteX2" fmla="*/ 996950 w 2990850"/>
                <a:gd name="connsiteY2" fmla="*/ 2063750 h 2546350"/>
                <a:gd name="connsiteX3" fmla="*/ 1485900 w 2990850"/>
                <a:gd name="connsiteY3" fmla="*/ 996950 h 2546350"/>
                <a:gd name="connsiteX4" fmla="*/ 2032000 w 2990850"/>
                <a:gd name="connsiteY4" fmla="*/ 444500 h 2546350"/>
                <a:gd name="connsiteX5" fmla="*/ 2520950 w 2990850"/>
                <a:gd name="connsiteY5" fmla="*/ 127000 h 2546350"/>
                <a:gd name="connsiteX6" fmla="*/ 2990850 w 2990850"/>
                <a:gd name="connsiteY6" fmla="*/ 0 h 25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850" h="2546350">
                  <a:moveTo>
                    <a:pt x="0" y="2546350"/>
                  </a:moveTo>
                  <a:cubicBezTo>
                    <a:pt x="180446" y="2453216"/>
                    <a:pt x="360892" y="2360083"/>
                    <a:pt x="527050" y="2279650"/>
                  </a:cubicBezTo>
                  <a:cubicBezTo>
                    <a:pt x="693208" y="2199217"/>
                    <a:pt x="837142" y="2277533"/>
                    <a:pt x="996950" y="2063750"/>
                  </a:cubicBezTo>
                  <a:cubicBezTo>
                    <a:pt x="1156758" y="1849967"/>
                    <a:pt x="1313392" y="1266825"/>
                    <a:pt x="1485900" y="996950"/>
                  </a:cubicBezTo>
                  <a:cubicBezTo>
                    <a:pt x="1658408" y="727075"/>
                    <a:pt x="1859492" y="589492"/>
                    <a:pt x="2032000" y="444500"/>
                  </a:cubicBezTo>
                  <a:cubicBezTo>
                    <a:pt x="2204508" y="299508"/>
                    <a:pt x="2361142" y="201083"/>
                    <a:pt x="2520950" y="127000"/>
                  </a:cubicBezTo>
                  <a:cubicBezTo>
                    <a:pt x="2680758" y="52917"/>
                    <a:pt x="2835804" y="26458"/>
                    <a:pt x="29908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39" name="Straight Connector 38">
              <a:extLst>
                <a:ext uri="{FF2B5EF4-FFF2-40B4-BE49-F238E27FC236}">
                  <a16:creationId xmlns:a16="http://schemas.microsoft.com/office/drawing/2014/main" id="{7EB8252F-80CF-4000-B7AD-F906FD1C0403}"/>
                </a:ext>
              </a:extLst>
            </p:cNvPr>
            <p:cNvCxnSpPr/>
            <p:nvPr/>
          </p:nvCxnSpPr>
          <p:spPr>
            <a:xfrm>
              <a:off x="1078848" y="2521652"/>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26C7BF-229D-48D2-BFC4-4DB60750C5E7}"/>
                </a:ext>
              </a:extLst>
            </p:cNvPr>
            <p:cNvCxnSpPr/>
            <p:nvPr/>
          </p:nvCxnSpPr>
          <p:spPr>
            <a:xfrm>
              <a:off x="1145677" y="2771649"/>
              <a:ext cx="2960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E6AAF9-72BA-4ECA-ABB1-5EE99E6F609C}"/>
                </a:ext>
              </a:extLst>
            </p:cNvPr>
            <p:cNvCxnSpPr/>
            <p:nvPr/>
          </p:nvCxnSpPr>
          <p:spPr>
            <a:xfrm>
              <a:off x="1106823" y="3036431"/>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BD71F3-068A-4944-A285-62081B50AD61}"/>
                </a:ext>
              </a:extLst>
            </p:cNvPr>
            <p:cNvCxnSpPr/>
            <p:nvPr/>
          </p:nvCxnSpPr>
          <p:spPr>
            <a:xfrm>
              <a:off x="1094390" y="3294492"/>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5A79DA-18B7-4E6C-8A09-1F28C50E46BF}"/>
                </a:ext>
              </a:extLst>
            </p:cNvPr>
            <p:cNvCxnSpPr/>
            <p:nvPr/>
          </p:nvCxnSpPr>
          <p:spPr>
            <a:xfrm>
              <a:off x="1102160" y="3551210"/>
              <a:ext cx="2960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9005CC-D75B-4440-A627-A1426FFD57D8}"/>
                </a:ext>
              </a:extLst>
            </p:cNvPr>
            <p:cNvCxnSpPr/>
            <p:nvPr/>
          </p:nvCxnSpPr>
          <p:spPr>
            <a:xfrm>
              <a:off x="1109931" y="3815991"/>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5220D5-D7ED-4376-A014-4E1B5B6E6353}"/>
                </a:ext>
              </a:extLst>
            </p:cNvPr>
            <p:cNvCxnSpPr/>
            <p:nvPr/>
          </p:nvCxnSpPr>
          <p:spPr>
            <a:xfrm>
              <a:off x="1111485" y="4080773"/>
              <a:ext cx="2960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09FCB5-375F-4064-AD32-56EBD872D1AF}"/>
                </a:ext>
              </a:extLst>
            </p:cNvPr>
            <p:cNvCxnSpPr/>
            <p:nvPr/>
          </p:nvCxnSpPr>
          <p:spPr>
            <a:xfrm>
              <a:off x="1113040" y="4344211"/>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109E8C-7313-4CAF-AAB0-3D2A9C420379}"/>
                </a:ext>
              </a:extLst>
            </p:cNvPr>
            <p:cNvCxnSpPr/>
            <p:nvPr/>
          </p:nvCxnSpPr>
          <p:spPr>
            <a:xfrm>
              <a:off x="1113040" y="4608992"/>
              <a:ext cx="2960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F61D37-7E80-4E4A-9AA0-4F54404836C8}"/>
                </a:ext>
              </a:extLst>
            </p:cNvPr>
            <p:cNvCxnSpPr/>
            <p:nvPr/>
          </p:nvCxnSpPr>
          <p:spPr>
            <a:xfrm>
              <a:off x="1114593" y="4872430"/>
              <a:ext cx="29607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19ED5F-C998-419A-AE10-8191AA8522F7}"/>
                </a:ext>
              </a:extLst>
            </p:cNvPr>
            <p:cNvCxnSpPr>
              <a:cxnSpLocks/>
            </p:cNvCxnSpPr>
            <p:nvPr/>
          </p:nvCxnSpPr>
          <p:spPr>
            <a:xfrm flipV="1">
              <a:off x="1566860" y="2268967"/>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09A9AD-F570-47EC-AE1F-AF1C3B7E5A95}"/>
                </a:ext>
              </a:extLst>
            </p:cNvPr>
            <p:cNvCxnSpPr>
              <a:cxnSpLocks/>
            </p:cNvCxnSpPr>
            <p:nvPr/>
          </p:nvCxnSpPr>
          <p:spPr>
            <a:xfrm flipV="1">
              <a:off x="2057981" y="2234021"/>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0EC3C0-4064-4A73-A543-5DEC6545EDAB}"/>
                </a:ext>
              </a:extLst>
            </p:cNvPr>
            <p:cNvCxnSpPr>
              <a:cxnSpLocks/>
            </p:cNvCxnSpPr>
            <p:nvPr/>
          </p:nvCxnSpPr>
          <p:spPr>
            <a:xfrm flipV="1">
              <a:off x="2552210" y="2287784"/>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23D64DC-FC79-4F46-96E0-0DB04D93A997}"/>
                </a:ext>
              </a:extLst>
            </p:cNvPr>
            <p:cNvCxnSpPr>
              <a:cxnSpLocks/>
            </p:cNvCxnSpPr>
            <p:nvPr/>
          </p:nvCxnSpPr>
          <p:spPr>
            <a:xfrm flipV="1">
              <a:off x="3058872" y="2289128"/>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989376-2D71-4E2A-9756-AAA97E1E2548}"/>
                </a:ext>
              </a:extLst>
            </p:cNvPr>
            <p:cNvCxnSpPr>
              <a:cxnSpLocks/>
            </p:cNvCxnSpPr>
            <p:nvPr/>
          </p:nvCxnSpPr>
          <p:spPr>
            <a:xfrm flipV="1">
              <a:off x="3540668" y="2290472"/>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13C47B3-EA91-4910-9341-52937CAA9D71}"/>
                </a:ext>
              </a:extLst>
            </p:cNvPr>
            <p:cNvCxnSpPr>
              <a:cxnSpLocks/>
            </p:cNvCxnSpPr>
            <p:nvPr/>
          </p:nvCxnSpPr>
          <p:spPr>
            <a:xfrm flipV="1">
              <a:off x="4042667" y="2285096"/>
              <a:ext cx="0" cy="28386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180" name="TextBox 58">
            <a:extLst>
              <a:ext uri="{FF2B5EF4-FFF2-40B4-BE49-F238E27FC236}">
                <a16:creationId xmlns:a16="http://schemas.microsoft.com/office/drawing/2014/main" id="{2AF38ACA-5A6A-E6D7-886B-ECEC631BF299}"/>
              </a:ext>
            </a:extLst>
          </p:cNvPr>
          <p:cNvSpPr txBox="1">
            <a:spLocks noChangeArrowheads="1"/>
          </p:cNvSpPr>
          <p:nvPr/>
        </p:nvSpPr>
        <p:spPr bwMode="auto">
          <a:xfrm>
            <a:off x="5497513" y="1100138"/>
            <a:ext cx="4545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a) Estimate the center of this distribution:</a:t>
            </a:r>
          </a:p>
        </p:txBody>
      </p:sp>
      <p:sp>
        <p:nvSpPr>
          <p:cNvPr id="50181" name="TextBox 59">
            <a:extLst>
              <a:ext uri="{FF2B5EF4-FFF2-40B4-BE49-F238E27FC236}">
                <a16:creationId xmlns:a16="http://schemas.microsoft.com/office/drawing/2014/main" id="{190716BE-C070-5B4F-A29F-03DE82835248}"/>
              </a:ext>
            </a:extLst>
          </p:cNvPr>
          <p:cNvSpPr txBox="1">
            <a:spLocks noChangeArrowheads="1"/>
          </p:cNvSpPr>
          <p:nvPr/>
        </p:nvSpPr>
        <p:spPr bwMode="auto">
          <a:xfrm>
            <a:off x="5510213" y="2224088"/>
            <a:ext cx="4545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b) What percentile would a shopper that spent $75 fall in? </a:t>
            </a:r>
          </a:p>
        </p:txBody>
      </p:sp>
      <p:sp>
        <p:nvSpPr>
          <p:cNvPr id="50182" name="TextBox 61">
            <a:extLst>
              <a:ext uri="{FF2B5EF4-FFF2-40B4-BE49-F238E27FC236}">
                <a16:creationId xmlns:a16="http://schemas.microsoft.com/office/drawing/2014/main" id="{316640F8-83AD-BE94-295E-156D39B96131}"/>
              </a:ext>
            </a:extLst>
          </p:cNvPr>
          <p:cNvSpPr txBox="1">
            <a:spLocks noChangeArrowheads="1"/>
          </p:cNvSpPr>
          <p:nvPr/>
        </p:nvSpPr>
        <p:spPr bwMode="auto">
          <a:xfrm>
            <a:off x="5510213" y="3429001"/>
            <a:ext cx="4545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 What percent of shoppers spent between $100 to $250? </a:t>
            </a:r>
          </a:p>
        </p:txBody>
      </p:sp>
      <p:sp>
        <p:nvSpPr>
          <p:cNvPr id="50183" name="TextBox 62">
            <a:extLst>
              <a:ext uri="{FF2B5EF4-FFF2-40B4-BE49-F238E27FC236}">
                <a16:creationId xmlns:a16="http://schemas.microsoft.com/office/drawing/2014/main" id="{64F6791F-7750-7D9C-4D8F-A03612B723F1}"/>
              </a:ext>
            </a:extLst>
          </p:cNvPr>
          <p:cNvSpPr txBox="1">
            <a:spLocks noChangeArrowheads="1"/>
          </p:cNvSpPr>
          <p:nvPr/>
        </p:nvSpPr>
        <p:spPr bwMode="auto">
          <a:xfrm>
            <a:off x="5495925" y="4646613"/>
            <a:ext cx="4546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d) What is the 90</a:t>
            </a:r>
            <a:r>
              <a:rPr lang="en-CA" altLang="en-US" baseline="30000"/>
              <a:t>th</a:t>
            </a:r>
            <a:r>
              <a:rPr lang="en-CA" altLang="en-US"/>
              <a:t> percentile?  What does it tell us? </a:t>
            </a:r>
          </a:p>
        </p:txBody>
      </p:sp>
      <p:cxnSp>
        <p:nvCxnSpPr>
          <p:cNvPr id="65" name="Straight Connector 64">
            <a:extLst>
              <a:ext uri="{FF2B5EF4-FFF2-40B4-BE49-F238E27FC236}">
                <a16:creationId xmlns:a16="http://schemas.microsoft.com/office/drawing/2014/main" id="{77DCDD98-97A4-4E0D-9276-CAEDC44848EA}"/>
              </a:ext>
            </a:extLst>
          </p:cNvPr>
          <p:cNvCxnSpPr/>
          <p:nvPr/>
        </p:nvCxnSpPr>
        <p:spPr>
          <a:xfrm>
            <a:off x="2392364" y="3798888"/>
            <a:ext cx="1385887" cy="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7CF590-EF3D-41DF-A683-A812A8A18136}"/>
              </a:ext>
            </a:extLst>
          </p:cNvPr>
          <p:cNvCxnSpPr>
            <a:cxnSpLocks/>
          </p:cNvCxnSpPr>
          <p:nvPr/>
        </p:nvCxnSpPr>
        <p:spPr>
          <a:xfrm>
            <a:off x="3771900" y="3817938"/>
            <a:ext cx="6350" cy="151765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33C07C6-798E-C8E4-CD71-EC72CA825CBD}"/>
              </a:ext>
            </a:extLst>
          </p:cNvPr>
          <p:cNvSpPr txBox="1">
            <a:spLocks noChangeArrowheads="1"/>
          </p:cNvSpPr>
          <p:nvPr/>
        </p:nvSpPr>
        <p:spPr bwMode="auto">
          <a:xfrm>
            <a:off x="5649913" y="1404939"/>
            <a:ext cx="45450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Look for the 50</a:t>
            </a:r>
            <a:r>
              <a:rPr lang="en-CA" altLang="en-US" baseline="30000">
                <a:solidFill>
                  <a:srgbClr val="FF0000"/>
                </a:solidFill>
              </a:rPr>
              <a:t>th</a:t>
            </a:r>
            <a:r>
              <a:rPr lang="en-CA" altLang="en-US">
                <a:solidFill>
                  <a:srgbClr val="FF0000"/>
                </a:solidFill>
              </a:rPr>
              <a:t> percentile.  Approx: $130.  So 50% of all shoppers at Costco spend $130 or less</a:t>
            </a:r>
          </a:p>
        </p:txBody>
      </p:sp>
      <p:cxnSp>
        <p:nvCxnSpPr>
          <p:cNvPr id="70" name="Straight Connector 69">
            <a:extLst>
              <a:ext uri="{FF2B5EF4-FFF2-40B4-BE49-F238E27FC236}">
                <a16:creationId xmlns:a16="http://schemas.microsoft.com/office/drawing/2014/main" id="{08B11118-1B07-4CEE-930F-60ADF505E216}"/>
              </a:ext>
            </a:extLst>
          </p:cNvPr>
          <p:cNvCxnSpPr>
            <a:cxnSpLocks/>
          </p:cNvCxnSpPr>
          <p:nvPr/>
        </p:nvCxnSpPr>
        <p:spPr>
          <a:xfrm>
            <a:off x="3201988" y="4970464"/>
            <a:ext cx="0" cy="382587"/>
          </a:xfrm>
          <a:prstGeom prst="line">
            <a:avLst/>
          </a:prstGeom>
          <a:ln w="25400">
            <a:solidFill>
              <a:srgbClr val="0070C0"/>
            </a:solidFill>
            <a:prstDash val="dash"/>
            <a:headEnd type="stealth"/>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690BB92-CA4A-46D3-AA4C-6929D6B7D85D}"/>
              </a:ext>
            </a:extLst>
          </p:cNvPr>
          <p:cNvCxnSpPr>
            <a:cxnSpLocks/>
          </p:cNvCxnSpPr>
          <p:nvPr/>
        </p:nvCxnSpPr>
        <p:spPr>
          <a:xfrm flipV="1">
            <a:off x="2414588" y="4953001"/>
            <a:ext cx="781050" cy="4763"/>
          </a:xfrm>
          <a:prstGeom prst="line">
            <a:avLst/>
          </a:prstGeom>
          <a:ln w="25400">
            <a:solidFill>
              <a:srgbClr val="0070C0"/>
            </a:solidFill>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62E104B-0650-7A5B-2676-B5975AB8B7E9}"/>
              </a:ext>
            </a:extLst>
          </p:cNvPr>
          <p:cNvSpPr txBox="1">
            <a:spLocks noChangeArrowheads="1"/>
          </p:cNvSpPr>
          <p:nvPr/>
        </p:nvSpPr>
        <p:spPr bwMode="auto">
          <a:xfrm>
            <a:off x="5672139" y="2965450"/>
            <a:ext cx="296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Around 11% to 12%</a:t>
            </a:r>
          </a:p>
        </p:txBody>
      </p:sp>
      <p:cxnSp>
        <p:nvCxnSpPr>
          <p:cNvPr id="79" name="Straight Connector 78">
            <a:extLst>
              <a:ext uri="{FF2B5EF4-FFF2-40B4-BE49-F238E27FC236}">
                <a16:creationId xmlns:a16="http://schemas.microsoft.com/office/drawing/2014/main" id="{761BF54D-C479-4060-97C0-0C3B1F5DABD5}"/>
              </a:ext>
            </a:extLst>
          </p:cNvPr>
          <p:cNvCxnSpPr>
            <a:cxnSpLocks/>
          </p:cNvCxnSpPr>
          <p:nvPr/>
        </p:nvCxnSpPr>
        <p:spPr>
          <a:xfrm flipH="1" flipV="1">
            <a:off x="3441700" y="4732338"/>
            <a:ext cx="0" cy="58420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A7E0B1-EF48-4674-B398-2A4C847CA1D3}"/>
              </a:ext>
            </a:extLst>
          </p:cNvPr>
          <p:cNvCxnSpPr>
            <a:cxnSpLocks/>
          </p:cNvCxnSpPr>
          <p:nvPr/>
        </p:nvCxnSpPr>
        <p:spPr>
          <a:xfrm flipH="1" flipV="1">
            <a:off x="2457450" y="4727575"/>
            <a:ext cx="952500" cy="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4411C1-9209-4627-8C5E-5BB837E40867}"/>
              </a:ext>
            </a:extLst>
          </p:cNvPr>
          <p:cNvCxnSpPr>
            <a:cxnSpLocks/>
          </p:cNvCxnSpPr>
          <p:nvPr/>
        </p:nvCxnSpPr>
        <p:spPr>
          <a:xfrm flipV="1">
            <a:off x="4953000" y="2427288"/>
            <a:ext cx="0" cy="288925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3BF0A24-FE15-44C0-9847-8FB4565F23F6}"/>
              </a:ext>
            </a:extLst>
          </p:cNvPr>
          <p:cNvCxnSpPr>
            <a:cxnSpLocks/>
          </p:cNvCxnSpPr>
          <p:nvPr/>
        </p:nvCxnSpPr>
        <p:spPr>
          <a:xfrm flipH="1" flipV="1">
            <a:off x="2425700" y="2417763"/>
            <a:ext cx="2495550" cy="6350"/>
          </a:xfrm>
          <a:prstGeom prst="line">
            <a:avLst/>
          </a:prstGeom>
          <a:ln w="254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DD2755D8-4ADC-62FB-43E6-1FFE47486656}"/>
              </a:ext>
            </a:extLst>
          </p:cNvPr>
          <p:cNvSpPr txBox="1">
            <a:spLocks noChangeArrowheads="1"/>
          </p:cNvSpPr>
          <p:nvPr/>
        </p:nvSpPr>
        <p:spPr bwMode="auto">
          <a:xfrm>
            <a:off x="5635626" y="4014789"/>
            <a:ext cx="408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20</a:t>
            </a:r>
            <a:r>
              <a:rPr lang="en-CA" altLang="en-US" baseline="30000">
                <a:solidFill>
                  <a:srgbClr val="FF0000"/>
                </a:solidFill>
              </a:rPr>
              <a:t>th</a:t>
            </a:r>
            <a:r>
              <a:rPr lang="en-CA" altLang="en-US">
                <a:solidFill>
                  <a:srgbClr val="FF0000"/>
                </a:solidFill>
              </a:rPr>
              <a:t> percentile to 95</a:t>
            </a:r>
            <a:r>
              <a:rPr lang="en-CA" altLang="en-US" baseline="30000">
                <a:solidFill>
                  <a:srgbClr val="FF0000"/>
                </a:solidFill>
              </a:rPr>
              <a:t>th</a:t>
            </a:r>
            <a:r>
              <a:rPr lang="en-CA" altLang="en-US">
                <a:solidFill>
                  <a:srgbClr val="FF0000"/>
                </a:solidFill>
              </a:rPr>
              <a:t> percentile</a:t>
            </a:r>
          </a:p>
        </p:txBody>
      </p:sp>
      <p:sp>
        <p:nvSpPr>
          <p:cNvPr id="93" name="TextBox 92">
            <a:extLst>
              <a:ext uri="{FF2B5EF4-FFF2-40B4-BE49-F238E27FC236}">
                <a16:creationId xmlns:a16="http://schemas.microsoft.com/office/drawing/2014/main" id="{9F6D75B1-260F-9064-6662-04D60338B1F2}"/>
              </a:ext>
            </a:extLst>
          </p:cNvPr>
          <p:cNvSpPr txBox="1">
            <a:spLocks noChangeArrowheads="1"/>
          </p:cNvSpPr>
          <p:nvPr/>
        </p:nvSpPr>
        <p:spPr bwMode="auto">
          <a:xfrm>
            <a:off x="5611813" y="4329114"/>
            <a:ext cx="4919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75% of shoppers spend between $100 to $250</a:t>
            </a:r>
          </a:p>
        </p:txBody>
      </p:sp>
      <p:cxnSp>
        <p:nvCxnSpPr>
          <p:cNvPr id="94" name="Straight Connector 93">
            <a:extLst>
              <a:ext uri="{FF2B5EF4-FFF2-40B4-BE49-F238E27FC236}">
                <a16:creationId xmlns:a16="http://schemas.microsoft.com/office/drawing/2014/main" id="{F7F5AE27-4117-46BB-8C79-AC02DD91912B}"/>
              </a:ext>
            </a:extLst>
          </p:cNvPr>
          <p:cNvCxnSpPr>
            <a:cxnSpLocks/>
          </p:cNvCxnSpPr>
          <p:nvPr/>
        </p:nvCxnSpPr>
        <p:spPr>
          <a:xfrm>
            <a:off x="4752975" y="2576513"/>
            <a:ext cx="0" cy="2743200"/>
          </a:xfrm>
          <a:prstGeom prst="line">
            <a:avLst/>
          </a:prstGeom>
          <a:ln w="25400">
            <a:solidFill>
              <a:srgbClr val="0070C0"/>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45E5A83-2606-4ADD-8150-94A4C34B605B}"/>
              </a:ext>
            </a:extLst>
          </p:cNvPr>
          <p:cNvCxnSpPr>
            <a:cxnSpLocks/>
          </p:cNvCxnSpPr>
          <p:nvPr/>
        </p:nvCxnSpPr>
        <p:spPr>
          <a:xfrm flipV="1">
            <a:off x="2378075" y="2557463"/>
            <a:ext cx="2368550" cy="0"/>
          </a:xfrm>
          <a:prstGeom prst="line">
            <a:avLst/>
          </a:prstGeom>
          <a:ln w="25400">
            <a:solidFill>
              <a:srgbClr val="0070C0"/>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43B55F05-604D-4A62-ADCB-48094A2DC87F}"/>
              </a:ext>
            </a:extLst>
          </p:cNvPr>
          <p:cNvSpPr txBox="1">
            <a:spLocks noChangeArrowheads="1"/>
          </p:cNvSpPr>
          <p:nvPr/>
        </p:nvSpPr>
        <p:spPr bwMode="auto">
          <a:xfrm>
            <a:off x="5819775" y="5445126"/>
            <a:ext cx="408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The 90</a:t>
            </a:r>
            <a:r>
              <a:rPr lang="en-CA" altLang="en-US" baseline="30000">
                <a:solidFill>
                  <a:srgbClr val="FF0000"/>
                </a:solidFill>
              </a:rPr>
              <a:t>th</a:t>
            </a:r>
            <a:r>
              <a:rPr lang="en-CA" altLang="en-US">
                <a:solidFill>
                  <a:srgbClr val="FF0000"/>
                </a:solidFill>
              </a:rPr>
              <a:t> percentile is at around $230.</a:t>
            </a:r>
          </a:p>
          <a:p>
            <a:r>
              <a:rPr lang="en-CA" altLang="en-US">
                <a:solidFill>
                  <a:srgbClr val="FF0000"/>
                </a:solidFill>
              </a:rPr>
              <a:t>So 90% of shoppers at Costco spend </a:t>
            </a:r>
            <a:br>
              <a:rPr lang="en-CA" altLang="en-US">
                <a:solidFill>
                  <a:srgbClr val="FF0000"/>
                </a:solidFill>
              </a:rPr>
            </a:br>
            <a:r>
              <a:rPr lang="en-CA" altLang="en-US">
                <a:solidFill>
                  <a:srgbClr val="FF0000"/>
                </a:solidFill>
              </a:rPr>
              <a:t>$230 or less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500"/>
                                        <p:tgtEl>
                                          <p:spTgt spid="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65"/>
                                        </p:tgtEl>
                                      </p:cBhvr>
                                    </p:animEffect>
                                    <p:set>
                                      <p:cBhvr>
                                        <p:cTn id="35" dur="1" fill="hold">
                                          <p:stCondLst>
                                            <p:cond delay="499"/>
                                          </p:stCondLst>
                                        </p:cTn>
                                        <p:tgtEl>
                                          <p:spTgt spid="6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66"/>
                                        </p:tgtEl>
                                      </p:cBhvr>
                                    </p:animEffect>
                                    <p:set>
                                      <p:cBhvr>
                                        <p:cTn id="38" dur="1" fill="hold">
                                          <p:stCondLst>
                                            <p:cond delay="499"/>
                                          </p:stCondLst>
                                        </p:cTn>
                                        <p:tgtEl>
                                          <p:spTgt spid="6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down)">
                                      <p:cBhvr>
                                        <p:cTn id="43" dur="500"/>
                                        <p:tgtEl>
                                          <p:spTgt spid="79"/>
                                        </p:tgtEl>
                                      </p:cBhvr>
                                    </p:animEffect>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right)">
                                      <p:cBhvr>
                                        <p:cTn id="47" dur="500"/>
                                        <p:tgtEl>
                                          <p:spTgt spid="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ipe(down)">
                                      <p:cBhvr>
                                        <p:cTn id="52" dur="500"/>
                                        <p:tgtEl>
                                          <p:spTgt spid="88"/>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right)">
                                      <p:cBhvr>
                                        <p:cTn id="56" dur="500"/>
                                        <p:tgtEl>
                                          <p:spTgt spid="8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childTnLst>
                          </p:cTn>
                        </p:par>
                        <p:par>
                          <p:cTn id="72" fill="hold" nodeType="afterGroup">
                            <p:stCondLst>
                              <p:cond delay="500"/>
                            </p:stCondLst>
                            <p:childTnLst>
                              <p:par>
                                <p:cTn id="73" presetID="22" presetClass="entr" presetSubtype="1" fill="hold"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up)">
                                      <p:cBhvr>
                                        <p:cTn id="75" dur="500"/>
                                        <p:tgtEl>
                                          <p:spTgt spid="9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6" grpId="0"/>
      <p:bldP spid="92" grpId="0"/>
      <p:bldP spid="93"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0DE3-DB55-43A9-8E69-583074EC2AC0}"/>
              </a:ext>
            </a:extLst>
          </p:cNvPr>
          <p:cNvSpPr>
            <a:spLocks noGrp="1"/>
          </p:cNvSpPr>
          <p:nvPr>
            <p:ph type="title"/>
          </p:nvPr>
        </p:nvSpPr>
        <p:spPr>
          <a:xfrm>
            <a:off x="1981200" y="274639"/>
            <a:ext cx="7467600" cy="604837"/>
          </a:xfrm>
        </p:spPr>
        <p:txBody>
          <a:bodyPr/>
          <a:lstStyle/>
          <a:p>
            <a:pPr>
              <a:defRPr/>
            </a:pPr>
            <a:r>
              <a:rPr lang="en-CA" dirty="0"/>
              <a:t>Shapes of Distribution:</a:t>
            </a:r>
          </a:p>
        </p:txBody>
      </p:sp>
      <p:pic>
        <p:nvPicPr>
          <p:cNvPr id="4" name="Content Placeholder 3">
            <a:extLst>
              <a:ext uri="{FF2B5EF4-FFF2-40B4-BE49-F238E27FC236}">
                <a16:creationId xmlns:a16="http://schemas.microsoft.com/office/drawing/2014/main" id="{D5D19BD5-3C6B-277F-D040-FC8E851A1D46}"/>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708151" y="2590800"/>
            <a:ext cx="2455863" cy="1866900"/>
          </a:xfrm>
        </p:spPr>
      </p:pic>
      <p:pic>
        <p:nvPicPr>
          <p:cNvPr id="6" name="Picture 5">
            <a:extLst>
              <a:ext uri="{FF2B5EF4-FFF2-40B4-BE49-F238E27FC236}">
                <a16:creationId xmlns:a16="http://schemas.microsoft.com/office/drawing/2014/main" id="{8F782BE6-422D-2175-BBFC-3E0FCCDBF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1" y="2590801"/>
            <a:ext cx="27987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069F8E4-10D6-B168-3056-2D5C04FF7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051" y="2590801"/>
            <a:ext cx="279876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2AD56FA3-171D-5DEB-4CD3-CA4572DE01AD}"/>
              </a:ext>
            </a:extLst>
          </p:cNvPr>
          <p:cNvSpPr txBox="1">
            <a:spLocks/>
          </p:cNvSpPr>
          <p:nvPr/>
        </p:nvSpPr>
        <p:spPr bwMode="auto">
          <a:xfrm>
            <a:off x="1708150" y="868364"/>
            <a:ext cx="85725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300"/>
              <a:t>Sometimes we simplify a histogram using a distribution graph as shown below </a:t>
            </a:r>
          </a:p>
          <a:p>
            <a:pPr eaLnBrk="1" hangingPunct="1"/>
            <a:r>
              <a:rPr lang="en-CA" altLang="en-US" sz="2300"/>
              <a:t>A peak on the distribution graph means that it’s a mode, there are many data points for that range</a:t>
            </a:r>
          </a:p>
          <a:p>
            <a:pPr eaLnBrk="1" hangingPunct="1"/>
            <a:endParaRPr lang="en-CA" altLang="en-US" sz="2300"/>
          </a:p>
        </p:txBody>
      </p:sp>
      <p:pic>
        <p:nvPicPr>
          <p:cNvPr id="9" name="Picture 8">
            <a:extLst>
              <a:ext uri="{FF2B5EF4-FFF2-40B4-BE49-F238E27FC236}">
                <a16:creationId xmlns:a16="http://schemas.microsoft.com/office/drawing/2014/main" id="{BDA929F9-F51C-BA02-29F4-E68CE45DE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2451100"/>
            <a:ext cx="517048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86C851C-E29E-8398-3360-EC1A760E61F0}"/>
              </a:ext>
            </a:extLst>
          </p:cNvPr>
          <p:cNvSpPr txBox="1">
            <a:spLocks noChangeArrowheads="1"/>
          </p:cNvSpPr>
          <p:nvPr/>
        </p:nvSpPr>
        <p:spPr bwMode="auto">
          <a:xfrm>
            <a:off x="1757363" y="4468814"/>
            <a:ext cx="2482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Unimodal – one major </a:t>
            </a:r>
          </a:p>
          <a:p>
            <a:pPr eaLnBrk="1" hangingPunct="1">
              <a:spcBef>
                <a:spcPct val="0"/>
              </a:spcBef>
              <a:buClrTx/>
              <a:buSzTx/>
              <a:buFontTx/>
              <a:buNone/>
            </a:pPr>
            <a:r>
              <a:rPr lang="en-CA" altLang="en-US" sz="1800">
                <a:solidFill>
                  <a:srgbClr val="FF0000"/>
                </a:solidFill>
                <a:latin typeface="Arial" panose="020B0604020202020204" pitchFamily="34" charset="0"/>
              </a:rPr>
              <a:t>peak, doesn’t have to be symmetrical</a:t>
            </a:r>
          </a:p>
        </p:txBody>
      </p:sp>
      <p:sp>
        <p:nvSpPr>
          <p:cNvPr id="11" name="TextBox 10">
            <a:extLst>
              <a:ext uri="{FF2B5EF4-FFF2-40B4-BE49-F238E27FC236}">
                <a16:creationId xmlns:a16="http://schemas.microsoft.com/office/drawing/2014/main" id="{C705AD23-99FD-8760-789A-CFBF0291C974}"/>
              </a:ext>
            </a:extLst>
          </p:cNvPr>
          <p:cNvSpPr txBox="1">
            <a:spLocks noChangeArrowheads="1"/>
          </p:cNvSpPr>
          <p:nvPr/>
        </p:nvSpPr>
        <p:spPr bwMode="auto">
          <a:xfrm>
            <a:off x="4392613" y="4803776"/>
            <a:ext cx="2481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Bimodal – two major </a:t>
            </a:r>
          </a:p>
          <a:p>
            <a:pPr eaLnBrk="1" hangingPunct="1">
              <a:spcBef>
                <a:spcPct val="0"/>
              </a:spcBef>
              <a:buClrTx/>
              <a:buSzTx/>
              <a:buFontTx/>
              <a:buNone/>
            </a:pPr>
            <a:r>
              <a:rPr lang="en-CA" altLang="en-US" sz="1800">
                <a:solidFill>
                  <a:srgbClr val="FF0000"/>
                </a:solidFill>
                <a:latin typeface="Arial" panose="020B0604020202020204" pitchFamily="34" charset="0"/>
              </a:rPr>
              <a:t>peaks</a:t>
            </a:r>
          </a:p>
        </p:txBody>
      </p:sp>
      <p:sp>
        <p:nvSpPr>
          <p:cNvPr id="12" name="TextBox 11">
            <a:extLst>
              <a:ext uri="{FF2B5EF4-FFF2-40B4-BE49-F238E27FC236}">
                <a16:creationId xmlns:a16="http://schemas.microsoft.com/office/drawing/2014/main" id="{CEA7254F-2167-0E38-DC6D-48FA94A1DFBD}"/>
              </a:ext>
            </a:extLst>
          </p:cNvPr>
          <p:cNvSpPr txBox="1">
            <a:spLocks noChangeArrowheads="1"/>
          </p:cNvSpPr>
          <p:nvPr/>
        </p:nvSpPr>
        <p:spPr bwMode="auto">
          <a:xfrm>
            <a:off x="1771651" y="5397501"/>
            <a:ext cx="2481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Symmetrical – mode will be center of graph (median)</a:t>
            </a:r>
          </a:p>
        </p:txBody>
      </p:sp>
      <p:sp>
        <p:nvSpPr>
          <p:cNvPr id="13" name="TextBox 12">
            <a:extLst>
              <a:ext uri="{FF2B5EF4-FFF2-40B4-BE49-F238E27FC236}">
                <a16:creationId xmlns:a16="http://schemas.microsoft.com/office/drawing/2014/main" id="{05AF4D24-109D-BCF0-11CE-2A796FA9C8BC}"/>
              </a:ext>
            </a:extLst>
          </p:cNvPr>
          <p:cNvSpPr txBox="1">
            <a:spLocks noChangeArrowheads="1"/>
          </p:cNvSpPr>
          <p:nvPr/>
        </p:nvSpPr>
        <p:spPr bwMode="auto">
          <a:xfrm>
            <a:off x="7385050" y="4792663"/>
            <a:ext cx="2482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Multimodal – two or more major peaks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CEBDFC0E-E586-F652-EA84-A051D98037B8}"/>
              </a:ext>
            </a:extLst>
          </p:cNvPr>
          <p:cNvSpPr>
            <a:spLocks noGrp="1"/>
          </p:cNvSpPr>
          <p:nvPr>
            <p:ph sz="quarter" idx="1"/>
          </p:nvPr>
        </p:nvSpPr>
        <p:spPr>
          <a:xfrm>
            <a:off x="1816101" y="190500"/>
            <a:ext cx="8558213" cy="1360488"/>
          </a:xfrm>
        </p:spPr>
        <p:txBody>
          <a:bodyPr/>
          <a:lstStyle/>
          <a:p>
            <a:pPr marL="0" indent="0">
              <a:buNone/>
            </a:pPr>
            <a:r>
              <a:rPr lang="en-CA" altLang="en-US" sz="2200"/>
              <a:t>The following BOX plots show the distribution of scores between students that do their HW and students who don’t.  Use the graph to answer the following questions: </a:t>
            </a:r>
          </a:p>
        </p:txBody>
      </p:sp>
      <p:grpSp>
        <p:nvGrpSpPr>
          <p:cNvPr id="54275" name="Group 3">
            <a:extLst>
              <a:ext uri="{FF2B5EF4-FFF2-40B4-BE49-F238E27FC236}">
                <a16:creationId xmlns:a16="http://schemas.microsoft.com/office/drawing/2014/main" id="{6071226E-FCBC-B023-97F9-B9012E8DB182}"/>
              </a:ext>
            </a:extLst>
          </p:cNvPr>
          <p:cNvGrpSpPr>
            <a:grpSpLocks/>
          </p:cNvGrpSpPr>
          <p:nvPr/>
        </p:nvGrpSpPr>
        <p:grpSpPr bwMode="auto">
          <a:xfrm>
            <a:off x="1770064" y="623889"/>
            <a:ext cx="5316537" cy="2211387"/>
            <a:chOff x="1140010" y="1570355"/>
            <a:chExt cx="2276475" cy="1127125"/>
          </a:xfrm>
        </p:grpSpPr>
        <p:cxnSp>
          <p:nvCxnSpPr>
            <p:cNvPr id="5" name="Straight Arrow Connector 4">
              <a:extLst>
                <a:ext uri="{FF2B5EF4-FFF2-40B4-BE49-F238E27FC236}">
                  <a16:creationId xmlns:a16="http://schemas.microsoft.com/office/drawing/2014/main" id="{B61BE45E-9844-4579-A6F8-97091455A65F}"/>
                </a:ext>
              </a:extLst>
            </p:cNvPr>
            <p:cNvCxnSpPr/>
            <p:nvPr/>
          </p:nvCxnSpPr>
          <p:spPr bwMode="auto">
            <a:xfrm rot="5400000" flipH="1" flipV="1">
              <a:off x="577127" y="2133238"/>
              <a:ext cx="1127125" cy="135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6FC34CD-B0D2-4112-99B4-9C0DB7C77D7E}"/>
                </a:ext>
              </a:extLst>
            </p:cNvPr>
            <p:cNvCxnSpPr/>
            <p:nvPr/>
          </p:nvCxnSpPr>
          <p:spPr bwMode="auto">
            <a:xfrm flipV="1">
              <a:off x="1141369" y="2695862"/>
              <a:ext cx="2275116"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184237E9-4B8B-45A6-82D9-9DAD71639A3E}"/>
              </a:ext>
            </a:extLst>
          </p:cNvPr>
          <p:cNvSpPr txBox="1">
            <a:spLocks noChangeArrowheads="1"/>
          </p:cNvSpPr>
          <p:nvPr/>
        </p:nvSpPr>
        <p:spPr bwMode="auto">
          <a:xfrm>
            <a:off x="7026276" y="142557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Don’t DO HW</a:t>
            </a:r>
          </a:p>
        </p:txBody>
      </p:sp>
      <p:cxnSp>
        <p:nvCxnSpPr>
          <p:cNvPr id="10" name="Straight Connector 9">
            <a:extLst>
              <a:ext uri="{FF2B5EF4-FFF2-40B4-BE49-F238E27FC236}">
                <a16:creationId xmlns:a16="http://schemas.microsoft.com/office/drawing/2014/main" id="{F99EDEB9-3E26-4A80-A7D7-1A7DCF720657}"/>
              </a:ext>
            </a:extLst>
          </p:cNvPr>
          <p:cNvCxnSpPr/>
          <p:nvPr/>
        </p:nvCxnSpPr>
        <p:spPr>
          <a:xfrm flipV="1">
            <a:off x="191135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E0C987-F8FF-4F36-A1A7-EF87DB7FCB45}"/>
              </a:ext>
            </a:extLst>
          </p:cNvPr>
          <p:cNvCxnSpPr/>
          <p:nvPr/>
        </p:nvCxnSpPr>
        <p:spPr>
          <a:xfrm flipV="1">
            <a:off x="208915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552D97-C240-45B0-8BB0-65CF9CA1EC2F}"/>
              </a:ext>
            </a:extLst>
          </p:cNvPr>
          <p:cNvCxnSpPr/>
          <p:nvPr/>
        </p:nvCxnSpPr>
        <p:spPr>
          <a:xfrm flipV="1">
            <a:off x="226853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49944-0487-4288-AB23-D725D55685F0}"/>
              </a:ext>
            </a:extLst>
          </p:cNvPr>
          <p:cNvCxnSpPr/>
          <p:nvPr/>
        </p:nvCxnSpPr>
        <p:spPr>
          <a:xfrm flipV="1">
            <a:off x="2446338"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DF72DE-EEA4-40B0-9E5D-C7FDC09A63D5}"/>
              </a:ext>
            </a:extLst>
          </p:cNvPr>
          <p:cNvCxnSpPr/>
          <p:nvPr/>
        </p:nvCxnSpPr>
        <p:spPr>
          <a:xfrm flipV="1">
            <a:off x="262413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A2CEDD-6C2F-44B8-8C2D-6202E7010AC2}"/>
              </a:ext>
            </a:extLst>
          </p:cNvPr>
          <p:cNvCxnSpPr/>
          <p:nvPr/>
        </p:nvCxnSpPr>
        <p:spPr>
          <a:xfrm flipV="1">
            <a:off x="2803525"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C1EC48-B439-4C82-B2CE-FA115B9BED41}"/>
              </a:ext>
            </a:extLst>
          </p:cNvPr>
          <p:cNvCxnSpPr/>
          <p:nvPr/>
        </p:nvCxnSpPr>
        <p:spPr>
          <a:xfrm flipV="1">
            <a:off x="2981325"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707A18-7A13-4248-A935-21D5AEF7416C}"/>
              </a:ext>
            </a:extLst>
          </p:cNvPr>
          <p:cNvCxnSpPr/>
          <p:nvPr/>
        </p:nvCxnSpPr>
        <p:spPr>
          <a:xfrm flipV="1">
            <a:off x="3160713"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FE6BE-0CF8-4AEA-BA01-B2A251158357}"/>
              </a:ext>
            </a:extLst>
          </p:cNvPr>
          <p:cNvCxnSpPr/>
          <p:nvPr/>
        </p:nvCxnSpPr>
        <p:spPr>
          <a:xfrm flipV="1">
            <a:off x="3338513"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282164-5719-41D6-B1E0-A849F00DB3F3}"/>
              </a:ext>
            </a:extLst>
          </p:cNvPr>
          <p:cNvCxnSpPr/>
          <p:nvPr/>
        </p:nvCxnSpPr>
        <p:spPr>
          <a:xfrm flipV="1">
            <a:off x="351790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594F5C-D446-410D-ABD0-E5349AB1C79D}"/>
              </a:ext>
            </a:extLst>
          </p:cNvPr>
          <p:cNvCxnSpPr/>
          <p:nvPr/>
        </p:nvCxnSpPr>
        <p:spPr>
          <a:xfrm flipV="1">
            <a:off x="369570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E0291D-D927-4D70-B6EC-57EA1567FB61}"/>
              </a:ext>
            </a:extLst>
          </p:cNvPr>
          <p:cNvCxnSpPr/>
          <p:nvPr/>
        </p:nvCxnSpPr>
        <p:spPr>
          <a:xfrm flipV="1">
            <a:off x="387508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0483A7-214A-4745-98A2-0696DE3FC67C}"/>
              </a:ext>
            </a:extLst>
          </p:cNvPr>
          <p:cNvCxnSpPr/>
          <p:nvPr/>
        </p:nvCxnSpPr>
        <p:spPr>
          <a:xfrm flipV="1">
            <a:off x="405288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C74A3A-EADA-4B45-A40E-0ED20C892ABB}"/>
              </a:ext>
            </a:extLst>
          </p:cNvPr>
          <p:cNvCxnSpPr/>
          <p:nvPr/>
        </p:nvCxnSpPr>
        <p:spPr>
          <a:xfrm flipV="1">
            <a:off x="4232275"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B96BC0-8EA4-42C8-B16B-540C5342370B}"/>
              </a:ext>
            </a:extLst>
          </p:cNvPr>
          <p:cNvCxnSpPr/>
          <p:nvPr/>
        </p:nvCxnSpPr>
        <p:spPr>
          <a:xfrm flipV="1">
            <a:off x="4410075"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CF793E-BA50-4788-8237-51B6528D080B}"/>
              </a:ext>
            </a:extLst>
          </p:cNvPr>
          <p:cNvCxnSpPr/>
          <p:nvPr/>
        </p:nvCxnSpPr>
        <p:spPr>
          <a:xfrm flipV="1">
            <a:off x="4587875"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52E403-D0E5-4EFB-93FC-861A03B6C00F}"/>
              </a:ext>
            </a:extLst>
          </p:cNvPr>
          <p:cNvCxnSpPr/>
          <p:nvPr/>
        </p:nvCxnSpPr>
        <p:spPr>
          <a:xfrm flipV="1">
            <a:off x="4767263"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C3F435-E203-4F61-88FE-5C1B70430B0F}"/>
              </a:ext>
            </a:extLst>
          </p:cNvPr>
          <p:cNvCxnSpPr/>
          <p:nvPr/>
        </p:nvCxnSpPr>
        <p:spPr>
          <a:xfrm flipV="1">
            <a:off x="4945063"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F680FE-2E10-40E3-A2DB-2CAE604AC69F}"/>
              </a:ext>
            </a:extLst>
          </p:cNvPr>
          <p:cNvCxnSpPr/>
          <p:nvPr/>
        </p:nvCxnSpPr>
        <p:spPr>
          <a:xfrm flipV="1">
            <a:off x="512445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7CA8F9-83D1-4E7C-B38A-097D4737E903}"/>
              </a:ext>
            </a:extLst>
          </p:cNvPr>
          <p:cNvCxnSpPr/>
          <p:nvPr/>
        </p:nvCxnSpPr>
        <p:spPr>
          <a:xfrm flipV="1">
            <a:off x="530225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595A614-5DB6-4A1B-96AA-20D7ECD603EA}"/>
              </a:ext>
            </a:extLst>
          </p:cNvPr>
          <p:cNvCxnSpPr/>
          <p:nvPr/>
        </p:nvCxnSpPr>
        <p:spPr>
          <a:xfrm flipV="1">
            <a:off x="548163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AEFD38-2A92-4910-9072-020975F90C4C}"/>
              </a:ext>
            </a:extLst>
          </p:cNvPr>
          <p:cNvCxnSpPr/>
          <p:nvPr/>
        </p:nvCxnSpPr>
        <p:spPr>
          <a:xfrm flipV="1">
            <a:off x="565943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202F94-58DA-4300-9E63-7DE29D143F61}"/>
              </a:ext>
            </a:extLst>
          </p:cNvPr>
          <p:cNvCxnSpPr/>
          <p:nvPr/>
        </p:nvCxnSpPr>
        <p:spPr>
          <a:xfrm flipV="1">
            <a:off x="5838825"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652DD3-B503-4CAF-AA31-8B755BF08923}"/>
              </a:ext>
            </a:extLst>
          </p:cNvPr>
          <p:cNvCxnSpPr/>
          <p:nvPr/>
        </p:nvCxnSpPr>
        <p:spPr>
          <a:xfrm flipV="1">
            <a:off x="6016625"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C1CD94-354A-4C99-A7FF-697CAC11A3A9}"/>
              </a:ext>
            </a:extLst>
          </p:cNvPr>
          <p:cNvCxnSpPr/>
          <p:nvPr/>
        </p:nvCxnSpPr>
        <p:spPr>
          <a:xfrm flipV="1">
            <a:off x="6196013"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7E0BBE-233C-4835-9BAA-C2476962ADD3}"/>
              </a:ext>
            </a:extLst>
          </p:cNvPr>
          <p:cNvCxnSpPr/>
          <p:nvPr/>
        </p:nvCxnSpPr>
        <p:spPr>
          <a:xfrm flipV="1">
            <a:off x="6373813"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39C6F6-4B87-45A3-9A2F-5DD9FF3D43CB}"/>
              </a:ext>
            </a:extLst>
          </p:cNvPr>
          <p:cNvCxnSpPr/>
          <p:nvPr/>
        </p:nvCxnSpPr>
        <p:spPr>
          <a:xfrm flipV="1">
            <a:off x="6551613" y="2741614"/>
            <a:ext cx="0" cy="18097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AD092E-9F76-4284-9ACC-62F8596AB507}"/>
              </a:ext>
            </a:extLst>
          </p:cNvPr>
          <p:cNvCxnSpPr/>
          <p:nvPr/>
        </p:nvCxnSpPr>
        <p:spPr>
          <a:xfrm flipV="1">
            <a:off x="673100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18A2A9-BC06-4F04-A877-9EF965E82B1A}"/>
              </a:ext>
            </a:extLst>
          </p:cNvPr>
          <p:cNvCxnSpPr/>
          <p:nvPr/>
        </p:nvCxnSpPr>
        <p:spPr>
          <a:xfrm flipV="1">
            <a:off x="6908800"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0E3C37-E6EC-4BF2-8C30-6717A959EDEB}"/>
              </a:ext>
            </a:extLst>
          </p:cNvPr>
          <p:cNvCxnSpPr/>
          <p:nvPr/>
        </p:nvCxnSpPr>
        <p:spPr>
          <a:xfrm flipV="1">
            <a:off x="7088188" y="2741614"/>
            <a:ext cx="0" cy="180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307" name="Object 40">
            <a:extLst>
              <a:ext uri="{FF2B5EF4-FFF2-40B4-BE49-F238E27FC236}">
                <a16:creationId xmlns:a16="http://schemas.microsoft.com/office/drawing/2014/main" id="{F83BBF14-4E96-DD58-DA15-D0DB5671F3FC}"/>
              </a:ext>
            </a:extLst>
          </p:cNvPr>
          <p:cNvGraphicFramePr>
            <a:graphicFrameLocks noChangeAspect="1"/>
          </p:cNvGraphicFramePr>
          <p:nvPr/>
        </p:nvGraphicFramePr>
        <p:xfrm>
          <a:off x="4071938" y="2892425"/>
          <a:ext cx="330200" cy="177800"/>
        </p:xfrm>
        <a:graphic>
          <a:graphicData uri="http://schemas.openxmlformats.org/presentationml/2006/ole">
            <mc:AlternateContent xmlns:mc="http://schemas.openxmlformats.org/markup-compatibility/2006">
              <mc:Choice xmlns:v="urn:schemas-microsoft-com:vml" Requires="v">
                <p:oleObj name="Equation" r:id="rId4" imgW="329914" imgH="177646" progId="Equation.DSMT4">
                  <p:embed/>
                </p:oleObj>
              </mc:Choice>
              <mc:Fallback>
                <p:oleObj name="Equation" r:id="rId4" imgW="329914" imgH="177646" progId="Equation.DSMT4">
                  <p:embed/>
                  <p:pic>
                    <p:nvPicPr>
                      <p:cNvPr id="54307" name="Object 40">
                        <a:extLst>
                          <a:ext uri="{FF2B5EF4-FFF2-40B4-BE49-F238E27FC236}">
                            <a16:creationId xmlns:a16="http://schemas.microsoft.com/office/drawing/2014/main" id="{F83BBF14-4E96-DD58-DA15-D0DB5671F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2892425"/>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08" name="Object 41">
            <a:extLst>
              <a:ext uri="{FF2B5EF4-FFF2-40B4-BE49-F238E27FC236}">
                <a16:creationId xmlns:a16="http://schemas.microsoft.com/office/drawing/2014/main" id="{FE282CB0-084F-EEDC-16B7-8C1B6C9652A8}"/>
              </a:ext>
            </a:extLst>
          </p:cNvPr>
          <p:cNvGraphicFramePr>
            <a:graphicFrameLocks noChangeAspect="1"/>
          </p:cNvGraphicFramePr>
          <p:nvPr/>
        </p:nvGraphicFramePr>
        <p:xfrm>
          <a:off x="4818063" y="2901950"/>
          <a:ext cx="330200" cy="177800"/>
        </p:xfrm>
        <a:graphic>
          <a:graphicData uri="http://schemas.openxmlformats.org/presentationml/2006/ole">
            <mc:AlternateContent xmlns:mc="http://schemas.openxmlformats.org/markup-compatibility/2006">
              <mc:Choice xmlns:v="urn:schemas-microsoft-com:vml" Requires="v">
                <p:oleObj name="Equation" r:id="rId6" imgW="329914" imgH="177646" progId="Equation.DSMT4">
                  <p:embed/>
                </p:oleObj>
              </mc:Choice>
              <mc:Fallback>
                <p:oleObj name="Equation" r:id="rId6" imgW="329914" imgH="177646" progId="Equation.DSMT4">
                  <p:embed/>
                  <p:pic>
                    <p:nvPicPr>
                      <p:cNvPr id="54308" name="Object 41">
                        <a:extLst>
                          <a:ext uri="{FF2B5EF4-FFF2-40B4-BE49-F238E27FC236}">
                            <a16:creationId xmlns:a16="http://schemas.microsoft.com/office/drawing/2014/main" id="{FE282CB0-084F-EEDC-16B7-8C1B6C9652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8063" y="2901950"/>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09" name="Object 42">
            <a:extLst>
              <a:ext uri="{FF2B5EF4-FFF2-40B4-BE49-F238E27FC236}">
                <a16:creationId xmlns:a16="http://schemas.microsoft.com/office/drawing/2014/main" id="{B780EE1A-5107-D18C-D623-925FEE8D679B}"/>
              </a:ext>
            </a:extLst>
          </p:cNvPr>
          <p:cNvGraphicFramePr>
            <a:graphicFrameLocks noChangeAspect="1"/>
          </p:cNvGraphicFramePr>
          <p:nvPr/>
        </p:nvGraphicFramePr>
        <p:xfrm>
          <a:off x="5707063" y="2903538"/>
          <a:ext cx="317500" cy="177800"/>
        </p:xfrm>
        <a:graphic>
          <a:graphicData uri="http://schemas.openxmlformats.org/presentationml/2006/ole">
            <mc:AlternateContent xmlns:mc="http://schemas.openxmlformats.org/markup-compatibility/2006">
              <mc:Choice xmlns:v="urn:schemas-microsoft-com:vml" Requires="v">
                <p:oleObj name="Equation" r:id="rId8" imgW="317087" imgH="177569" progId="Equation.DSMT4">
                  <p:embed/>
                </p:oleObj>
              </mc:Choice>
              <mc:Fallback>
                <p:oleObj name="Equation" r:id="rId8" imgW="317087" imgH="177569" progId="Equation.DSMT4">
                  <p:embed/>
                  <p:pic>
                    <p:nvPicPr>
                      <p:cNvPr id="54309" name="Object 42">
                        <a:extLst>
                          <a:ext uri="{FF2B5EF4-FFF2-40B4-BE49-F238E27FC236}">
                            <a16:creationId xmlns:a16="http://schemas.microsoft.com/office/drawing/2014/main" id="{B780EE1A-5107-D18C-D623-925FEE8D67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063" y="2903538"/>
                        <a:ext cx="317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10" name="Object 43">
            <a:extLst>
              <a:ext uri="{FF2B5EF4-FFF2-40B4-BE49-F238E27FC236}">
                <a16:creationId xmlns:a16="http://schemas.microsoft.com/office/drawing/2014/main" id="{E59EA2D6-C6A8-FB3E-4FD3-2694E8BD7B22}"/>
              </a:ext>
            </a:extLst>
          </p:cNvPr>
          <p:cNvGraphicFramePr>
            <a:graphicFrameLocks noChangeAspect="1"/>
          </p:cNvGraphicFramePr>
          <p:nvPr/>
        </p:nvGraphicFramePr>
        <p:xfrm>
          <a:off x="6421438" y="2908300"/>
          <a:ext cx="317500" cy="177800"/>
        </p:xfrm>
        <a:graphic>
          <a:graphicData uri="http://schemas.openxmlformats.org/presentationml/2006/ole">
            <mc:AlternateContent xmlns:mc="http://schemas.openxmlformats.org/markup-compatibility/2006">
              <mc:Choice xmlns:v="urn:schemas-microsoft-com:vml" Requires="v">
                <p:oleObj name="Equation" r:id="rId10" imgW="317087" imgH="177569" progId="Equation.DSMT4">
                  <p:embed/>
                </p:oleObj>
              </mc:Choice>
              <mc:Fallback>
                <p:oleObj name="Equation" r:id="rId10" imgW="317087" imgH="177569" progId="Equation.DSMT4">
                  <p:embed/>
                  <p:pic>
                    <p:nvPicPr>
                      <p:cNvPr id="54310" name="Object 43">
                        <a:extLst>
                          <a:ext uri="{FF2B5EF4-FFF2-40B4-BE49-F238E27FC236}">
                            <a16:creationId xmlns:a16="http://schemas.microsoft.com/office/drawing/2014/main" id="{E59EA2D6-C6A8-FB3E-4FD3-2694E8BD7B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1438" y="2908300"/>
                        <a:ext cx="317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11" name="Object 44">
            <a:extLst>
              <a:ext uri="{FF2B5EF4-FFF2-40B4-BE49-F238E27FC236}">
                <a16:creationId xmlns:a16="http://schemas.microsoft.com/office/drawing/2014/main" id="{634D3BA2-6925-D8A8-398C-1B467CF30C6F}"/>
              </a:ext>
            </a:extLst>
          </p:cNvPr>
          <p:cNvGraphicFramePr>
            <a:graphicFrameLocks noChangeAspect="1"/>
          </p:cNvGraphicFramePr>
          <p:nvPr/>
        </p:nvGraphicFramePr>
        <p:xfrm>
          <a:off x="3203575" y="2905125"/>
          <a:ext cx="317500" cy="177800"/>
        </p:xfrm>
        <a:graphic>
          <a:graphicData uri="http://schemas.openxmlformats.org/presentationml/2006/ole">
            <mc:AlternateContent xmlns:mc="http://schemas.openxmlformats.org/markup-compatibility/2006">
              <mc:Choice xmlns:v="urn:schemas-microsoft-com:vml" Requires="v">
                <p:oleObj name="Equation" r:id="rId12" imgW="317087" imgH="177569" progId="Equation.DSMT4">
                  <p:embed/>
                </p:oleObj>
              </mc:Choice>
              <mc:Fallback>
                <p:oleObj name="Equation" r:id="rId12" imgW="317087" imgH="177569" progId="Equation.DSMT4">
                  <p:embed/>
                  <p:pic>
                    <p:nvPicPr>
                      <p:cNvPr id="54311" name="Object 44">
                        <a:extLst>
                          <a:ext uri="{FF2B5EF4-FFF2-40B4-BE49-F238E27FC236}">
                            <a16:creationId xmlns:a16="http://schemas.microsoft.com/office/drawing/2014/main" id="{634D3BA2-6925-D8A8-398C-1B467CF30C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575" y="2905125"/>
                        <a:ext cx="317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12" name="Object 45">
            <a:extLst>
              <a:ext uri="{FF2B5EF4-FFF2-40B4-BE49-F238E27FC236}">
                <a16:creationId xmlns:a16="http://schemas.microsoft.com/office/drawing/2014/main" id="{A59DC391-D81A-3B08-5193-8DDD496EF719}"/>
              </a:ext>
            </a:extLst>
          </p:cNvPr>
          <p:cNvGraphicFramePr>
            <a:graphicFrameLocks noChangeAspect="1"/>
          </p:cNvGraphicFramePr>
          <p:nvPr/>
        </p:nvGraphicFramePr>
        <p:xfrm>
          <a:off x="2328863" y="2889250"/>
          <a:ext cx="330200" cy="177800"/>
        </p:xfrm>
        <a:graphic>
          <a:graphicData uri="http://schemas.openxmlformats.org/presentationml/2006/ole">
            <mc:AlternateContent xmlns:mc="http://schemas.openxmlformats.org/markup-compatibility/2006">
              <mc:Choice xmlns:v="urn:schemas-microsoft-com:vml" Requires="v">
                <p:oleObj name="Equation" r:id="rId14" imgW="329914" imgH="177646" progId="Equation.DSMT4">
                  <p:embed/>
                </p:oleObj>
              </mc:Choice>
              <mc:Fallback>
                <p:oleObj name="Equation" r:id="rId14" imgW="329914" imgH="177646" progId="Equation.DSMT4">
                  <p:embed/>
                  <p:pic>
                    <p:nvPicPr>
                      <p:cNvPr id="54312" name="Object 45">
                        <a:extLst>
                          <a:ext uri="{FF2B5EF4-FFF2-40B4-BE49-F238E27FC236}">
                            <a16:creationId xmlns:a16="http://schemas.microsoft.com/office/drawing/2014/main" id="{A59DC391-D81A-3B08-5193-8DDD496EF7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8863" y="2889250"/>
                        <a:ext cx="330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TextBox 46">
            <a:extLst>
              <a:ext uri="{FF2B5EF4-FFF2-40B4-BE49-F238E27FC236}">
                <a16:creationId xmlns:a16="http://schemas.microsoft.com/office/drawing/2014/main" id="{5ADFD3A0-4F22-AF01-D5F1-2FDA374BAAFC}"/>
              </a:ext>
            </a:extLst>
          </p:cNvPr>
          <p:cNvSpPr txBox="1">
            <a:spLocks noChangeArrowheads="1"/>
          </p:cNvSpPr>
          <p:nvPr/>
        </p:nvSpPr>
        <p:spPr bwMode="auto">
          <a:xfrm>
            <a:off x="7172325" y="2160588"/>
            <a:ext cx="1246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0070C0"/>
                </a:solidFill>
              </a:rPr>
              <a:t>Does HW</a:t>
            </a:r>
          </a:p>
        </p:txBody>
      </p:sp>
      <p:sp>
        <p:nvSpPr>
          <p:cNvPr id="48" name="Rectangle 47">
            <a:extLst>
              <a:ext uri="{FF2B5EF4-FFF2-40B4-BE49-F238E27FC236}">
                <a16:creationId xmlns:a16="http://schemas.microsoft.com/office/drawing/2014/main" id="{4034476D-992C-413B-90EE-93FC247A732A}"/>
              </a:ext>
            </a:extLst>
          </p:cNvPr>
          <p:cNvSpPr/>
          <p:nvPr/>
        </p:nvSpPr>
        <p:spPr>
          <a:xfrm>
            <a:off x="3160713" y="1550988"/>
            <a:ext cx="1663700" cy="315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9" name="Rectangle 48">
            <a:extLst>
              <a:ext uri="{FF2B5EF4-FFF2-40B4-BE49-F238E27FC236}">
                <a16:creationId xmlns:a16="http://schemas.microsoft.com/office/drawing/2014/main" id="{B597B09B-A71A-4086-A604-F817D4D15C59}"/>
              </a:ext>
            </a:extLst>
          </p:cNvPr>
          <p:cNvSpPr/>
          <p:nvPr/>
        </p:nvSpPr>
        <p:spPr>
          <a:xfrm>
            <a:off x="4241800" y="2205038"/>
            <a:ext cx="1524000" cy="315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51" name="Straight Connector 50">
            <a:extLst>
              <a:ext uri="{FF2B5EF4-FFF2-40B4-BE49-F238E27FC236}">
                <a16:creationId xmlns:a16="http://schemas.microsoft.com/office/drawing/2014/main" id="{8A8AA608-D154-49E4-BAE3-35C442FBD603}"/>
              </a:ext>
            </a:extLst>
          </p:cNvPr>
          <p:cNvCxnSpPr>
            <a:cxnSpLocks/>
            <a:stCxn id="48" idx="3"/>
          </p:cNvCxnSpPr>
          <p:nvPr/>
        </p:nvCxnSpPr>
        <p:spPr>
          <a:xfrm flipV="1">
            <a:off x="4824414" y="1701800"/>
            <a:ext cx="835025" cy="7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6D4C1D-1F7D-4B05-8EFA-488FFCC263D6}"/>
              </a:ext>
            </a:extLst>
          </p:cNvPr>
          <p:cNvCxnSpPr>
            <a:cxnSpLocks/>
          </p:cNvCxnSpPr>
          <p:nvPr/>
        </p:nvCxnSpPr>
        <p:spPr>
          <a:xfrm flipV="1">
            <a:off x="2151063" y="1720850"/>
            <a:ext cx="10096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57D4B9-DD86-496D-9DA5-69A3BC0F687C}"/>
              </a:ext>
            </a:extLst>
          </p:cNvPr>
          <p:cNvCxnSpPr>
            <a:cxnSpLocks/>
          </p:cNvCxnSpPr>
          <p:nvPr/>
        </p:nvCxnSpPr>
        <p:spPr>
          <a:xfrm flipV="1">
            <a:off x="4267200" y="1538288"/>
            <a:ext cx="0" cy="3286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65F43B-3608-43B5-8275-5C8F5A53DC3E}"/>
              </a:ext>
            </a:extLst>
          </p:cNvPr>
          <p:cNvCxnSpPr>
            <a:cxnSpLocks/>
          </p:cNvCxnSpPr>
          <p:nvPr/>
        </p:nvCxnSpPr>
        <p:spPr>
          <a:xfrm flipV="1">
            <a:off x="4824413" y="2198688"/>
            <a:ext cx="0" cy="3286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A20E969-A771-4AE6-A7FA-C289C82078CA}"/>
              </a:ext>
            </a:extLst>
          </p:cNvPr>
          <p:cNvCxnSpPr>
            <a:cxnSpLocks/>
          </p:cNvCxnSpPr>
          <p:nvPr/>
        </p:nvCxnSpPr>
        <p:spPr>
          <a:xfrm flipV="1">
            <a:off x="5780089" y="2357438"/>
            <a:ext cx="973137" cy="4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373394-4009-473C-9B38-568E61B80CC4}"/>
              </a:ext>
            </a:extLst>
          </p:cNvPr>
          <p:cNvCxnSpPr>
            <a:cxnSpLocks/>
          </p:cNvCxnSpPr>
          <p:nvPr/>
        </p:nvCxnSpPr>
        <p:spPr>
          <a:xfrm>
            <a:off x="3276600" y="2362200"/>
            <a:ext cx="9588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77A8660A-279D-4F82-AFA5-F807BC7EAD3D}"/>
              </a:ext>
            </a:extLst>
          </p:cNvPr>
          <p:cNvSpPr/>
          <p:nvPr/>
        </p:nvSpPr>
        <p:spPr>
          <a:xfrm>
            <a:off x="6516689" y="1651001"/>
            <a:ext cx="71437"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4" name="Oval 63">
            <a:extLst>
              <a:ext uri="{FF2B5EF4-FFF2-40B4-BE49-F238E27FC236}">
                <a16:creationId xmlns:a16="http://schemas.microsoft.com/office/drawing/2014/main" id="{0BD2F00D-37A9-4D1B-BC46-8FBE00F4F7C8}"/>
              </a:ext>
            </a:extLst>
          </p:cNvPr>
          <p:cNvSpPr/>
          <p:nvPr/>
        </p:nvSpPr>
        <p:spPr>
          <a:xfrm>
            <a:off x="6710364" y="1654176"/>
            <a:ext cx="71437"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6" name="Oval 65">
            <a:extLst>
              <a:ext uri="{FF2B5EF4-FFF2-40B4-BE49-F238E27FC236}">
                <a16:creationId xmlns:a16="http://schemas.microsoft.com/office/drawing/2014/main" id="{795CD628-6B23-4318-BF78-940A0B4A0072}"/>
              </a:ext>
            </a:extLst>
          </p:cNvPr>
          <p:cNvSpPr/>
          <p:nvPr/>
        </p:nvSpPr>
        <p:spPr>
          <a:xfrm>
            <a:off x="7056439" y="2308226"/>
            <a:ext cx="71437" cy="7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4325" name="Rectangle 101">
            <a:extLst>
              <a:ext uri="{FF2B5EF4-FFF2-40B4-BE49-F238E27FC236}">
                <a16:creationId xmlns:a16="http://schemas.microsoft.com/office/drawing/2014/main" id="{D0BF8AB7-17A9-1F07-E2DA-8E93D1B6D8CC}"/>
              </a:ext>
            </a:extLst>
          </p:cNvPr>
          <p:cNvSpPr>
            <a:spLocks noChangeArrowheads="1"/>
          </p:cNvSpPr>
          <p:nvPr/>
        </p:nvSpPr>
        <p:spPr bwMode="auto">
          <a:xfrm>
            <a:off x="1398588" y="3140076"/>
            <a:ext cx="8616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28600">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1pPr>
            <a:lvl2pPr marL="742950" indent="-285750">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2pPr>
            <a:lvl3pPr marL="1143000" indent="-228600">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3pPr>
            <a:lvl4pPr marL="1600200" indent="-228600">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4pPr>
            <a:lvl5pPr marL="2057400" indent="-228600">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14400" algn="l"/>
                <a:tab pos="-457200" algn="l"/>
                <a:tab pos="2286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Lst>
              <a:defRPr>
                <a:solidFill>
                  <a:schemeClr val="tx1"/>
                </a:solidFill>
                <a:latin typeface="Arial" panose="020B0604020202020204" pitchFamily="34" charset="0"/>
                <a:cs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Q:How would you describe the distributions of scores for students do their HW vs students that don’t? Provide evidences</a:t>
            </a:r>
            <a:endParaRPr lang="en-CA" altLang="en-US"/>
          </a:p>
        </p:txBody>
      </p:sp>
      <p:sp>
        <p:nvSpPr>
          <p:cNvPr id="105" name="TextBox 104">
            <a:extLst>
              <a:ext uri="{FF2B5EF4-FFF2-40B4-BE49-F238E27FC236}">
                <a16:creationId xmlns:a16="http://schemas.microsoft.com/office/drawing/2014/main" id="{668D47CA-7226-3BCB-DF8B-6FC7ECFC15A7}"/>
              </a:ext>
            </a:extLst>
          </p:cNvPr>
          <p:cNvSpPr txBox="1">
            <a:spLocks noChangeArrowheads="1"/>
          </p:cNvSpPr>
          <p:nvPr/>
        </p:nvSpPr>
        <p:spPr bwMode="auto">
          <a:xfrm>
            <a:off x="1866901" y="3656013"/>
            <a:ext cx="7853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Students who don’t do their HW have a median score of 60%, with an IQR from 48% to 68%.  The distribution is skewed right, with two outliers in the 90s.25% of this group is less than 48%.  There is great variability in the scores of students that don’t do their HW  </a:t>
            </a:r>
          </a:p>
        </p:txBody>
      </p:sp>
      <p:sp>
        <p:nvSpPr>
          <p:cNvPr id="106" name="TextBox 105">
            <a:extLst>
              <a:ext uri="{FF2B5EF4-FFF2-40B4-BE49-F238E27FC236}">
                <a16:creationId xmlns:a16="http://schemas.microsoft.com/office/drawing/2014/main" id="{AAB5AD56-53E5-B08E-5CDD-3686CC9C921E}"/>
              </a:ext>
            </a:extLst>
          </p:cNvPr>
          <p:cNvSpPr txBox="1">
            <a:spLocks noChangeArrowheads="1"/>
          </p:cNvSpPr>
          <p:nvPr/>
        </p:nvSpPr>
        <p:spPr bwMode="auto">
          <a:xfrm>
            <a:off x="1866900" y="4860925"/>
            <a:ext cx="827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0070C0"/>
                </a:solidFill>
              </a:rPr>
              <a:t>Students that do their HW have a median score of 68%, with an IQR from 60% to 79%.  The distribution is slightly symmetrical, but is skewed to the right with an outlier in the high 90’s.  25% of scores is between 50% to 60%.  There is less variability in the scores of students that do their HW.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7" grpId="0"/>
      <p:bldP spid="105" grpId="0"/>
      <p:bldP spid="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E21A-CC85-4825-86E9-6242B49355F4}"/>
              </a:ext>
            </a:extLst>
          </p:cNvPr>
          <p:cNvSpPr>
            <a:spLocks noGrp="1"/>
          </p:cNvSpPr>
          <p:nvPr>
            <p:ph type="title"/>
          </p:nvPr>
        </p:nvSpPr>
        <p:spPr/>
        <p:txBody>
          <a:bodyPr/>
          <a:lstStyle/>
          <a:p>
            <a:pPr>
              <a:defRPr/>
            </a:pPr>
            <a:endParaRPr lang="en-CA"/>
          </a:p>
        </p:txBody>
      </p:sp>
      <p:sp>
        <p:nvSpPr>
          <p:cNvPr id="56323" name="Content Placeholder 2">
            <a:extLst>
              <a:ext uri="{FF2B5EF4-FFF2-40B4-BE49-F238E27FC236}">
                <a16:creationId xmlns:a16="http://schemas.microsoft.com/office/drawing/2014/main" id="{698B28A2-F6F5-D320-A0B9-C7F8E684ED4C}"/>
              </a:ext>
            </a:extLst>
          </p:cNvPr>
          <p:cNvSpPr>
            <a:spLocks noGrp="1"/>
          </p:cNvSpPr>
          <p:nvPr>
            <p:ph sz="quarter" idx="1"/>
          </p:nvPr>
        </p:nvSpPr>
        <p:spPr>
          <a:xfrm>
            <a:off x="1981200" y="1600201"/>
            <a:ext cx="7467600" cy="4873625"/>
          </a:xfrm>
        </p:spPr>
        <p:txBody>
          <a:bodyPr/>
          <a:lstStyle/>
          <a:p>
            <a:pPr marL="0" indent="0">
              <a:buNone/>
            </a:pPr>
            <a:r>
              <a:rPr lang="en-CA" altLang="en-US"/>
              <a:t>Homework: </a:t>
            </a:r>
          </a:p>
          <a:p>
            <a:pPr marL="0" indent="0">
              <a:buNone/>
            </a:pPr>
            <a:r>
              <a:rPr lang="en-CA" altLang="en-US"/>
              <a:t>Pp65 Q1.15, 1.17, 1.25</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86CAC0E-0767-2E84-990F-290E9E916077}"/>
              </a:ext>
            </a:extLst>
          </p:cNvPr>
          <p:cNvCxnSpPr/>
          <p:nvPr/>
        </p:nvCxnSpPr>
        <p:spPr>
          <a:xfrm>
            <a:off x="503236" y="1425577"/>
            <a:ext cx="7335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429ECC-D997-84C4-3646-99AE60207DB9}"/>
              </a:ext>
            </a:extLst>
          </p:cNvPr>
          <p:cNvCxnSpPr>
            <a:cxnSpLocks/>
          </p:cNvCxnSpPr>
          <p:nvPr/>
        </p:nvCxnSpPr>
        <p:spPr>
          <a:xfrm>
            <a:off x="625474" y="1335090"/>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E8CE56-3061-01DC-4A79-AACD50AD90E8}"/>
              </a:ext>
            </a:extLst>
          </p:cNvPr>
          <p:cNvCxnSpPr>
            <a:cxnSpLocks/>
          </p:cNvCxnSpPr>
          <p:nvPr/>
        </p:nvCxnSpPr>
        <p:spPr>
          <a:xfrm>
            <a:off x="86201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D96F14-A720-65D4-C54C-77B2EB61314C}"/>
              </a:ext>
            </a:extLst>
          </p:cNvPr>
          <p:cNvCxnSpPr>
            <a:cxnSpLocks/>
          </p:cNvCxnSpPr>
          <p:nvPr/>
        </p:nvCxnSpPr>
        <p:spPr>
          <a:xfrm>
            <a:off x="109854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7182A4-4B70-4450-8FC4-588B2CF6464F}"/>
              </a:ext>
            </a:extLst>
          </p:cNvPr>
          <p:cNvCxnSpPr>
            <a:cxnSpLocks/>
          </p:cNvCxnSpPr>
          <p:nvPr/>
        </p:nvCxnSpPr>
        <p:spPr>
          <a:xfrm>
            <a:off x="133508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BD0DD4-F290-860A-591D-686EBEEC1076}"/>
              </a:ext>
            </a:extLst>
          </p:cNvPr>
          <p:cNvCxnSpPr>
            <a:cxnSpLocks/>
          </p:cNvCxnSpPr>
          <p:nvPr/>
        </p:nvCxnSpPr>
        <p:spPr>
          <a:xfrm>
            <a:off x="157162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ED0AF-57B0-A925-9198-F63ED8664EE2}"/>
              </a:ext>
            </a:extLst>
          </p:cNvPr>
          <p:cNvCxnSpPr>
            <a:cxnSpLocks/>
          </p:cNvCxnSpPr>
          <p:nvPr/>
        </p:nvCxnSpPr>
        <p:spPr>
          <a:xfrm>
            <a:off x="180974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ED8FFF-642A-757A-BC47-422B1D998B80}"/>
              </a:ext>
            </a:extLst>
          </p:cNvPr>
          <p:cNvCxnSpPr>
            <a:cxnSpLocks/>
          </p:cNvCxnSpPr>
          <p:nvPr/>
        </p:nvCxnSpPr>
        <p:spPr>
          <a:xfrm>
            <a:off x="204628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36BAD0-EEF0-1E82-B7FA-811C7B71EC4A}"/>
              </a:ext>
            </a:extLst>
          </p:cNvPr>
          <p:cNvCxnSpPr>
            <a:cxnSpLocks/>
          </p:cNvCxnSpPr>
          <p:nvPr/>
        </p:nvCxnSpPr>
        <p:spPr>
          <a:xfrm>
            <a:off x="228282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C5AE8B-591F-9ABA-990D-3F6DA607E902}"/>
              </a:ext>
            </a:extLst>
          </p:cNvPr>
          <p:cNvCxnSpPr>
            <a:cxnSpLocks/>
          </p:cNvCxnSpPr>
          <p:nvPr/>
        </p:nvCxnSpPr>
        <p:spPr>
          <a:xfrm>
            <a:off x="2519361" y="1316040"/>
            <a:ext cx="0" cy="17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9EEE20-666F-6B5D-BB63-2A9E7217E48F}"/>
              </a:ext>
            </a:extLst>
          </p:cNvPr>
          <p:cNvCxnSpPr>
            <a:cxnSpLocks/>
          </p:cNvCxnSpPr>
          <p:nvPr/>
        </p:nvCxnSpPr>
        <p:spPr>
          <a:xfrm>
            <a:off x="2755899" y="1335090"/>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A1B9AB-3B76-F2C3-E849-3FCBB10BAE54}"/>
              </a:ext>
            </a:extLst>
          </p:cNvPr>
          <p:cNvCxnSpPr>
            <a:cxnSpLocks/>
          </p:cNvCxnSpPr>
          <p:nvPr/>
        </p:nvCxnSpPr>
        <p:spPr>
          <a:xfrm>
            <a:off x="299402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AFB6D0-68F3-6C65-3B50-5C3B71A88708}"/>
              </a:ext>
            </a:extLst>
          </p:cNvPr>
          <p:cNvCxnSpPr>
            <a:cxnSpLocks/>
          </p:cNvCxnSpPr>
          <p:nvPr/>
        </p:nvCxnSpPr>
        <p:spPr>
          <a:xfrm>
            <a:off x="323056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BD2FE6-6C7B-FBFF-1CB9-6B80210864E9}"/>
              </a:ext>
            </a:extLst>
          </p:cNvPr>
          <p:cNvCxnSpPr>
            <a:cxnSpLocks/>
          </p:cNvCxnSpPr>
          <p:nvPr/>
        </p:nvCxnSpPr>
        <p:spPr>
          <a:xfrm>
            <a:off x="346709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24A9AC-876A-AEE6-AAB1-96FF049F094C}"/>
              </a:ext>
            </a:extLst>
          </p:cNvPr>
          <p:cNvCxnSpPr>
            <a:cxnSpLocks/>
          </p:cNvCxnSpPr>
          <p:nvPr/>
        </p:nvCxnSpPr>
        <p:spPr>
          <a:xfrm>
            <a:off x="370363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DDFE82-DFD0-7B8C-8854-63825A8137C8}"/>
              </a:ext>
            </a:extLst>
          </p:cNvPr>
          <p:cNvCxnSpPr>
            <a:cxnSpLocks/>
          </p:cNvCxnSpPr>
          <p:nvPr/>
        </p:nvCxnSpPr>
        <p:spPr>
          <a:xfrm>
            <a:off x="394017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AA0792-CC20-36C5-B565-1707F438E558}"/>
              </a:ext>
            </a:extLst>
          </p:cNvPr>
          <p:cNvCxnSpPr>
            <a:cxnSpLocks/>
          </p:cNvCxnSpPr>
          <p:nvPr/>
        </p:nvCxnSpPr>
        <p:spPr>
          <a:xfrm>
            <a:off x="417671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8F4A6B-A3C0-C6AD-C87E-DE03ADF9D56F}"/>
              </a:ext>
            </a:extLst>
          </p:cNvPr>
          <p:cNvCxnSpPr>
            <a:cxnSpLocks/>
          </p:cNvCxnSpPr>
          <p:nvPr/>
        </p:nvCxnSpPr>
        <p:spPr>
          <a:xfrm>
            <a:off x="441483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A50B57-B56C-1E0F-DE3C-F19DF617AE91}"/>
              </a:ext>
            </a:extLst>
          </p:cNvPr>
          <p:cNvCxnSpPr>
            <a:cxnSpLocks/>
          </p:cNvCxnSpPr>
          <p:nvPr/>
        </p:nvCxnSpPr>
        <p:spPr>
          <a:xfrm>
            <a:off x="465137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D75F55-6AAE-6682-0836-01E0DEC5E59D}"/>
              </a:ext>
            </a:extLst>
          </p:cNvPr>
          <p:cNvCxnSpPr>
            <a:cxnSpLocks/>
          </p:cNvCxnSpPr>
          <p:nvPr/>
        </p:nvCxnSpPr>
        <p:spPr>
          <a:xfrm>
            <a:off x="488791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0F3CE6-0DCD-DF16-BA8F-99C4B900530E}"/>
              </a:ext>
            </a:extLst>
          </p:cNvPr>
          <p:cNvCxnSpPr>
            <a:cxnSpLocks/>
          </p:cNvCxnSpPr>
          <p:nvPr/>
        </p:nvCxnSpPr>
        <p:spPr>
          <a:xfrm>
            <a:off x="5124449" y="1335090"/>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09E2A8-993C-FB45-EF38-3397D1211D14}"/>
              </a:ext>
            </a:extLst>
          </p:cNvPr>
          <p:cNvCxnSpPr>
            <a:cxnSpLocks/>
          </p:cNvCxnSpPr>
          <p:nvPr/>
        </p:nvCxnSpPr>
        <p:spPr>
          <a:xfrm>
            <a:off x="536098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79C00E9-3EEC-02F0-E3D1-084340D50601}"/>
              </a:ext>
            </a:extLst>
          </p:cNvPr>
          <p:cNvCxnSpPr>
            <a:cxnSpLocks/>
          </p:cNvCxnSpPr>
          <p:nvPr/>
        </p:nvCxnSpPr>
        <p:spPr>
          <a:xfrm>
            <a:off x="559752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22C904-1721-AC4C-4C87-08E8CA99334D}"/>
              </a:ext>
            </a:extLst>
          </p:cNvPr>
          <p:cNvCxnSpPr>
            <a:cxnSpLocks/>
          </p:cNvCxnSpPr>
          <p:nvPr/>
        </p:nvCxnSpPr>
        <p:spPr>
          <a:xfrm>
            <a:off x="583564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C868B2-08BF-50D8-8E70-A5889341BBAC}"/>
              </a:ext>
            </a:extLst>
          </p:cNvPr>
          <p:cNvCxnSpPr>
            <a:cxnSpLocks/>
          </p:cNvCxnSpPr>
          <p:nvPr/>
        </p:nvCxnSpPr>
        <p:spPr>
          <a:xfrm>
            <a:off x="607218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6204A0-25B3-56E9-5F91-C208B827A7F0}"/>
              </a:ext>
            </a:extLst>
          </p:cNvPr>
          <p:cNvCxnSpPr>
            <a:cxnSpLocks/>
          </p:cNvCxnSpPr>
          <p:nvPr/>
        </p:nvCxnSpPr>
        <p:spPr>
          <a:xfrm>
            <a:off x="630872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CC347B8-6056-A76E-EEAD-C321B6E11453}"/>
              </a:ext>
            </a:extLst>
          </p:cNvPr>
          <p:cNvCxnSpPr>
            <a:cxnSpLocks/>
          </p:cNvCxnSpPr>
          <p:nvPr/>
        </p:nvCxnSpPr>
        <p:spPr>
          <a:xfrm>
            <a:off x="654526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0F4974-A197-B6BB-57BB-16742BF10B40}"/>
              </a:ext>
            </a:extLst>
          </p:cNvPr>
          <p:cNvCxnSpPr>
            <a:cxnSpLocks/>
          </p:cNvCxnSpPr>
          <p:nvPr/>
        </p:nvCxnSpPr>
        <p:spPr>
          <a:xfrm>
            <a:off x="678179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C32264-6618-9621-A60D-05C4C4FDBD86}"/>
              </a:ext>
            </a:extLst>
          </p:cNvPr>
          <p:cNvCxnSpPr>
            <a:cxnSpLocks/>
          </p:cNvCxnSpPr>
          <p:nvPr/>
        </p:nvCxnSpPr>
        <p:spPr>
          <a:xfrm>
            <a:off x="701833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683AED-CEF8-91B2-3146-FE4339DB9B63}"/>
              </a:ext>
            </a:extLst>
          </p:cNvPr>
          <p:cNvCxnSpPr>
            <a:cxnSpLocks/>
          </p:cNvCxnSpPr>
          <p:nvPr/>
        </p:nvCxnSpPr>
        <p:spPr>
          <a:xfrm>
            <a:off x="725646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86C9AA-B02A-ABBD-30B4-4E6270FC880F}"/>
              </a:ext>
            </a:extLst>
          </p:cNvPr>
          <p:cNvCxnSpPr>
            <a:cxnSpLocks/>
          </p:cNvCxnSpPr>
          <p:nvPr/>
        </p:nvCxnSpPr>
        <p:spPr>
          <a:xfrm>
            <a:off x="7492999" y="1335090"/>
            <a:ext cx="0" cy="1571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C0F098-18E1-13C3-FE15-8F83115A36CF}"/>
              </a:ext>
            </a:extLst>
          </p:cNvPr>
          <p:cNvCxnSpPr>
            <a:cxnSpLocks/>
          </p:cNvCxnSpPr>
          <p:nvPr/>
        </p:nvCxnSpPr>
        <p:spPr>
          <a:xfrm>
            <a:off x="7729536"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FDBCCA-F1D6-2497-D142-A25CF8FE0D06}"/>
              </a:ext>
            </a:extLst>
          </p:cNvPr>
          <p:cNvCxnSpPr>
            <a:cxnSpLocks/>
          </p:cNvCxnSpPr>
          <p:nvPr/>
        </p:nvCxnSpPr>
        <p:spPr>
          <a:xfrm>
            <a:off x="7966074"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871DDD-A29B-D030-6258-E96ABE286CFB}"/>
              </a:ext>
            </a:extLst>
          </p:cNvPr>
          <p:cNvCxnSpPr>
            <a:cxnSpLocks/>
          </p:cNvCxnSpPr>
          <p:nvPr/>
        </p:nvCxnSpPr>
        <p:spPr>
          <a:xfrm>
            <a:off x="8202611"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D880D4-29D9-45EA-4AE8-489C43D36EF0}"/>
              </a:ext>
            </a:extLst>
          </p:cNvPr>
          <p:cNvCxnSpPr>
            <a:cxnSpLocks/>
          </p:cNvCxnSpPr>
          <p:nvPr/>
        </p:nvCxnSpPr>
        <p:spPr>
          <a:xfrm>
            <a:off x="8439149" y="1335090"/>
            <a:ext cx="0" cy="15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Object 44">
            <a:extLst>
              <a:ext uri="{FF2B5EF4-FFF2-40B4-BE49-F238E27FC236}">
                <a16:creationId xmlns:a16="http://schemas.microsoft.com/office/drawing/2014/main" id="{37F66A46-2798-C7E0-250D-00E2EFB1B821}"/>
              </a:ext>
            </a:extLst>
          </p:cNvPr>
          <p:cNvGraphicFramePr>
            <a:graphicFrameLocks noChangeAspect="1"/>
          </p:cNvGraphicFramePr>
          <p:nvPr>
            <p:extLst>
              <p:ext uri="{D42A27DB-BD31-4B8C-83A1-F6EECF244321}">
                <p14:modId xmlns:p14="http://schemas.microsoft.com/office/powerpoint/2010/main" val="1096805719"/>
              </p:ext>
            </p:extLst>
          </p:nvPr>
        </p:nvGraphicFramePr>
        <p:xfrm>
          <a:off x="522288" y="1492250"/>
          <a:ext cx="203200" cy="177800"/>
        </p:xfrm>
        <a:graphic>
          <a:graphicData uri="http://schemas.openxmlformats.org/presentationml/2006/ole">
            <mc:AlternateContent xmlns:mc="http://schemas.openxmlformats.org/markup-compatibility/2006">
              <mc:Choice xmlns:v="urn:schemas-microsoft-com:vml" Requires="v">
                <p:oleObj name="Equation" r:id="rId4" imgW="203040" imgH="177480" progId="Equation.DSMT4">
                  <p:embed/>
                </p:oleObj>
              </mc:Choice>
              <mc:Fallback>
                <p:oleObj name="Equation" r:id="rId4" imgW="203040" imgH="177480" progId="Equation.DSMT4">
                  <p:embed/>
                  <p:pic>
                    <p:nvPicPr>
                      <p:cNvPr id="41" name="Object 44">
                        <a:extLst>
                          <a:ext uri="{FF2B5EF4-FFF2-40B4-BE49-F238E27FC236}">
                            <a16:creationId xmlns:a16="http://schemas.microsoft.com/office/drawing/2014/main" id="{37F66A46-2798-C7E0-250D-00E2EFB1B821}"/>
                          </a:ext>
                        </a:extLst>
                      </p:cNvPr>
                      <p:cNvPicPr>
                        <a:picLocks noChangeAspect="1" noChangeArrowheads="1"/>
                      </p:cNvPicPr>
                      <p:nvPr/>
                    </p:nvPicPr>
                    <p:blipFill>
                      <a:blip r:embed="rId5"/>
                      <a:srcRect/>
                      <a:stretch>
                        <a:fillRect/>
                      </a:stretch>
                    </p:blipFill>
                    <p:spPr bwMode="auto">
                      <a:xfrm>
                        <a:off x="522288" y="1492250"/>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5">
            <a:extLst>
              <a:ext uri="{FF2B5EF4-FFF2-40B4-BE49-F238E27FC236}">
                <a16:creationId xmlns:a16="http://schemas.microsoft.com/office/drawing/2014/main" id="{4ADAFAA7-7CF9-B993-F2CF-D44FB1E8500D}"/>
              </a:ext>
            </a:extLst>
          </p:cNvPr>
          <p:cNvGraphicFramePr>
            <a:graphicFrameLocks noChangeAspect="1"/>
          </p:cNvGraphicFramePr>
          <p:nvPr>
            <p:extLst>
              <p:ext uri="{D42A27DB-BD31-4B8C-83A1-F6EECF244321}">
                <p14:modId xmlns:p14="http://schemas.microsoft.com/office/powerpoint/2010/main" val="3751251567"/>
              </p:ext>
            </p:extLst>
          </p:nvPr>
        </p:nvGraphicFramePr>
        <p:xfrm>
          <a:off x="2649538" y="1465263"/>
          <a:ext cx="203200" cy="177800"/>
        </p:xfrm>
        <a:graphic>
          <a:graphicData uri="http://schemas.openxmlformats.org/presentationml/2006/ole">
            <mc:AlternateContent xmlns:mc="http://schemas.openxmlformats.org/markup-compatibility/2006">
              <mc:Choice xmlns:v="urn:schemas-microsoft-com:vml" Requires="v">
                <p:oleObj name="Equation" r:id="rId6" imgW="203040" imgH="177480" progId="Equation.DSMT4">
                  <p:embed/>
                </p:oleObj>
              </mc:Choice>
              <mc:Fallback>
                <p:oleObj name="Equation" r:id="rId6" imgW="203040" imgH="177480" progId="Equation.DSMT4">
                  <p:embed/>
                  <p:pic>
                    <p:nvPicPr>
                      <p:cNvPr id="42" name="Object 45">
                        <a:extLst>
                          <a:ext uri="{FF2B5EF4-FFF2-40B4-BE49-F238E27FC236}">
                            <a16:creationId xmlns:a16="http://schemas.microsoft.com/office/drawing/2014/main" id="{4ADAFAA7-7CF9-B993-F2CF-D44FB1E8500D}"/>
                          </a:ext>
                        </a:extLst>
                      </p:cNvPr>
                      <p:cNvPicPr>
                        <a:picLocks noChangeAspect="1" noChangeArrowheads="1"/>
                      </p:cNvPicPr>
                      <p:nvPr/>
                    </p:nvPicPr>
                    <p:blipFill>
                      <a:blip r:embed="rId7"/>
                      <a:srcRect/>
                      <a:stretch>
                        <a:fillRect/>
                      </a:stretch>
                    </p:blipFill>
                    <p:spPr bwMode="auto">
                      <a:xfrm>
                        <a:off x="2649538" y="1465263"/>
                        <a:ext cx="203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6">
            <a:extLst>
              <a:ext uri="{FF2B5EF4-FFF2-40B4-BE49-F238E27FC236}">
                <a16:creationId xmlns:a16="http://schemas.microsoft.com/office/drawing/2014/main" id="{C0E4747D-1B58-FF50-F177-3A96AC9F1974}"/>
              </a:ext>
            </a:extLst>
          </p:cNvPr>
          <p:cNvGraphicFramePr>
            <a:graphicFrameLocks noChangeAspect="1"/>
          </p:cNvGraphicFramePr>
          <p:nvPr>
            <p:extLst>
              <p:ext uri="{D42A27DB-BD31-4B8C-83A1-F6EECF244321}">
                <p14:modId xmlns:p14="http://schemas.microsoft.com/office/powerpoint/2010/main" val="2788069479"/>
              </p:ext>
            </p:extLst>
          </p:nvPr>
        </p:nvGraphicFramePr>
        <p:xfrm>
          <a:off x="5041899" y="1476377"/>
          <a:ext cx="190500" cy="177800"/>
        </p:xfrm>
        <a:graphic>
          <a:graphicData uri="http://schemas.openxmlformats.org/presentationml/2006/ole">
            <mc:AlternateContent xmlns:mc="http://schemas.openxmlformats.org/markup-compatibility/2006">
              <mc:Choice xmlns:v="urn:schemas-microsoft-com:vml" Requires="v">
                <p:oleObj name="Equation" r:id="rId8" imgW="190440" imgH="177480" progId="Equation.DSMT4">
                  <p:embed/>
                </p:oleObj>
              </mc:Choice>
              <mc:Fallback>
                <p:oleObj name="Equation" r:id="rId8" imgW="190440" imgH="177480" progId="Equation.DSMT4">
                  <p:embed/>
                  <p:pic>
                    <p:nvPicPr>
                      <p:cNvPr id="43" name="Object 46">
                        <a:extLst>
                          <a:ext uri="{FF2B5EF4-FFF2-40B4-BE49-F238E27FC236}">
                            <a16:creationId xmlns:a16="http://schemas.microsoft.com/office/drawing/2014/main" id="{C0E4747D-1B58-FF50-F177-3A96AC9F1974}"/>
                          </a:ext>
                        </a:extLst>
                      </p:cNvPr>
                      <p:cNvPicPr>
                        <a:picLocks noChangeAspect="1" noChangeArrowheads="1"/>
                      </p:cNvPicPr>
                      <p:nvPr/>
                    </p:nvPicPr>
                    <p:blipFill>
                      <a:blip r:embed="rId9"/>
                      <a:srcRect/>
                      <a:stretch>
                        <a:fillRect/>
                      </a:stretch>
                    </p:blipFill>
                    <p:spPr bwMode="auto">
                      <a:xfrm>
                        <a:off x="5041899" y="1476377"/>
                        <a:ext cx="1905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7">
            <a:extLst>
              <a:ext uri="{FF2B5EF4-FFF2-40B4-BE49-F238E27FC236}">
                <a16:creationId xmlns:a16="http://schemas.microsoft.com/office/drawing/2014/main" id="{0E798698-DA27-4D75-E256-E4FF340CC143}"/>
              </a:ext>
            </a:extLst>
          </p:cNvPr>
          <p:cNvGraphicFramePr>
            <a:graphicFrameLocks noChangeAspect="1"/>
          </p:cNvGraphicFramePr>
          <p:nvPr>
            <p:extLst>
              <p:ext uri="{D42A27DB-BD31-4B8C-83A1-F6EECF244321}">
                <p14:modId xmlns:p14="http://schemas.microsoft.com/office/powerpoint/2010/main" val="4012702075"/>
              </p:ext>
            </p:extLst>
          </p:nvPr>
        </p:nvGraphicFramePr>
        <p:xfrm>
          <a:off x="7364413" y="1468438"/>
          <a:ext cx="254000" cy="177800"/>
        </p:xfrm>
        <a:graphic>
          <a:graphicData uri="http://schemas.openxmlformats.org/presentationml/2006/ole">
            <mc:AlternateContent xmlns:mc="http://schemas.openxmlformats.org/markup-compatibility/2006">
              <mc:Choice xmlns:v="urn:schemas-microsoft-com:vml" Requires="v">
                <p:oleObj name="Equation" r:id="rId10" imgW="253800" imgH="177480" progId="Equation.DSMT4">
                  <p:embed/>
                </p:oleObj>
              </mc:Choice>
              <mc:Fallback>
                <p:oleObj name="Equation" r:id="rId10" imgW="253800" imgH="177480" progId="Equation.DSMT4">
                  <p:embed/>
                  <p:pic>
                    <p:nvPicPr>
                      <p:cNvPr id="44" name="Object 47">
                        <a:extLst>
                          <a:ext uri="{FF2B5EF4-FFF2-40B4-BE49-F238E27FC236}">
                            <a16:creationId xmlns:a16="http://schemas.microsoft.com/office/drawing/2014/main" id="{0E798698-DA27-4D75-E256-E4FF340CC143}"/>
                          </a:ext>
                        </a:extLst>
                      </p:cNvPr>
                      <p:cNvPicPr>
                        <a:picLocks noChangeAspect="1" noChangeArrowheads="1"/>
                      </p:cNvPicPr>
                      <p:nvPr/>
                    </p:nvPicPr>
                    <p:blipFill>
                      <a:blip r:embed="rId11"/>
                      <a:srcRect/>
                      <a:stretch>
                        <a:fillRect/>
                      </a:stretch>
                    </p:blipFill>
                    <p:spPr bwMode="auto">
                      <a:xfrm>
                        <a:off x="7364413" y="1468438"/>
                        <a:ext cx="25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3" name="Group 62">
            <a:extLst>
              <a:ext uri="{FF2B5EF4-FFF2-40B4-BE49-F238E27FC236}">
                <a16:creationId xmlns:a16="http://schemas.microsoft.com/office/drawing/2014/main" id="{CD05489D-932F-1B43-C9AF-D2084ABADCCA}"/>
              </a:ext>
            </a:extLst>
          </p:cNvPr>
          <p:cNvGrpSpPr/>
          <p:nvPr/>
        </p:nvGrpSpPr>
        <p:grpSpPr>
          <a:xfrm>
            <a:off x="2751137" y="1704976"/>
            <a:ext cx="4505323" cy="431801"/>
            <a:chOff x="1809749" y="1624014"/>
            <a:chExt cx="5208587" cy="431801"/>
          </a:xfrm>
        </p:grpSpPr>
        <p:cxnSp>
          <p:nvCxnSpPr>
            <p:cNvPr id="4" name="Straight Connector 3">
              <a:extLst>
                <a:ext uri="{FF2B5EF4-FFF2-40B4-BE49-F238E27FC236}">
                  <a16:creationId xmlns:a16="http://schemas.microsoft.com/office/drawing/2014/main" id="{75B151F5-D7AD-987E-EA86-A869D272CCCE}"/>
                </a:ext>
              </a:extLst>
            </p:cNvPr>
            <p:cNvCxnSpPr>
              <a:cxnSpLocks/>
            </p:cNvCxnSpPr>
            <p:nvPr/>
          </p:nvCxnSpPr>
          <p:spPr>
            <a:xfrm flipH="1" flipV="1">
              <a:off x="5395912" y="1849440"/>
              <a:ext cx="1622424" cy="4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1B7F51A-1962-92ED-C6D9-B71026E0CB44}"/>
                </a:ext>
              </a:extLst>
            </p:cNvPr>
            <p:cNvCxnSpPr>
              <a:cxnSpLocks/>
            </p:cNvCxnSpPr>
            <p:nvPr/>
          </p:nvCxnSpPr>
          <p:spPr>
            <a:xfrm flipH="1">
              <a:off x="1825625" y="1835152"/>
              <a:ext cx="1233486" cy="79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49C1670-B39A-F853-8C58-0B8D11DD6BA9}"/>
                </a:ext>
              </a:extLst>
            </p:cNvPr>
            <p:cNvCxnSpPr/>
            <p:nvPr/>
          </p:nvCxnSpPr>
          <p:spPr>
            <a:xfrm>
              <a:off x="1809749" y="1643065"/>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482A7E-DCFB-B725-A9E4-DB208B3F99F2}"/>
                </a:ext>
              </a:extLst>
            </p:cNvPr>
            <p:cNvCxnSpPr/>
            <p:nvPr/>
          </p:nvCxnSpPr>
          <p:spPr>
            <a:xfrm>
              <a:off x="7018336" y="1652590"/>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2371B0-8111-A2F3-A8D2-6FB8DF1FE2F3}"/>
                </a:ext>
              </a:extLst>
            </p:cNvPr>
            <p:cNvCxnSpPr/>
            <p:nvPr/>
          </p:nvCxnSpPr>
          <p:spPr>
            <a:xfrm>
              <a:off x="4201317" y="1624014"/>
              <a:ext cx="0" cy="403225"/>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D81237D-ED74-90D8-A02F-5DB36214F889}"/>
                </a:ext>
              </a:extLst>
            </p:cNvPr>
            <p:cNvCxnSpPr/>
            <p:nvPr/>
          </p:nvCxnSpPr>
          <p:spPr>
            <a:xfrm>
              <a:off x="3059111" y="1636715"/>
              <a:ext cx="0" cy="40322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071338-9BA8-0FD8-F8D6-D4382D091F4B}"/>
                </a:ext>
              </a:extLst>
            </p:cNvPr>
            <p:cNvCxnSpPr/>
            <p:nvPr/>
          </p:nvCxnSpPr>
          <p:spPr>
            <a:xfrm>
              <a:off x="5380036" y="1633540"/>
              <a:ext cx="0" cy="40322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CF061-BC70-B929-D7B3-511AE479D557}"/>
                </a:ext>
              </a:extLst>
            </p:cNvPr>
            <p:cNvCxnSpPr/>
            <p:nvPr/>
          </p:nvCxnSpPr>
          <p:spPr>
            <a:xfrm>
              <a:off x="3051175" y="1647827"/>
              <a:ext cx="23320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D097880-8950-8060-3E19-0EF2F97F15D1}"/>
                </a:ext>
              </a:extLst>
            </p:cNvPr>
            <p:cNvCxnSpPr/>
            <p:nvPr/>
          </p:nvCxnSpPr>
          <p:spPr>
            <a:xfrm>
              <a:off x="3051175" y="2027239"/>
              <a:ext cx="23320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Content Placeholder 2">
            <a:extLst>
              <a:ext uri="{FF2B5EF4-FFF2-40B4-BE49-F238E27FC236}">
                <a16:creationId xmlns:a16="http://schemas.microsoft.com/office/drawing/2014/main" id="{B33C0045-5AC0-54F9-8F11-63659CF6DF82}"/>
              </a:ext>
            </a:extLst>
          </p:cNvPr>
          <p:cNvSpPr>
            <a:spLocks noGrp="1"/>
          </p:cNvSpPr>
          <p:nvPr>
            <p:ph sz="quarter" idx="1"/>
          </p:nvPr>
        </p:nvSpPr>
        <p:spPr>
          <a:xfrm>
            <a:off x="192886" y="88901"/>
            <a:ext cx="9390050" cy="639764"/>
          </a:xfrm>
        </p:spPr>
        <p:txBody>
          <a:bodyPr/>
          <a:lstStyle/>
          <a:p>
            <a:pPr>
              <a:buFont typeface="Wingdings" panose="05000000000000000000" pitchFamily="2" charset="2"/>
              <a:buNone/>
            </a:pPr>
            <a:r>
              <a:rPr lang="en-US" altLang="en-US" sz="2300" dirty="0"/>
              <a:t>Practice: Suppose the boxplot below are scores from last years AP Stats class, use the boxplot to answer the following questions: </a:t>
            </a:r>
            <a:endParaRPr lang="en-CA" altLang="en-US" sz="2000" dirty="0"/>
          </a:p>
          <a:p>
            <a:endParaRPr lang="en-CA" altLang="en-US" sz="2300" dirty="0"/>
          </a:p>
        </p:txBody>
      </p:sp>
      <p:sp>
        <p:nvSpPr>
          <p:cNvPr id="64" name="Content Placeholder 2">
            <a:extLst>
              <a:ext uri="{FF2B5EF4-FFF2-40B4-BE49-F238E27FC236}">
                <a16:creationId xmlns:a16="http://schemas.microsoft.com/office/drawing/2014/main" id="{629CE6A2-1A00-224D-DFC5-0F74780F8980}"/>
              </a:ext>
            </a:extLst>
          </p:cNvPr>
          <p:cNvSpPr txBox="1">
            <a:spLocks/>
          </p:cNvSpPr>
          <p:nvPr/>
        </p:nvSpPr>
        <p:spPr bwMode="auto">
          <a:xfrm>
            <a:off x="235749" y="2597152"/>
            <a:ext cx="939005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None/>
            </a:pPr>
            <a:r>
              <a:rPr lang="en-US" altLang="en-US" sz="2300" dirty="0"/>
              <a:t>a) What is the maximum score in the class?  </a:t>
            </a:r>
            <a:endParaRPr lang="en-CA" altLang="en-US" sz="2000" dirty="0"/>
          </a:p>
          <a:p>
            <a:endParaRPr lang="en-CA" altLang="en-US" sz="2300" dirty="0"/>
          </a:p>
        </p:txBody>
      </p:sp>
      <p:sp>
        <p:nvSpPr>
          <p:cNvPr id="65" name="Content Placeholder 2">
            <a:extLst>
              <a:ext uri="{FF2B5EF4-FFF2-40B4-BE49-F238E27FC236}">
                <a16:creationId xmlns:a16="http://schemas.microsoft.com/office/drawing/2014/main" id="{76B7C448-CEE3-11AF-1194-DB393E65CAF1}"/>
              </a:ext>
            </a:extLst>
          </p:cNvPr>
          <p:cNvSpPr txBox="1">
            <a:spLocks/>
          </p:cNvSpPr>
          <p:nvPr/>
        </p:nvSpPr>
        <p:spPr bwMode="auto">
          <a:xfrm>
            <a:off x="245274" y="3435352"/>
            <a:ext cx="939005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None/>
            </a:pPr>
            <a:r>
              <a:rPr lang="en-US" altLang="en-US" sz="2300" dirty="0"/>
              <a:t>b) What is the minimum score in the class?  </a:t>
            </a:r>
            <a:endParaRPr lang="en-CA" altLang="en-US" sz="2000" dirty="0"/>
          </a:p>
          <a:p>
            <a:endParaRPr lang="en-CA" altLang="en-US" sz="2300" dirty="0"/>
          </a:p>
        </p:txBody>
      </p:sp>
      <p:sp>
        <p:nvSpPr>
          <p:cNvPr id="66" name="Content Placeholder 2">
            <a:extLst>
              <a:ext uri="{FF2B5EF4-FFF2-40B4-BE49-F238E27FC236}">
                <a16:creationId xmlns:a16="http://schemas.microsoft.com/office/drawing/2014/main" id="{D2AC369D-1C9B-98A0-B8A5-BFB74F3EABBF}"/>
              </a:ext>
            </a:extLst>
          </p:cNvPr>
          <p:cNvSpPr txBox="1">
            <a:spLocks/>
          </p:cNvSpPr>
          <p:nvPr/>
        </p:nvSpPr>
        <p:spPr bwMode="auto">
          <a:xfrm>
            <a:off x="254799" y="4264027"/>
            <a:ext cx="939005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None/>
            </a:pPr>
            <a:r>
              <a:rPr lang="en-US" altLang="en-US" sz="2300" dirty="0"/>
              <a:t>c) What percentage of the class got a score less than 86%?</a:t>
            </a:r>
            <a:endParaRPr lang="en-CA" altLang="en-US" sz="2000" dirty="0"/>
          </a:p>
          <a:p>
            <a:endParaRPr lang="en-CA" altLang="en-US" sz="2300" dirty="0"/>
          </a:p>
        </p:txBody>
      </p:sp>
      <p:sp>
        <p:nvSpPr>
          <p:cNvPr id="67" name="Content Placeholder 2">
            <a:extLst>
              <a:ext uri="{FF2B5EF4-FFF2-40B4-BE49-F238E27FC236}">
                <a16:creationId xmlns:a16="http://schemas.microsoft.com/office/drawing/2014/main" id="{81141DC6-8C0E-85F2-5497-03A610A2996A}"/>
              </a:ext>
            </a:extLst>
          </p:cNvPr>
          <p:cNvSpPr txBox="1">
            <a:spLocks/>
          </p:cNvSpPr>
          <p:nvPr/>
        </p:nvSpPr>
        <p:spPr bwMode="auto">
          <a:xfrm>
            <a:off x="264324" y="5092702"/>
            <a:ext cx="939005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None/>
            </a:pPr>
            <a:r>
              <a:rPr lang="en-US" altLang="en-US" sz="2300" dirty="0"/>
              <a:t>d) What is the range in score for the bottom 25% of the class? </a:t>
            </a:r>
            <a:endParaRPr lang="en-CA" altLang="en-US" sz="2000" dirty="0"/>
          </a:p>
          <a:p>
            <a:endParaRPr lang="en-CA" altLang="en-US" sz="2300" dirty="0"/>
          </a:p>
        </p:txBody>
      </p:sp>
      <p:sp>
        <p:nvSpPr>
          <p:cNvPr id="68" name="Content Placeholder 2">
            <a:extLst>
              <a:ext uri="{FF2B5EF4-FFF2-40B4-BE49-F238E27FC236}">
                <a16:creationId xmlns:a16="http://schemas.microsoft.com/office/drawing/2014/main" id="{D57B8434-5959-031F-A3AE-0AD5AA0BB9BA}"/>
              </a:ext>
            </a:extLst>
          </p:cNvPr>
          <p:cNvSpPr txBox="1">
            <a:spLocks/>
          </p:cNvSpPr>
          <p:nvPr/>
        </p:nvSpPr>
        <p:spPr bwMode="auto">
          <a:xfrm>
            <a:off x="273849" y="5911852"/>
            <a:ext cx="9390050" cy="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None/>
            </a:pPr>
            <a:r>
              <a:rPr lang="en-US" altLang="en-US" sz="2300" dirty="0"/>
              <a:t>e) Half of the class got higher than what score?</a:t>
            </a:r>
            <a:endParaRPr lang="en-CA" altLang="en-US" sz="2000" dirty="0"/>
          </a:p>
          <a:p>
            <a:endParaRPr lang="en-CA" altLang="en-US" sz="2300" dirty="0"/>
          </a:p>
        </p:txBody>
      </p:sp>
    </p:spTree>
    <p:custDataLst>
      <p:tags r:id="rId1"/>
    </p:custDataLst>
    <p:extLst>
      <p:ext uri="{BB962C8B-B14F-4D97-AF65-F5344CB8AC3E}">
        <p14:creationId xmlns:p14="http://schemas.microsoft.com/office/powerpoint/2010/main" val="11476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EB4B-3135-4A2B-B295-9083C6CAE4B6}"/>
              </a:ext>
            </a:extLst>
          </p:cNvPr>
          <p:cNvSpPr>
            <a:spLocks noGrp="1"/>
          </p:cNvSpPr>
          <p:nvPr>
            <p:ph type="title"/>
          </p:nvPr>
        </p:nvSpPr>
        <p:spPr>
          <a:xfrm>
            <a:off x="396877" y="26988"/>
            <a:ext cx="7878762" cy="546100"/>
          </a:xfrm>
        </p:spPr>
        <p:txBody>
          <a:bodyPr/>
          <a:lstStyle/>
          <a:p>
            <a:pPr eaLnBrk="1" fontAlgn="auto" hangingPunct="1">
              <a:spcAft>
                <a:spcPts val="0"/>
              </a:spcAft>
              <a:defRPr/>
            </a:pPr>
            <a:r>
              <a:rPr lang="en-CA" sz="2400" dirty="0"/>
              <a:t>II) </a:t>
            </a:r>
            <a:r>
              <a:rPr lang="en-CA" sz="2400" dirty="0" err="1"/>
              <a:t>BOXplots</a:t>
            </a:r>
            <a:r>
              <a:rPr lang="en-CA" sz="2400" dirty="0"/>
              <a:t>:  IQR and Five number Summaries</a:t>
            </a:r>
          </a:p>
        </p:txBody>
      </p:sp>
      <p:sp>
        <p:nvSpPr>
          <p:cNvPr id="14339" name="Content Placeholder 2">
            <a:extLst>
              <a:ext uri="{FF2B5EF4-FFF2-40B4-BE49-F238E27FC236}">
                <a16:creationId xmlns:a16="http://schemas.microsoft.com/office/drawing/2014/main" id="{354EA3BE-3AA0-E995-0001-94B2A66BEB4D}"/>
              </a:ext>
            </a:extLst>
          </p:cNvPr>
          <p:cNvSpPr>
            <a:spLocks noGrp="1"/>
          </p:cNvSpPr>
          <p:nvPr>
            <p:ph sz="quarter" idx="1"/>
          </p:nvPr>
        </p:nvSpPr>
        <p:spPr>
          <a:xfrm>
            <a:off x="209554" y="747714"/>
            <a:ext cx="11239495" cy="4416425"/>
          </a:xfrm>
        </p:spPr>
        <p:txBody>
          <a:bodyPr/>
          <a:lstStyle/>
          <a:p>
            <a:pPr>
              <a:buFont typeface="Wingdings" panose="05000000000000000000" pitchFamily="2" charset="2"/>
              <a:buNone/>
            </a:pPr>
            <a:r>
              <a:rPr lang="en-US" altLang="en-US" sz="2300" dirty="0"/>
              <a:t>When asked to give the 5 Number Summary, these are values you need:</a:t>
            </a:r>
            <a:endParaRPr lang="en-CA" altLang="en-US" sz="2300" dirty="0"/>
          </a:p>
          <a:p>
            <a:r>
              <a:rPr lang="en-US" altLang="en-US" sz="2000" dirty="0"/>
              <a:t>1. Minimum: The lowest number, lowest data point</a:t>
            </a:r>
            <a:endParaRPr lang="en-CA" altLang="en-US" sz="2000" dirty="0"/>
          </a:p>
          <a:p>
            <a:r>
              <a:rPr lang="en-US" altLang="en-US" sz="2000" dirty="0"/>
              <a:t>2. </a:t>
            </a:r>
            <a:r>
              <a:rPr lang="en-US" altLang="en-US" sz="2000" b="1" dirty="0"/>
              <a:t>Q</a:t>
            </a:r>
            <a:r>
              <a:rPr lang="en-US" altLang="en-US" sz="2000" b="1" baseline="-25000" dirty="0"/>
              <a:t>1</a:t>
            </a:r>
            <a:r>
              <a:rPr lang="en-US" altLang="en-US" sz="2000" b="1" dirty="0"/>
              <a:t>: First Quartile, </a:t>
            </a:r>
            <a:r>
              <a:rPr lang="en-US" altLang="en-US" sz="2000" dirty="0"/>
              <a:t>the 25% mark, 25% of data points are less than Q1</a:t>
            </a:r>
            <a:endParaRPr lang="en-CA" altLang="en-US" sz="2000" dirty="0"/>
          </a:p>
          <a:p>
            <a:r>
              <a:rPr lang="en-US" altLang="en-US" sz="2000" dirty="0"/>
              <a:t>3. </a:t>
            </a:r>
            <a:r>
              <a:rPr lang="en-US" altLang="en-US" sz="2000" b="1" dirty="0"/>
              <a:t>Median: </a:t>
            </a:r>
            <a:r>
              <a:rPr lang="en-US" altLang="en-US" sz="2000" dirty="0"/>
              <a:t> the middle term, (if two terms are in the middle, take the average of the two)</a:t>
            </a:r>
            <a:endParaRPr lang="en-CA" altLang="en-US" sz="2000" dirty="0"/>
          </a:p>
          <a:p>
            <a:r>
              <a:rPr lang="en-US" altLang="en-US" sz="2000" dirty="0"/>
              <a:t>4. </a:t>
            </a:r>
            <a:r>
              <a:rPr lang="en-US" altLang="en-US" sz="2000" b="1" dirty="0"/>
              <a:t>Q</a:t>
            </a:r>
            <a:r>
              <a:rPr lang="en-US" altLang="en-US" sz="2000" b="1" baseline="-25000" dirty="0"/>
              <a:t>3 </a:t>
            </a:r>
            <a:r>
              <a:rPr lang="en-US" altLang="en-US" sz="2000" dirty="0"/>
              <a:t>: </a:t>
            </a:r>
            <a:r>
              <a:rPr lang="en-US" altLang="en-US" sz="2000" b="1" dirty="0"/>
              <a:t>third quartile,</a:t>
            </a:r>
            <a:r>
              <a:rPr lang="en-US" altLang="en-US" sz="2000" b="1" baseline="-25000" dirty="0"/>
              <a:t>, </a:t>
            </a:r>
            <a:r>
              <a:rPr lang="en-US" altLang="en-US" sz="2000" dirty="0"/>
              <a:t>the 75% mark, 25% of data points are greater than Q3</a:t>
            </a:r>
            <a:endParaRPr lang="en-CA" altLang="en-US" sz="2000" dirty="0"/>
          </a:p>
          <a:p>
            <a:r>
              <a:rPr lang="en-US" altLang="en-US" sz="2000" dirty="0"/>
              <a:t>5. Maximum: The highest number</a:t>
            </a:r>
          </a:p>
          <a:p>
            <a:r>
              <a:rPr lang="en-CA" altLang="en-US" sz="2000" dirty="0"/>
              <a:t>Interquartile Range (IQR): the distance between the Q1 and Q3   (IQR = Q3 – Q1)</a:t>
            </a:r>
          </a:p>
          <a:p>
            <a:r>
              <a:rPr lang="en-CA" altLang="en-US" sz="2000" dirty="0"/>
              <a:t>“Outliers”: Data points that are greater than Q3 by (1.5IQR) or less than Q1 by (1.5IQR)</a:t>
            </a:r>
          </a:p>
          <a:p>
            <a:r>
              <a:rPr lang="en-CA" altLang="en-US" sz="2000" dirty="0"/>
              <a:t>Outliers are data points that differ significantly from other observations.  You indicate outliers in a boxplot by using a separate point or star</a:t>
            </a:r>
          </a:p>
          <a:p>
            <a:endParaRPr lang="en-CA" altLang="en-US" sz="2000" dirty="0"/>
          </a:p>
          <a:p>
            <a:endParaRPr lang="en-CA" altLang="en-US" sz="2000" dirty="0"/>
          </a:p>
          <a:p>
            <a:endParaRPr lang="en-CA" altLang="en-US" sz="2300" dirty="0"/>
          </a:p>
        </p:txBody>
      </p:sp>
      <p:grpSp>
        <p:nvGrpSpPr>
          <p:cNvPr id="3" name="Group 18">
            <a:extLst>
              <a:ext uri="{FF2B5EF4-FFF2-40B4-BE49-F238E27FC236}">
                <a16:creationId xmlns:a16="http://schemas.microsoft.com/office/drawing/2014/main" id="{029AE95B-7053-64C7-BD3C-D1168679997E}"/>
              </a:ext>
            </a:extLst>
          </p:cNvPr>
          <p:cNvGrpSpPr>
            <a:grpSpLocks/>
          </p:cNvGrpSpPr>
          <p:nvPr/>
        </p:nvGrpSpPr>
        <p:grpSpPr bwMode="auto">
          <a:xfrm>
            <a:off x="4440238" y="5762626"/>
            <a:ext cx="3536950" cy="631825"/>
            <a:chOff x="2259107" y="5446060"/>
            <a:chExt cx="3536576" cy="632011"/>
          </a:xfrm>
        </p:grpSpPr>
        <p:sp>
          <p:nvSpPr>
            <p:cNvPr id="4" name="Rectangle 3">
              <a:extLst>
                <a:ext uri="{FF2B5EF4-FFF2-40B4-BE49-F238E27FC236}">
                  <a16:creationId xmlns:a16="http://schemas.microsoft.com/office/drawing/2014/main" id="{EA24379A-EFA9-4B98-9C38-0276AC7E5F17}"/>
                </a:ext>
              </a:extLst>
            </p:cNvPr>
            <p:cNvSpPr/>
            <p:nvPr/>
          </p:nvSpPr>
          <p:spPr>
            <a:xfrm>
              <a:off x="2932136" y="5473056"/>
              <a:ext cx="1774637" cy="60501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6" name="Straight Connector 5">
              <a:extLst>
                <a:ext uri="{FF2B5EF4-FFF2-40B4-BE49-F238E27FC236}">
                  <a16:creationId xmlns:a16="http://schemas.microsoft.com/office/drawing/2014/main" id="{CEAAA922-C841-4B89-99CF-3FA75E76EFEE}"/>
                </a:ext>
              </a:extLst>
            </p:cNvPr>
            <p:cNvCxnSpPr>
              <a:stCxn id="4" idx="1"/>
            </p:cNvCxnSpPr>
            <p:nvPr/>
          </p:nvCxnSpPr>
          <p:spPr>
            <a:xfrm rot="10800000">
              <a:off x="2259107" y="5774770"/>
              <a:ext cx="6730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2B78A3-8466-42E1-9983-D10FBB65BF25}"/>
                </a:ext>
              </a:extLst>
            </p:cNvPr>
            <p:cNvCxnSpPr/>
            <p:nvPr/>
          </p:nvCxnSpPr>
          <p:spPr>
            <a:xfrm rot="10800000">
              <a:off x="4738520" y="5795413"/>
              <a:ext cx="1057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384A38-5E98-43E9-B290-FB66531E44DE}"/>
                </a:ext>
              </a:extLst>
            </p:cNvPr>
            <p:cNvCxnSpPr/>
            <p:nvPr/>
          </p:nvCxnSpPr>
          <p:spPr>
            <a:xfrm rot="5400000" flipH="1" flipV="1">
              <a:off x="3314561" y="5762066"/>
              <a:ext cx="6066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BF6306-5133-457F-91A2-3D4D71F99F46}"/>
                </a:ext>
              </a:extLst>
            </p:cNvPr>
            <p:cNvCxnSpPr/>
            <p:nvPr/>
          </p:nvCxnSpPr>
          <p:spPr>
            <a:xfrm rot="5400000" flipH="1" flipV="1">
              <a:off x="1962948" y="5748568"/>
              <a:ext cx="605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FA12F3-2727-4CA0-9095-5B54168C987A}"/>
                </a:ext>
              </a:extLst>
            </p:cNvPr>
            <p:cNvCxnSpPr/>
            <p:nvPr/>
          </p:nvCxnSpPr>
          <p:spPr>
            <a:xfrm rot="5400000" flipH="1" flipV="1">
              <a:off x="5491587" y="5766036"/>
              <a:ext cx="6050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361BB18-406C-60FD-2B99-69AB56727855}"/>
              </a:ext>
            </a:extLst>
          </p:cNvPr>
          <p:cNvSpPr txBox="1">
            <a:spLocks noChangeArrowheads="1"/>
          </p:cNvSpPr>
          <p:nvPr/>
        </p:nvSpPr>
        <p:spPr bwMode="auto">
          <a:xfrm>
            <a:off x="4171951" y="6380164"/>
            <a:ext cx="55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Min</a:t>
            </a:r>
          </a:p>
        </p:txBody>
      </p:sp>
      <p:sp>
        <p:nvSpPr>
          <p:cNvPr id="15" name="TextBox 14">
            <a:extLst>
              <a:ext uri="{FF2B5EF4-FFF2-40B4-BE49-F238E27FC236}">
                <a16:creationId xmlns:a16="http://schemas.microsoft.com/office/drawing/2014/main" id="{08266C41-8A39-54B7-CCB5-D2B165CBE9C8}"/>
              </a:ext>
            </a:extLst>
          </p:cNvPr>
          <p:cNvSpPr txBox="1">
            <a:spLocks noChangeArrowheads="1"/>
          </p:cNvSpPr>
          <p:nvPr/>
        </p:nvSpPr>
        <p:spPr bwMode="auto">
          <a:xfrm>
            <a:off x="4860926" y="6372225"/>
            <a:ext cx="49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Q1</a:t>
            </a:r>
          </a:p>
        </p:txBody>
      </p:sp>
      <p:sp>
        <p:nvSpPr>
          <p:cNvPr id="16" name="TextBox 15">
            <a:extLst>
              <a:ext uri="{FF2B5EF4-FFF2-40B4-BE49-F238E27FC236}">
                <a16:creationId xmlns:a16="http://schemas.microsoft.com/office/drawing/2014/main" id="{F4604854-E54F-982E-DC12-CBF1533E14D6}"/>
              </a:ext>
            </a:extLst>
          </p:cNvPr>
          <p:cNvSpPr txBox="1">
            <a:spLocks noChangeArrowheads="1"/>
          </p:cNvSpPr>
          <p:nvPr/>
        </p:nvSpPr>
        <p:spPr bwMode="auto">
          <a:xfrm>
            <a:off x="5403850" y="63754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Median</a:t>
            </a:r>
          </a:p>
        </p:txBody>
      </p:sp>
      <p:sp>
        <p:nvSpPr>
          <p:cNvPr id="17" name="TextBox 16">
            <a:extLst>
              <a:ext uri="{FF2B5EF4-FFF2-40B4-BE49-F238E27FC236}">
                <a16:creationId xmlns:a16="http://schemas.microsoft.com/office/drawing/2014/main" id="{E1AA0429-3265-74D5-931E-33ECF2F5C30E}"/>
              </a:ext>
            </a:extLst>
          </p:cNvPr>
          <p:cNvSpPr txBox="1">
            <a:spLocks noChangeArrowheads="1"/>
          </p:cNvSpPr>
          <p:nvPr/>
        </p:nvSpPr>
        <p:spPr bwMode="auto">
          <a:xfrm>
            <a:off x="6667501" y="6375400"/>
            <a:ext cx="49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Q3</a:t>
            </a:r>
          </a:p>
        </p:txBody>
      </p:sp>
      <p:sp>
        <p:nvSpPr>
          <p:cNvPr id="18" name="TextBox 17">
            <a:extLst>
              <a:ext uri="{FF2B5EF4-FFF2-40B4-BE49-F238E27FC236}">
                <a16:creationId xmlns:a16="http://schemas.microsoft.com/office/drawing/2014/main" id="{14CB07B8-546D-3FB6-4BA4-C65D282F6F96}"/>
              </a:ext>
            </a:extLst>
          </p:cNvPr>
          <p:cNvSpPr txBox="1">
            <a:spLocks noChangeArrowheads="1"/>
          </p:cNvSpPr>
          <p:nvPr/>
        </p:nvSpPr>
        <p:spPr bwMode="auto">
          <a:xfrm>
            <a:off x="7654926" y="6353175"/>
            <a:ext cx="62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Max</a:t>
            </a:r>
          </a:p>
        </p:txBody>
      </p:sp>
      <p:cxnSp>
        <p:nvCxnSpPr>
          <p:cNvPr id="8" name="Straight Arrow Connector 7">
            <a:extLst>
              <a:ext uri="{FF2B5EF4-FFF2-40B4-BE49-F238E27FC236}">
                <a16:creationId xmlns:a16="http://schemas.microsoft.com/office/drawing/2014/main" id="{6102D456-AEF1-433A-BE0C-8555B504CAA3}"/>
              </a:ext>
            </a:extLst>
          </p:cNvPr>
          <p:cNvCxnSpPr/>
          <p:nvPr/>
        </p:nvCxnSpPr>
        <p:spPr>
          <a:xfrm>
            <a:off x="5113339" y="5516563"/>
            <a:ext cx="1806575" cy="0"/>
          </a:xfrm>
          <a:prstGeom prst="straightConnector1">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A133FB-0314-4E7F-D4AF-C9A3BC4C3C32}"/>
              </a:ext>
            </a:extLst>
          </p:cNvPr>
          <p:cNvSpPr txBox="1">
            <a:spLocks noChangeArrowheads="1"/>
          </p:cNvSpPr>
          <p:nvPr/>
        </p:nvSpPr>
        <p:spPr bwMode="auto">
          <a:xfrm>
            <a:off x="5697539" y="5148263"/>
            <a:ext cx="63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IQR</a:t>
            </a:r>
          </a:p>
        </p:txBody>
      </p:sp>
      <p:sp>
        <p:nvSpPr>
          <p:cNvPr id="11" name="Star: 5 Points 10">
            <a:extLst>
              <a:ext uri="{FF2B5EF4-FFF2-40B4-BE49-F238E27FC236}">
                <a16:creationId xmlns:a16="http://schemas.microsoft.com/office/drawing/2014/main" id="{6888ED62-0B9B-483F-8A0B-E71755A236BB}"/>
              </a:ext>
            </a:extLst>
          </p:cNvPr>
          <p:cNvSpPr/>
          <p:nvPr/>
        </p:nvSpPr>
        <p:spPr>
          <a:xfrm>
            <a:off x="8936039" y="6042026"/>
            <a:ext cx="160337" cy="1444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0" name="TextBox 19">
            <a:extLst>
              <a:ext uri="{FF2B5EF4-FFF2-40B4-BE49-F238E27FC236}">
                <a16:creationId xmlns:a16="http://schemas.microsoft.com/office/drawing/2014/main" id="{58BB07E9-AE27-D109-0A93-0627B1B40073}"/>
              </a:ext>
            </a:extLst>
          </p:cNvPr>
          <p:cNvSpPr txBox="1">
            <a:spLocks noChangeArrowheads="1"/>
          </p:cNvSpPr>
          <p:nvPr/>
        </p:nvSpPr>
        <p:spPr bwMode="auto">
          <a:xfrm>
            <a:off x="8597901" y="5694364"/>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Outlier</a:t>
            </a:r>
          </a:p>
        </p:txBody>
      </p:sp>
      <p:cxnSp>
        <p:nvCxnSpPr>
          <p:cNvPr id="21" name="Straight Arrow Connector 20">
            <a:extLst>
              <a:ext uri="{FF2B5EF4-FFF2-40B4-BE49-F238E27FC236}">
                <a16:creationId xmlns:a16="http://schemas.microsoft.com/office/drawing/2014/main" id="{28D8A48F-1CC1-4EDA-82EE-F9FDCAFD28FA}"/>
              </a:ext>
            </a:extLst>
          </p:cNvPr>
          <p:cNvCxnSpPr>
            <a:cxnSpLocks/>
          </p:cNvCxnSpPr>
          <p:nvPr/>
        </p:nvCxnSpPr>
        <p:spPr>
          <a:xfrm>
            <a:off x="6918325" y="5516563"/>
            <a:ext cx="2097088" cy="0"/>
          </a:xfrm>
          <a:prstGeom prst="straightConnector1">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5B5C8F-0CFA-4212-8C97-FC6A026472F0}"/>
              </a:ext>
            </a:extLst>
          </p:cNvPr>
          <p:cNvCxnSpPr/>
          <p:nvPr/>
        </p:nvCxnSpPr>
        <p:spPr>
          <a:xfrm flipV="1">
            <a:off x="9015413" y="5332413"/>
            <a:ext cx="0" cy="1223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07ADE58-E7C5-EAAD-71B5-5BE8D88C362B}"/>
              </a:ext>
            </a:extLst>
          </p:cNvPr>
          <p:cNvSpPr txBox="1">
            <a:spLocks noChangeArrowheads="1"/>
          </p:cNvSpPr>
          <p:nvPr/>
        </p:nvSpPr>
        <p:spPr bwMode="auto">
          <a:xfrm>
            <a:off x="6873897" y="4870233"/>
            <a:ext cx="2203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If greater than 1.5xIQR from Q3</a:t>
            </a:r>
          </a:p>
        </p:txBody>
      </p:sp>
      <p:sp>
        <p:nvSpPr>
          <p:cNvPr id="29" name="Star: 5 Points 28">
            <a:extLst>
              <a:ext uri="{FF2B5EF4-FFF2-40B4-BE49-F238E27FC236}">
                <a16:creationId xmlns:a16="http://schemas.microsoft.com/office/drawing/2014/main" id="{49264D72-9CB2-4D7D-96B2-4D5E9D9AAE36}"/>
              </a:ext>
            </a:extLst>
          </p:cNvPr>
          <p:cNvSpPr/>
          <p:nvPr/>
        </p:nvSpPr>
        <p:spPr>
          <a:xfrm>
            <a:off x="2717800" y="6059488"/>
            <a:ext cx="160338" cy="1444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30" name="TextBox 29">
            <a:extLst>
              <a:ext uri="{FF2B5EF4-FFF2-40B4-BE49-F238E27FC236}">
                <a16:creationId xmlns:a16="http://schemas.microsoft.com/office/drawing/2014/main" id="{52224DCA-3F9B-E260-C83C-FF678A70CEC5}"/>
              </a:ext>
            </a:extLst>
          </p:cNvPr>
          <p:cNvSpPr txBox="1">
            <a:spLocks noChangeArrowheads="1"/>
          </p:cNvSpPr>
          <p:nvPr/>
        </p:nvSpPr>
        <p:spPr bwMode="auto">
          <a:xfrm>
            <a:off x="2379664" y="5713413"/>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Outlier</a:t>
            </a:r>
          </a:p>
        </p:txBody>
      </p:sp>
      <p:cxnSp>
        <p:nvCxnSpPr>
          <p:cNvPr id="31" name="Straight Arrow Connector 30">
            <a:extLst>
              <a:ext uri="{FF2B5EF4-FFF2-40B4-BE49-F238E27FC236}">
                <a16:creationId xmlns:a16="http://schemas.microsoft.com/office/drawing/2014/main" id="{1C5E1920-9DD7-4B00-85CE-CE7758C55B80}"/>
              </a:ext>
            </a:extLst>
          </p:cNvPr>
          <p:cNvCxnSpPr>
            <a:cxnSpLocks/>
          </p:cNvCxnSpPr>
          <p:nvPr/>
        </p:nvCxnSpPr>
        <p:spPr>
          <a:xfrm>
            <a:off x="2797176" y="5516563"/>
            <a:ext cx="2289175" cy="0"/>
          </a:xfrm>
          <a:prstGeom prst="straightConnector1">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644796-B6AB-468D-B2A9-D94E580AC9F0}"/>
              </a:ext>
            </a:extLst>
          </p:cNvPr>
          <p:cNvCxnSpPr/>
          <p:nvPr/>
        </p:nvCxnSpPr>
        <p:spPr>
          <a:xfrm flipV="1">
            <a:off x="2797175" y="5351464"/>
            <a:ext cx="0" cy="12223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F9987A-7CBB-97DF-97E2-5871EAECC883}"/>
              </a:ext>
            </a:extLst>
          </p:cNvPr>
          <p:cNvSpPr txBox="1">
            <a:spLocks noChangeArrowheads="1"/>
          </p:cNvSpPr>
          <p:nvPr/>
        </p:nvSpPr>
        <p:spPr bwMode="auto">
          <a:xfrm>
            <a:off x="2842420" y="4798111"/>
            <a:ext cx="1989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dirty="0">
                <a:solidFill>
                  <a:srgbClr val="FF0000"/>
                </a:solidFill>
              </a:rPr>
              <a:t>If less than 1.5xIQR from Q1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20" dur="500"/>
                                        <p:tgtEl>
                                          <p:spTgt spid="14339">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8" dur="500"/>
                                        <p:tgtEl>
                                          <p:spTgt spid="14339">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36" dur="500"/>
                                        <p:tgtEl>
                                          <p:spTgt spid="14339">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44" dur="500"/>
                                        <p:tgtEl>
                                          <p:spTgt spid="1433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54" dur="500"/>
                                        <p:tgtEl>
                                          <p:spTgt spid="14339">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59" dur="500"/>
                                        <p:tgtEl>
                                          <p:spTgt spid="14339">
                                            <p:txEl>
                                              <p:pRg st="7" end="7"/>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4339">
                                            <p:txEl>
                                              <p:pRg st="8" end="8"/>
                                            </p:txEl>
                                          </p:spTgt>
                                        </p:tgtEl>
                                        <p:attrNameLst>
                                          <p:attrName>style.visibility</p:attrName>
                                        </p:attrNameLst>
                                      </p:cBhvr>
                                      <p:to>
                                        <p:strVal val="visible"/>
                                      </p:to>
                                    </p:set>
                                    <p:animEffect transition="in" filter="blinds(horizontal)">
                                      <p:cBhvr>
                                        <p:cTn id="64" dur="500"/>
                                        <p:tgtEl>
                                          <p:spTgt spid="14339">
                                            <p:txEl>
                                              <p:pRg st="8" end="8"/>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37"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outVertical)">
                                      <p:cBhvr>
                                        <p:cTn id="69" dur="500"/>
                                        <p:tgtEl>
                                          <p:spTgt spid="8"/>
                                        </p:tgtEl>
                                      </p:cBhvr>
                                    </p:animEffect>
                                  </p:childTnLst>
                                </p:cTn>
                              </p:par>
                              <p:par>
                                <p:cTn id="70" presetID="10"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80">
                                          <p:stCondLst>
                                            <p:cond delay="0"/>
                                          </p:stCondLst>
                                        </p:cTn>
                                        <p:tgtEl>
                                          <p:spTgt spid="11"/>
                                        </p:tgtEl>
                                      </p:cBhvr>
                                    </p:animEffect>
                                    <p:anim calcmode="lin" valueType="num">
                                      <p:cBhvr>
                                        <p:cTn id="7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3" dur="26">
                                          <p:stCondLst>
                                            <p:cond delay="650"/>
                                          </p:stCondLst>
                                        </p:cTn>
                                        <p:tgtEl>
                                          <p:spTgt spid="11"/>
                                        </p:tgtEl>
                                      </p:cBhvr>
                                      <p:to x="100000" y="60000"/>
                                    </p:animScale>
                                    <p:animScale>
                                      <p:cBhvr>
                                        <p:cTn id="84" dur="166" decel="50000">
                                          <p:stCondLst>
                                            <p:cond delay="676"/>
                                          </p:stCondLst>
                                        </p:cTn>
                                        <p:tgtEl>
                                          <p:spTgt spid="11"/>
                                        </p:tgtEl>
                                      </p:cBhvr>
                                      <p:to x="100000" y="100000"/>
                                    </p:animScale>
                                    <p:animScale>
                                      <p:cBhvr>
                                        <p:cTn id="85" dur="26">
                                          <p:stCondLst>
                                            <p:cond delay="1312"/>
                                          </p:stCondLst>
                                        </p:cTn>
                                        <p:tgtEl>
                                          <p:spTgt spid="11"/>
                                        </p:tgtEl>
                                      </p:cBhvr>
                                      <p:to x="100000" y="80000"/>
                                    </p:animScale>
                                    <p:animScale>
                                      <p:cBhvr>
                                        <p:cTn id="86" dur="166" decel="50000">
                                          <p:stCondLst>
                                            <p:cond delay="1338"/>
                                          </p:stCondLst>
                                        </p:cTn>
                                        <p:tgtEl>
                                          <p:spTgt spid="11"/>
                                        </p:tgtEl>
                                      </p:cBhvr>
                                      <p:to x="100000" y="100000"/>
                                    </p:animScale>
                                    <p:animScale>
                                      <p:cBhvr>
                                        <p:cTn id="87" dur="26">
                                          <p:stCondLst>
                                            <p:cond delay="1642"/>
                                          </p:stCondLst>
                                        </p:cTn>
                                        <p:tgtEl>
                                          <p:spTgt spid="11"/>
                                        </p:tgtEl>
                                      </p:cBhvr>
                                      <p:to x="100000" y="90000"/>
                                    </p:animScale>
                                    <p:animScale>
                                      <p:cBhvr>
                                        <p:cTn id="88" dur="166" decel="50000">
                                          <p:stCondLst>
                                            <p:cond delay="1668"/>
                                          </p:stCondLst>
                                        </p:cTn>
                                        <p:tgtEl>
                                          <p:spTgt spid="11"/>
                                        </p:tgtEl>
                                      </p:cBhvr>
                                      <p:to x="100000" y="100000"/>
                                    </p:animScale>
                                    <p:animScale>
                                      <p:cBhvr>
                                        <p:cTn id="89" dur="26">
                                          <p:stCondLst>
                                            <p:cond delay="1808"/>
                                          </p:stCondLst>
                                        </p:cTn>
                                        <p:tgtEl>
                                          <p:spTgt spid="11"/>
                                        </p:tgtEl>
                                      </p:cBhvr>
                                      <p:to x="100000" y="95000"/>
                                    </p:animScale>
                                    <p:animScale>
                                      <p:cBhvr>
                                        <p:cTn id="90" dur="166" decel="50000">
                                          <p:stCondLst>
                                            <p:cond delay="1834"/>
                                          </p:stCondLst>
                                        </p:cTn>
                                        <p:tgtEl>
                                          <p:spTgt spid="11"/>
                                        </p:tgtEl>
                                      </p:cBhvr>
                                      <p:to x="100000" y="100000"/>
                                    </p:animScale>
                                  </p:childTnLst>
                                </p:cTn>
                              </p:par>
                              <p:par>
                                <p:cTn id="91" presetID="10" presetClass="entr" presetSubtype="0"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500"/>
                                        <p:tgtEl>
                                          <p:spTgt spid="2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6" presetClass="entr" presetSubtype="37"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outVertical)">
                                      <p:cBhvr>
                                        <p:cTn id="103" dur="500"/>
                                        <p:tgtEl>
                                          <p:spTgt spid="21"/>
                                        </p:tgtEl>
                                      </p:cBhvr>
                                    </p:animEffect>
                                  </p:childTnLst>
                                </p:cTn>
                              </p:par>
                              <p:par>
                                <p:cTn id="104" presetID="10" presetClass="entr" presetSubtype="0"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80">
                                          <p:stCondLst>
                                            <p:cond delay="0"/>
                                          </p:stCondLst>
                                        </p:cTn>
                                        <p:tgtEl>
                                          <p:spTgt spid="29"/>
                                        </p:tgtEl>
                                      </p:cBhvr>
                                    </p:animEffect>
                                    <p:anim calcmode="lin" valueType="num">
                                      <p:cBhvr>
                                        <p:cTn id="11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7" dur="26">
                                          <p:stCondLst>
                                            <p:cond delay="650"/>
                                          </p:stCondLst>
                                        </p:cTn>
                                        <p:tgtEl>
                                          <p:spTgt spid="29"/>
                                        </p:tgtEl>
                                      </p:cBhvr>
                                      <p:to x="100000" y="60000"/>
                                    </p:animScale>
                                    <p:animScale>
                                      <p:cBhvr>
                                        <p:cTn id="118" dur="166" decel="50000">
                                          <p:stCondLst>
                                            <p:cond delay="676"/>
                                          </p:stCondLst>
                                        </p:cTn>
                                        <p:tgtEl>
                                          <p:spTgt spid="29"/>
                                        </p:tgtEl>
                                      </p:cBhvr>
                                      <p:to x="100000" y="100000"/>
                                    </p:animScale>
                                    <p:animScale>
                                      <p:cBhvr>
                                        <p:cTn id="119" dur="26">
                                          <p:stCondLst>
                                            <p:cond delay="1312"/>
                                          </p:stCondLst>
                                        </p:cTn>
                                        <p:tgtEl>
                                          <p:spTgt spid="29"/>
                                        </p:tgtEl>
                                      </p:cBhvr>
                                      <p:to x="100000" y="80000"/>
                                    </p:animScale>
                                    <p:animScale>
                                      <p:cBhvr>
                                        <p:cTn id="120" dur="166" decel="50000">
                                          <p:stCondLst>
                                            <p:cond delay="1338"/>
                                          </p:stCondLst>
                                        </p:cTn>
                                        <p:tgtEl>
                                          <p:spTgt spid="29"/>
                                        </p:tgtEl>
                                      </p:cBhvr>
                                      <p:to x="100000" y="100000"/>
                                    </p:animScale>
                                    <p:animScale>
                                      <p:cBhvr>
                                        <p:cTn id="121" dur="26">
                                          <p:stCondLst>
                                            <p:cond delay="1642"/>
                                          </p:stCondLst>
                                        </p:cTn>
                                        <p:tgtEl>
                                          <p:spTgt spid="29"/>
                                        </p:tgtEl>
                                      </p:cBhvr>
                                      <p:to x="100000" y="90000"/>
                                    </p:animScale>
                                    <p:animScale>
                                      <p:cBhvr>
                                        <p:cTn id="122" dur="166" decel="50000">
                                          <p:stCondLst>
                                            <p:cond delay="1668"/>
                                          </p:stCondLst>
                                        </p:cTn>
                                        <p:tgtEl>
                                          <p:spTgt spid="29"/>
                                        </p:tgtEl>
                                      </p:cBhvr>
                                      <p:to x="100000" y="100000"/>
                                    </p:animScale>
                                    <p:animScale>
                                      <p:cBhvr>
                                        <p:cTn id="123" dur="26">
                                          <p:stCondLst>
                                            <p:cond delay="1808"/>
                                          </p:stCondLst>
                                        </p:cTn>
                                        <p:tgtEl>
                                          <p:spTgt spid="29"/>
                                        </p:tgtEl>
                                      </p:cBhvr>
                                      <p:to x="100000" y="95000"/>
                                    </p:animScale>
                                    <p:animScale>
                                      <p:cBhvr>
                                        <p:cTn id="124" dur="166" decel="50000">
                                          <p:stCondLst>
                                            <p:cond delay="1834"/>
                                          </p:stCondLst>
                                        </p:cTn>
                                        <p:tgtEl>
                                          <p:spTgt spid="29"/>
                                        </p:tgtEl>
                                      </p:cBhvr>
                                      <p:to x="100000" y="100000"/>
                                    </p:animScale>
                                  </p:childTnLst>
                                </p:cTn>
                              </p:par>
                              <p:par>
                                <p:cTn id="125" presetID="10" presetClass="entr" presetSubtype="0"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4"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down)">
                                      <p:cBhvr>
                                        <p:cTn id="132" dur="500"/>
                                        <p:tgtEl>
                                          <p:spTgt spid="3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6" presetClass="entr" presetSubtype="37" fill="hold"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arn(outVertical)">
                                      <p:cBhvr>
                                        <p:cTn id="137" dur="500"/>
                                        <p:tgtEl>
                                          <p:spTgt spid="31"/>
                                        </p:tgtEl>
                                      </p:cBhvr>
                                    </p:animEffect>
                                  </p:childTnLst>
                                </p:cTn>
                              </p:par>
                              <p:par>
                                <p:cTn id="138" presetID="10" presetClass="entr" presetSubtype="0" fill="hold"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0" grpId="0"/>
      <p:bldP spid="20" grpId="0"/>
      <p:bldP spid="25" grpId="0"/>
      <p:bldP spid="3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E737-0B34-4774-8179-DB33A18567ED}"/>
              </a:ext>
            </a:extLst>
          </p:cNvPr>
          <p:cNvSpPr>
            <a:spLocks noGrp="1"/>
          </p:cNvSpPr>
          <p:nvPr>
            <p:ph type="title"/>
          </p:nvPr>
        </p:nvSpPr>
        <p:spPr>
          <a:xfrm>
            <a:off x="1749425" y="112713"/>
            <a:ext cx="7467600" cy="533400"/>
          </a:xfrm>
        </p:spPr>
        <p:txBody>
          <a:bodyPr>
            <a:normAutofit fontScale="90000"/>
          </a:bodyPr>
          <a:lstStyle/>
          <a:p>
            <a:pPr>
              <a:defRPr/>
            </a:pPr>
            <a:r>
              <a:rPr lang="en-CA" dirty="0"/>
              <a:t>Finding Q1 and Q3  and Outliers</a:t>
            </a:r>
          </a:p>
        </p:txBody>
      </p:sp>
      <p:sp>
        <p:nvSpPr>
          <p:cNvPr id="15363" name="Content Placeholder 2">
            <a:extLst>
              <a:ext uri="{FF2B5EF4-FFF2-40B4-BE49-F238E27FC236}">
                <a16:creationId xmlns:a16="http://schemas.microsoft.com/office/drawing/2014/main" id="{D061C52B-2AB0-E105-3EF0-B047F4E83133}"/>
              </a:ext>
            </a:extLst>
          </p:cNvPr>
          <p:cNvSpPr>
            <a:spLocks noGrp="1"/>
          </p:cNvSpPr>
          <p:nvPr>
            <p:ph sz="quarter" idx="1"/>
          </p:nvPr>
        </p:nvSpPr>
        <p:spPr>
          <a:xfrm>
            <a:off x="1697039" y="558801"/>
            <a:ext cx="8326437" cy="1014413"/>
          </a:xfrm>
        </p:spPr>
        <p:txBody>
          <a:bodyPr/>
          <a:lstStyle/>
          <a:p>
            <a:r>
              <a:rPr lang="en-CA" altLang="en-US"/>
              <a:t>Suppose you have 9 data points in ascending order: </a:t>
            </a:r>
            <a:br>
              <a:rPr lang="en-CA" altLang="en-US"/>
            </a:br>
            <a:r>
              <a:rPr lang="en-CA" altLang="en-US"/>
              <a:t> “A,  B,  C,  D,  E,  F,  G,  H, I”</a:t>
            </a:r>
          </a:p>
        </p:txBody>
      </p:sp>
      <p:sp>
        <p:nvSpPr>
          <p:cNvPr id="4" name="Content Placeholder 2">
            <a:extLst>
              <a:ext uri="{FF2B5EF4-FFF2-40B4-BE49-F238E27FC236}">
                <a16:creationId xmlns:a16="http://schemas.microsoft.com/office/drawing/2014/main" id="{347DCE91-B6D2-4868-F7CA-8D8CDDE90940}"/>
              </a:ext>
            </a:extLst>
          </p:cNvPr>
          <p:cNvSpPr txBox="1">
            <a:spLocks/>
          </p:cNvSpPr>
          <p:nvPr/>
        </p:nvSpPr>
        <p:spPr bwMode="auto">
          <a:xfrm>
            <a:off x="1749426" y="1279525"/>
            <a:ext cx="64166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 would represent the median? </a:t>
            </a:r>
          </a:p>
        </p:txBody>
      </p:sp>
      <p:sp>
        <p:nvSpPr>
          <p:cNvPr id="5" name="Content Placeholder 2">
            <a:extLst>
              <a:ext uri="{FF2B5EF4-FFF2-40B4-BE49-F238E27FC236}">
                <a16:creationId xmlns:a16="http://schemas.microsoft.com/office/drawing/2014/main" id="{34F42436-4E53-FFD5-3E62-024EA5140D8A}"/>
              </a:ext>
            </a:extLst>
          </p:cNvPr>
          <p:cNvSpPr txBox="1">
            <a:spLocks/>
          </p:cNvSpPr>
          <p:nvPr/>
        </p:nvSpPr>
        <p:spPr bwMode="auto">
          <a:xfrm>
            <a:off x="1749425" y="1792288"/>
            <a:ext cx="5791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 would represent the Q1? </a:t>
            </a:r>
          </a:p>
        </p:txBody>
      </p:sp>
      <p:sp>
        <p:nvSpPr>
          <p:cNvPr id="6" name="Content Placeholder 2">
            <a:extLst>
              <a:ext uri="{FF2B5EF4-FFF2-40B4-BE49-F238E27FC236}">
                <a16:creationId xmlns:a16="http://schemas.microsoft.com/office/drawing/2014/main" id="{E1F81F96-D9FD-BD13-C1C7-BAF87C59F982}"/>
              </a:ext>
            </a:extLst>
          </p:cNvPr>
          <p:cNvSpPr txBox="1">
            <a:spLocks/>
          </p:cNvSpPr>
          <p:nvPr/>
        </p:nvSpPr>
        <p:spPr bwMode="auto">
          <a:xfrm>
            <a:off x="1749425" y="2316163"/>
            <a:ext cx="5791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 would represent the Q3? </a:t>
            </a:r>
          </a:p>
        </p:txBody>
      </p:sp>
      <p:sp>
        <p:nvSpPr>
          <p:cNvPr id="7" name="Content Placeholder 2">
            <a:extLst>
              <a:ext uri="{FF2B5EF4-FFF2-40B4-BE49-F238E27FC236}">
                <a16:creationId xmlns:a16="http://schemas.microsoft.com/office/drawing/2014/main" id="{B19AA938-C60F-3150-FB69-055A8C226045}"/>
              </a:ext>
            </a:extLst>
          </p:cNvPr>
          <p:cNvSpPr txBox="1">
            <a:spLocks/>
          </p:cNvSpPr>
          <p:nvPr/>
        </p:nvSpPr>
        <p:spPr bwMode="auto">
          <a:xfrm>
            <a:off x="8042276" y="1279525"/>
            <a:ext cx="5572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solidFill>
                  <a:srgbClr val="FF0000"/>
                </a:solidFill>
              </a:rPr>
              <a:t>E</a:t>
            </a:r>
          </a:p>
        </p:txBody>
      </p:sp>
      <p:sp>
        <p:nvSpPr>
          <p:cNvPr id="15368" name="Content Placeholder 2">
            <a:extLst>
              <a:ext uri="{FF2B5EF4-FFF2-40B4-BE49-F238E27FC236}">
                <a16:creationId xmlns:a16="http://schemas.microsoft.com/office/drawing/2014/main" id="{C1CA2A71-4405-07B0-65B4-851A6CE31FB0}"/>
              </a:ext>
            </a:extLst>
          </p:cNvPr>
          <p:cNvSpPr txBox="1">
            <a:spLocks/>
          </p:cNvSpPr>
          <p:nvPr/>
        </p:nvSpPr>
        <p:spPr bwMode="auto">
          <a:xfrm>
            <a:off x="1697039" y="2900363"/>
            <a:ext cx="83264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Suppose you have 10 data points in ascending order: </a:t>
            </a:r>
            <a:br>
              <a:rPr lang="en-CA" altLang="en-US"/>
            </a:br>
            <a:r>
              <a:rPr lang="en-CA" altLang="en-US"/>
              <a:t> “A,  B,  C,  D,  E,  F,  G,  H, I,  J  ”</a:t>
            </a:r>
          </a:p>
        </p:txBody>
      </p:sp>
      <p:sp>
        <p:nvSpPr>
          <p:cNvPr id="11" name="Content Placeholder 2">
            <a:extLst>
              <a:ext uri="{FF2B5EF4-FFF2-40B4-BE49-F238E27FC236}">
                <a16:creationId xmlns:a16="http://schemas.microsoft.com/office/drawing/2014/main" id="{8F78D67E-7CF6-6960-DE8D-17C7247F60A6}"/>
              </a:ext>
            </a:extLst>
          </p:cNvPr>
          <p:cNvSpPr txBox="1">
            <a:spLocks/>
          </p:cNvSpPr>
          <p:nvPr/>
        </p:nvSpPr>
        <p:spPr bwMode="auto">
          <a:xfrm>
            <a:off x="1749426" y="3659188"/>
            <a:ext cx="671036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letters would represent the median? </a:t>
            </a:r>
          </a:p>
        </p:txBody>
      </p:sp>
      <p:sp>
        <p:nvSpPr>
          <p:cNvPr id="12" name="Content Placeholder 2">
            <a:extLst>
              <a:ext uri="{FF2B5EF4-FFF2-40B4-BE49-F238E27FC236}">
                <a16:creationId xmlns:a16="http://schemas.microsoft.com/office/drawing/2014/main" id="{2A168599-38ED-BD60-14F6-01E76860DAAC}"/>
              </a:ext>
            </a:extLst>
          </p:cNvPr>
          <p:cNvSpPr txBox="1">
            <a:spLocks/>
          </p:cNvSpPr>
          <p:nvPr/>
        </p:nvSpPr>
        <p:spPr bwMode="auto">
          <a:xfrm>
            <a:off x="1749425" y="4171950"/>
            <a:ext cx="5791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 would represent the Q1? </a:t>
            </a:r>
          </a:p>
        </p:txBody>
      </p:sp>
      <p:sp>
        <p:nvSpPr>
          <p:cNvPr id="13" name="Content Placeholder 2">
            <a:extLst>
              <a:ext uri="{FF2B5EF4-FFF2-40B4-BE49-F238E27FC236}">
                <a16:creationId xmlns:a16="http://schemas.microsoft.com/office/drawing/2014/main" id="{6500E5D3-39BE-D299-8E27-1EC1337AD741}"/>
              </a:ext>
            </a:extLst>
          </p:cNvPr>
          <p:cNvSpPr txBox="1">
            <a:spLocks/>
          </p:cNvSpPr>
          <p:nvPr/>
        </p:nvSpPr>
        <p:spPr bwMode="auto">
          <a:xfrm>
            <a:off x="1749425" y="4695825"/>
            <a:ext cx="5791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Which letter would represent the Q3? </a:t>
            </a:r>
          </a:p>
        </p:txBody>
      </p:sp>
      <p:graphicFrame>
        <p:nvGraphicFramePr>
          <p:cNvPr id="17" name="Object 16">
            <a:extLst>
              <a:ext uri="{FF2B5EF4-FFF2-40B4-BE49-F238E27FC236}">
                <a16:creationId xmlns:a16="http://schemas.microsoft.com/office/drawing/2014/main" id="{BD73EAAC-5C2C-9D35-1DD3-A22987FDB1A3}"/>
              </a:ext>
            </a:extLst>
          </p:cNvPr>
          <p:cNvGraphicFramePr>
            <a:graphicFrameLocks noChangeAspect="1"/>
          </p:cNvGraphicFramePr>
          <p:nvPr/>
        </p:nvGraphicFramePr>
        <p:xfrm>
          <a:off x="7485063" y="1846263"/>
          <a:ext cx="557212" cy="508000"/>
        </p:xfrm>
        <a:graphic>
          <a:graphicData uri="http://schemas.openxmlformats.org/presentationml/2006/ole">
            <mc:AlternateContent xmlns:mc="http://schemas.openxmlformats.org/markup-compatibility/2006">
              <mc:Choice xmlns:v="urn:schemas-microsoft-com:vml" Requires="v">
                <p:oleObj name="Equation" r:id="rId4" imgW="431613" imgH="393529" progId="Equation.DSMT4">
                  <p:embed/>
                </p:oleObj>
              </mc:Choice>
              <mc:Fallback>
                <p:oleObj name="Equation" r:id="rId4" imgW="431613" imgH="393529" progId="Equation.DSMT4">
                  <p:embed/>
                  <p:pic>
                    <p:nvPicPr>
                      <p:cNvPr id="17" name="Object 16">
                        <a:extLst>
                          <a:ext uri="{FF2B5EF4-FFF2-40B4-BE49-F238E27FC236}">
                            <a16:creationId xmlns:a16="http://schemas.microsoft.com/office/drawing/2014/main" id="{BD73EAAC-5C2C-9D35-1DD3-A22987FDB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063" y="1846263"/>
                        <a:ext cx="557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a:extLst>
              <a:ext uri="{FF2B5EF4-FFF2-40B4-BE49-F238E27FC236}">
                <a16:creationId xmlns:a16="http://schemas.microsoft.com/office/drawing/2014/main" id="{6950F697-F619-87AF-B02A-25A961B28BD9}"/>
              </a:ext>
            </a:extLst>
          </p:cNvPr>
          <p:cNvGraphicFramePr>
            <a:graphicFrameLocks noChangeAspect="1"/>
          </p:cNvGraphicFramePr>
          <p:nvPr/>
        </p:nvGraphicFramePr>
        <p:xfrm>
          <a:off x="7435851" y="2389188"/>
          <a:ext cx="606425" cy="508000"/>
        </p:xfrm>
        <a:graphic>
          <a:graphicData uri="http://schemas.openxmlformats.org/presentationml/2006/ole">
            <mc:AlternateContent xmlns:mc="http://schemas.openxmlformats.org/markup-compatibility/2006">
              <mc:Choice xmlns:v="urn:schemas-microsoft-com:vml" Requires="v">
                <p:oleObj name="Equation" r:id="rId6" imgW="469696" imgH="393529" progId="Equation.DSMT4">
                  <p:embed/>
                </p:oleObj>
              </mc:Choice>
              <mc:Fallback>
                <p:oleObj name="Equation" r:id="rId6" imgW="469696" imgH="393529" progId="Equation.DSMT4">
                  <p:embed/>
                  <p:pic>
                    <p:nvPicPr>
                      <p:cNvPr id="19" name="Object 18">
                        <a:extLst>
                          <a:ext uri="{FF2B5EF4-FFF2-40B4-BE49-F238E27FC236}">
                            <a16:creationId xmlns:a16="http://schemas.microsoft.com/office/drawing/2014/main" id="{6950F697-F619-87AF-B02A-25A961B28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851" y="2389188"/>
                        <a:ext cx="606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a:extLst>
              <a:ext uri="{FF2B5EF4-FFF2-40B4-BE49-F238E27FC236}">
                <a16:creationId xmlns:a16="http://schemas.microsoft.com/office/drawing/2014/main" id="{5A694200-2B22-9305-94D4-787CC322B100}"/>
              </a:ext>
            </a:extLst>
          </p:cNvPr>
          <p:cNvGraphicFramePr>
            <a:graphicFrameLocks noChangeAspect="1"/>
          </p:cNvGraphicFramePr>
          <p:nvPr/>
        </p:nvGraphicFramePr>
        <p:xfrm>
          <a:off x="8166101" y="3684588"/>
          <a:ext cx="557213" cy="508000"/>
        </p:xfrm>
        <a:graphic>
          <a:graphicData uri="http://schemas.openxmlformats.org/presentationml/2006/ole">
            <mc:AlternateContent xmlns:mc="http://schemas.openxmlformats.org/markup-compatibility/2006">
              <mc:Choice xmlns:v="urn:schemas-microsoft-com:vml" Requires="v">
                <p:oleObj name="Equation" r:id="rId8" imgW="431613" imgH="393529" progId="Equation.DSMT4">
                  <p:embed/>
                </p:oleObj>
              </mc:Choice>
              <mc:Fallback>
                <p:oleObj name="Equation" r:id="rId8" imgW="431613" imgH="393529" progId="Equation.DSMT4">
                  <p:embed/>
                  <p:pic>
                    <p:nvPicPr>
                      <p:cNvPr id="20" name="Object 19">
                        <a:extLst>
                          <a:ext uri="{FF2B5EF4-FFF2-40B4-BE49-F238E27FC236}">
                            <a16:creationId xmlns:a16="http://schemas.microsoft.com/office/drawing/2014/main" id="{5A694200-2B22-9305-94D4-787CC322B1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6101" y="3684588"/>
                        <a:ext cx="5572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A99A504D-BBAB-3B86-81F2-7DA8291F83CE}"/>
              </a:ext>
            </a:extLst>
          </p:cNvPr>
          <p:cNvGraphicFramePr>
            <a:graphicFrameLocks noChangeAspect="1"/>
          </p:cNvGraphicFramePr>
          <p:nvPr/>
        </p:nvGraphicFramePr>
        <p:xfrm>
          <a:off x="7410451" y="4217989"/>
          <a:ext cx="328613" cy="384175"/>
        </p:xfrm>
        <a:graphic>
          <a:graphicData uri="http://schemas.openxmlformats.org/presentationml/2006/ole">
            <mc:AlternateContent xmlns:mc="http://schemas.openxmlformats.org/markup-compatibility/2006">
              <mc:Choice xmlns:v="urn:schemas-microsoft-com:vml" Requires="v">
                <p:oleObj name="Equation" r:id="rId10" imgW="152202" imgH="177569" progId="Equation.DSMT4">
                  <p:embed/>
                </p:oleObj>
              </mc:Choice>
              <mc:Fallback>
                <p:oleObj name="Equation" r:id="rId10" imgW="152202" imgH="177569" progId="Equation.DSMT4">
                  <p:embed/>
                  <p:pic>
                    <p:nvPicPr>
                      <p:cNvPr id="21" name="Object 20">
                        <a:extLst>
                          <a:ext uri="{FF2B5EF4-FFF2-40B4-BE49-F238E27FC236}">
                            <a16:creationId xmlns:a16="http://schemas.microsoft.com/office/drawing/2014/main" id="{A99A504D-BBAB-3B86-81F2-7DA8291F83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0451" y="4217989"/>
                        <a:ext cx="3286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1D406E07-C15E-48BF-97FB-9C371DCC6C2D}"/>
              </a:ext>
            </a:extLst>
          </p:cNvPr>
          <p:cNvGraphicFramePr>
            <a:graphicFrameLocks noChangeAspect="1"/>
          </p:cNvGraphicFramePr>
          <p:nvPr/>
        </p:nvGraphicFramePr>
        <p:xfrm>
          <a:off x="7381875" y="4759325"/>
          <a:ext cx="382588" cy="357188"/>
        </p:xfrm>
        <a:graphic>
          <a:graphicData uri="http://schemas.openxmlformats.org/presentationml/2006/ole">
            <mc:AlternateContent xmlns:mc="http://schemas.openxmlformats.org/markup-compatibility/2006">
              <mc:Choice xmlns:v="urn:schemas-microsoft-com:vml" Requires="v">
                <p:oleObj name="Equation" r:id="rId12" imgW="177492" imgH="164814" progId="Equation.DSMT4">
                  <p:embed/>
                </p:oleObj>
              </mc:Choice>
              <mc:Fallback>
                <p:oleObj name="Equation" r:id="rId12" imgW="177492" imgH="164814" progId="Equation.DSMT4">
                  <p:embed/>
                  <p:pic>
                    <p:nvPicPr>
                      <p:cNvPr id="22" name="Object 21">
                        <a:extLst>
                          <a:ext uri="{FF2B5EF4-FFF2-40B4-BE49-F238E27FC236}">
                            <a16:creationId xmlns:a16="http://schemas.microsoft.com/office/drawing/2014/main" id="{1D406E07-C15E-48BF-97FB-9C371DCC6C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1875" y="4759325"/>
                        <a:ext cx="3825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5B3942C3-8B8F-43AF-B6AC-56E101509072}"/>
              </a:ext>
            </a:extLst>
          </p:cNvPr>
          <p:cNvSpPr/>
          <p:nvPr/>
        </p:nvSpPr>
        <p:spPr>
          <a:xfrm>
            <a:off x="1697039" y="558801"/>
            <a:ext cx="8161337" cy="501332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TextBox 17">
            <a:extLst>
              <a:ext uri="{FF2B5EF4-FFF2-40B4-BE49-F238E27FC236}">
                <a16:creationId xmlns:a16="http://schemas.microsoft.com/office/drawing/2014/main" id="{EECBBF49-CFC0-AD18-4352-D30B4A7BAA84}"/>
              </a:ext>
            </a:extLst>
          </p:cNvPr>
          <p:cNvSpPr txBox="1">
            <a:spLocks noChangeArrowheads="1"/>
          </p:cNvSpPr>
          <p:nvPr/>
        </p:nvSpPr>
        <p:spPr bwMode="auto">
          <a:xfrm>
            <a:off x="1903413" y="833438"/>
            <a:ext cx="7747000" cy="646112"/>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Use your Ti 83 to find the 5 Quarter number summary.  Don’t calculate by hand!  Just use a 1-variable statistical calculation!</a:t>
            </a:r>
          </a:p>
        </p:txBody>
      </p:sp>
      <p:sp>
        <p:nvSpPr>
          <p:cNvPr id="23" name="Title 1">
            <a:extLst>
              <a:ext uri="{FF2B5EF4-FFF2-40B4-BE49-F238E27FC236}">
                <a16:creationId xmlns:a16="http://schemas.microsoft.com/office/drawing/2014/main" id="{56BF64B0-C69C-43D6-B8A4-02DFC1C38F92}"/>
              </a:ext>
            </a:extLst>
          </p:cNvPr>
          <p:cNvSpPr txBox="1">
            <a:spLocks/>
          </p:cNvSpPr>
          <p:nvPr/>
        </p:nvSpPr>
        <p:spPr>
          <a:xfrm>
            <a:off x="2060575" y="1987550"/>
            <a:ext cx="7467600" cy="425450"/>
          </a:xfrm>
          <a:prstGeom prst="rect">
            <a:avLst/>
          </a:prstGeom>
        </p:spPr>
        <p:txBody>
          <a:bodyPr anchor="b">
            <a:normAutofit fontScale="90000" lnSpcReduction="2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eaLnBrk="1" fontAlgn="auto" hangingPunct="1">
              <a:spcAft>
                <a:spcPts val="0"/>
              </a:spcAft>
              <a:defRPr/>
            </a:pPr>
            <a:r>
              <a:rPr lang="en-CA"/>
              <a:t>Finding Outliers</a:t>
            </a:r>
            <a:endParaRPr lang="en-CA" dirty="0"/>
          </a:p>
        </p:txBody>
      </p:sp>
      <p:sp>
        <p:nvSpPr>
          <p:cNvPr id="24" name="Content Placeholder 2">
            <a:extLst>
              <a:ext uri="{FF2B5EF4-FFF2-40B4-BE49-F238E27FC236}">
                <a16:creationId xmlns:a16="http://schemas.microsoft.com/office/drawing/2014/main" id="{348D97F3-DA9F-CB3F-8C54-A1BE94FC1F7C}"/>
              </a:ext>
            </a:extLst>
          </p:cNvPr>
          <p:cNvSpPr txBox="1">
            <a:spLocks/>
          </p:cNvSpPr>
          <p:nvPr/>
        </p:nvSpPr>
        <p:spPr bwMode="auto">
          <a:xfrm>
            <a:off x="1792289" y="2451101"/>
            <a:ext cx="83788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100"/>
              <a:t>First find the inerquartile range (IQR)</a:t>
            </a:r>
          </a:p>
          <a:p>
            <a:r>
              <a:rPr lang="en-US" altLang="en-US" sz="2100"/>
              <a:t>Multiply the IQR by 1.5</a:t>
            </a:r>
          </a:p>
          <a:p>
            <a:r>
              <a:rPr lang="en-US" altLang="en-US" sz="2100"/>
              <a:t>Any values less than Q1 minus 1.5xIQR is an outlier</a:t>
            </a:r>
          </a:p>
          <a:p>
            <a:r>
              <a:rPr lang="en-US" altLang="en-US" sz="2100"/>
              <a:t>Any value greater than Q3 plus 1.5x IQR is an outlier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P spid="13" grpId="0"/>
      <p:bldP spid="3" grpId="0" animBg="1"/>
      <p:bldP spid="18"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39B9-3B77-47B4-8B67-73D55A9940B4}"/>
              </a:ext>
            </a:extLst>
          </p:cNvPr>
          <p:cNvSpPr>
            <a:spLocks noGrp="1"/>
          </p:cNvSpPr>
          <p:nvPr>
            <p:ph type="title"/>
          </p:nvPr>
        </p:nvSpPr>
        <p:spPr>
          <a:xfrm>
            <a:off x="1981200" y="274639"/>
            <a:ext cx="7467600" cy="573087"/>
          </a:xfrm>
        </p:spPr>
        <p:txBody>
          <a:bodyPr/>
          <a:lstStyle/>
          <a:p>
            <a:pPr eaLnBrk="1" fontAlgn="auto" hangingPunct="1">
              <a:spcAft>
                <a:spcPts val="0"/>
              </a:spcAft>
              <a:defRPr/>
            </a:pPr>
            <a:r>
              <a:rPr lang="en-CA" dirty="0"/>
              <a:t>Drawing </a:t>
            </a:r>
            <a:r>
              <a:rPr lang="en-CA" dirty="0" err="1"/>
              <a:t>Boxplots</a:t>
            </a:r>
            <a:r>
              <a:rPr lang="en-CA" dirty="0"/>
              <a:t> with Ti-83</a:t>
            </a:r>
          </a:p>
        </p:txBody>
      </p:sp>
      <p:sp>
        <p:nvSpPr>
          <p:cNvPr id="18435" name="Content Placeholder 2">
            <a:extLst>
              <a:ext uri="{FF2B5EF4-FFF2-40B4-BE49-F238E27FC236}">
                <a16:creationId xmlns:a16="http://schemas.microsoft.com/office/drawing/2014/main" id="{9F85A974-F1BA-951A-BB2F-050F1938E2BE}"/>
              </a:ext>
            </a:extLst>
          </p:cNvPr>
          <p:cNvSpPr>
            <a:spLocks noGrp="1"/>
          </p:cNvSpPr>
          <p:nvPr>
            <p:ph sz="quarter" idx="1"/>
          </p:nvPr>
        </p:nvSpPr>
        <p:spPr>
          <a:xfrm>
            <a:off x="1685925" y="833439"/>
            <a:ext cx="4033838" cy="1290637"/>
          </a:xfrm>
        </p:spPr>
        <p:txBody>
          <a:bodyPr/>
          <a:lstStyle/>
          <a:p>
            <a:pPr eaLnBrk="1" hangingPunct="1"/>
            <a:r>
              <a:rPr lang="en-CA" altLang="en-US"/>
              <a:t>Enter data in L</a:t>
            </a:r>
            <a:r>
              <a:rPr lang="en-CA" altLang="en-US" baseline="-25000"/>
              <a:t>1</a:t>
            </a:r>
          </a:p>
          <a:p>
            <a:pPr lvl="1" eaLnBrk="1" hangingPunct="1"/>
            <a:r>
              <a:rPr lang="en-CA" altLang="en-US"/>
              <a:t>Press “Stats” and “Edit”</a:t>
            </a:r>
          </a:p>
          <a:p>
            <a:pPr lvl="1" eaLnBrk="1" hangingPunct="1"/>
            <a:r>
              <a:rPr lang="en-CA" altLang="en-US"/>
              <a:t>Enter your data under L</a:t>
            </a:r>
            <a:r>
              <a:rPr lang="en-CA" altLang="en-US" baseline="-25000"/>
              <a:t>1</a:t>
            </a:r>
            <a:endParaRPr lang="en-CA" altLang="en-US"/>
          </a:p>
        </p:txBody>
      </p:sp>
      <p:pic>
        <p:nvPicPr>
          <p:cNvPr id="17412" name="Picture 5">
            <a:extLst>
              <a:ext uri="{FF2B5EF4-FFF2-40B4-BE49-F238E27FC236}">
                <a16:creationId xmlns:a16="http://schemas.microsoft.com/office/drawing/2014/main" id="{48E19890-1298-35FE-4A2E-1D195BFA3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560388"/>
            <a:ext cx="2343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B3475756-FC4A-42C1-A2F2-B63C7478E30C}"/>
              </a:ext>
            </a:extLst>
          </p:cNvPr>
          <p:cNvSpPr txBox="1">
            <a:spLocks/>
          </p:cNvSpPr>
          <p:nvPr/>
        </p:nvSpPr>
        <p:spPr bwMode="auto">
          <a:xfrm>
            <a:off x="1689100" y="2116138"/>
            <a:ext cx="4864100" cy="2455862"/>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400" dirty="0">
                <a:latin typeface="+mn-lt"/>
                <a:cs typeface="+mn-cs"/>
              </a:rPr>
              <a:t>Choose your graph</a:t>
            </a:r>
            <a:endParaRPr lang="en-CA" sz="2400" baseline="-25000" dirty="0">
              <a:latin typeface="+mn-lt"/>
              <a:cs typeface="+mn-cs"/>
            </a:endParaRP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Press “2nd” and “Y=”</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Press “Enter” and choose Plot 1</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Two </a:t>
            </a:r>
            <a:r>
              <a:rPr lang="en-CA" sz="2100" dirty="0" err="1">
                <a:latin typeface="+mn-lt"/>
                <a:cs typeface="+mn-cs"/>
              </a:rPr>
              <a:t>Boxplot</a:t>
            </a:r>
            <a:r>
              <a:rPr lang="en-CA" sz="2100" dirty="0">
                <a:latin typeface="+mn-lt"/>
                <a:cs typeface="+mn-cs"/>
              </a:rPr>
              <a:t> options</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Left: Excludes Outliers</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Right: Include Outliers</a:t>
            </a:r>
          </a:p>
        </p:txBody>
      </p:sp>
      <p:pic>
        <p:nvPicPr>
          <p:cNvPr id="18438" name="Picture 6">
            <a:extLst>
              <a:ext uri="{FF2B5EF4-FFF2-40B4-BE49-F238E27FC236}">
                <a16:creationId xmlns:a16="http://schemas.microsoft.com/office/drawing/2014/main" id="{16FD8438-339B-D158-7AC6-629A3E695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1" y="2332038"/>
            <a:ext cx="2371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8E7C98EC-6C21-45DE-87B1-90A17FEC3DD2}"/>
              </a:ext>
            </a:extLst>
          </p:cNvPr>
          <p:cNvSpPr txBox="1">
            <a:spLocks/>
          </p:cNvSpPr>
          <p:nvPr/>
        </p:nvSpPr>
        <p:spPr bwMode="auto">
          <a:xfrm>
            <a:off x="1693863" y="4554539"/>
            <a:ext cx="4864100" cy="190023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400" dirty="0">
                <a:latin typeface="+mn-lt"/>
                <a:cs typeface="+mn-cs"/>
              </a:rPr>
              <a:t>Set the “Window”</a:t>
            </a:r>
            <a:endParaRPr lang="en-CA" sz="2400" baseline="-25000" dirty="0">
              <a:latin typeface="+mn-lt"/>
              <a:cs typeface="+mn-cs"/>
            </a:endParaRP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Press “Window”</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Set “</a:t>
            </a:r>
            <a:r>
              <a:rPr lang="en-CA" sz="2100" dirty="0" err="1">
                <a:latin typeface="+mn-lt"/>
                <a:cs typeface="+mn-cs"/>
              </a:rPr>
              <a:t>Xmin</a:t>
            </a:r>
            <a:r>
              <a:rPr lang="en-CA" sz="2100" dirty="0">
                <a:latin typeface="+mn-lt"/>
                <a:cs typeface="+mn-cs"/>
              </a:rPr>
              <a:t>” and “</a:t>
            </a:r>
            <a:r>
              <a:rPr lang="en-CA" sz="2100" dirty="0" err="1">
                <a:latin typeface="+mn-lt"/>
                <a:cs typeface="+mn-cs"/>
              </a:rPr>
              <a:t>Xmax</a:t>
            </a:r>
            <a:r>
              <a:rPr lang="en-CA" sz="2100" dirty="0">
                <a:latin typeface="+mn-lt"/>
                <a:cs typeface="+mn-cs"/>
              </a:rPr>
              <a:t>” according to the data set</a:t>
            </a:r>
          </a:p>
          <a:p>
            <a:pPr marL="639763" lvl="1" indent="-273050" eaLnBrk="1" hangingPunct="1">
              <a:spcBef>
                <a:spcPct val="20000"/>
              </a:spcBef>
              <a:buClr>
                <a:schemeClr val="accent1"/>
              </a:buClr>
              <a:buSzPct val="80000"/>
              <a:buFont typeface="Wingdings 2" pitchFamily="18" charset="2"/>
              <a:buChar char=""/>
              <a:defRPr/>
            </a:pPr>
            <a:r>
              <a:rPr lang="en-CA" sz="2100" dirty="0">
                <a:latin typeface="+mn-lt"/>
                <a:cs typeface="+mn-cs"/>
              </a:rPr>
              <a:t>Press “Enter”</a:t>
            </a:r>
          </a:p>
        </p:txBody>
      </p:sp>
      <p:pic>
        <p:nvPicPr>
          <p:cNvPr id="18440" name="Picture 8">
            <a:extLst>
              <a:ext uri="{FF2B5EF4-FFF2-40B4-BE49-F238E27FC236}">
                <a16:creationId xmlns:a16="http://schemas.microsoft.com/office/drawing/2014/main" id="{7D1D9BBD-EA33-F1BD-B3A5-F88B7F410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014" y="4156076"/>
            <a:ext cx="233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a:extLst>
              <a:ext uri="{FF2B5EF4-FFF2-40B4-BE49-F238E27FC236}">
                <a16:creationId xmlns:a16="http://schemas.microsoft.com/office/drawing/2014/main" id="{960C97B4-F44B-3DE2-28CB-64326C44F1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4" y="4078289"/>
            <a:ext cx="37941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8438"/>
                                        </p:tgtEl>
                                        <p:attrNameLst>
                                          <p:attrName>style.visibility</p:attrName>
                                        </p:attrNameLst>
                                      </p:cBhvr>
                                      <p:to>
                                        <p:strVal val="visible"/>
                                      </p:to>
                                    </p:set>
                                    <p:animEffect transition="in" filter="blinds(horizontal)">
                                      <p:cBhvr>
                                        <p:cTn id="20" dur="500"/>
                                        <p:tgtEl>
                                          <p:spTgt spid="184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linds(horizontal)">
                                      <p:cBhvr>
                                        <p:cTn id="25" dur="500"/>
                                        <p:tgtEl>
                                          <p:spTgt spid="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linds(horizontal)">
                                      <p:cBhvr>
                                        <p:cTn id="30" dur="500"/>
                                        <p:tgtEl>
                                          <p:spTgt spid="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linds(horizontal)">
                                      <p:cBhvr>
                                        <p:cTn id="35" dur="500"/>
                                        <p:tgtEl>
                                          <p:spTgt spid="6">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blinds(horizontal)">
                                      <p:cBhvr>
                                        <p:cTn id="40" dur="500"/>
                                        <p:tgtEl>
                                          <p:spTgt spid="6">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blinds(horizontal)">
                                      <p:cBhvr>
                                        <p:cTn id="45" dur="500"/>
                                        <p:tgtEl>
                                          <p:spTgt spid="6">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8440"/>
                                        </p:tgtEl>
                                        <p:attrNameLst>
                                          <p:attrName>style.visibility</p:attrName>
                                        </p:attrNameLst>
                                      </p:cBhvr>
                                      <p:to>
                                        <p:strVal val="visible"/>
                                      </p:to>
                                    </p:set>
                                    <p:animEffect transition="in" filter="blinds(horizontal)">
                                      <p:cBhvr>
                                        <p:cTn id="53" dur="500"/>
                                        <p:tgtEl>
                                          <p:spTgt spid="184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blinds(horizontal)">
                                      <p:cBhvr>
                                        <p:cTn id="58" dur="500"/>
                                        <p:tgtEl>
                                          <p:spTgt spid="8">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blinds(horizontal)">
                                      <p:cBhvr>
                                        <p:cTn id="63" dur="500"/>
                                        <p:tgtEl>
                                          <p:spTgt spid="8">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blinds(horizontal)">
                                      <p:cBhvr>
                                        <p:cTn id="68" dur="500"/>
                                        <p:tgtEl>
                                          <p:spTgt spid="8">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18441"/>
                                        </p:tgtEl>
                                        <p:attrNameLst>
                                          <p:attrName>style.visibility</p:attrName>
                                        </p:attrNameLst>
                                      </p:cBhvr>
                                      <p:to>
                                        <p:strVal val="visible"/>
                                      </p:to>
                                    </p:set>
                                    <p:animEffect transition="in" filter="blinds(horizontal)">
                                      <p:cBhvr>
                                        <p:cTn id="73" dur="500"/>
                                        <p:tgtEl>
                                          <p:spTgt spid="18441"/>
                                        </p:tgtEl>
                                      </p:cBhvr>
                                    </p:animEffect>
                                  </p:childTnLst>
                                </p:cTn>
                              </p:par>
                              <p:par>
                                <p:cTn id="74" presetID="3" presetClass="exit" presetSubtype="10" fill="hold" nodeType="withEffect">
                                  <p:stCondLst>
                                    <p:cond delay="0"/>
                                  </p:stCondLst>
                                  <p:childTnLst>
                                    <p:animEffect transition="out" filter="blinds(horizontal)">
                                      <p:cBhvr>
                                        <p:cTn id="75" dur="500"/>
                                        <p:tgtEl>
                                          <p:spTgt spid="18440"/>
                                        </p:tgtEl>
                                      </p:cBhvr>
                                    </p:animEffect>
                                    <p:set>
                                      <p:cBhvr>
                                        <p:cTn id="76"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AFCF-CCBE-419D-AF95-6BD4017E06F7}"/>
              </a:ext>
            </a:extLst>
          </p:cNvPr>
          <p:cNvSpPr>
            <a:spLocks noGrp="1"/>
          </p:cNvSpPr>
          <p:nvPr>
            <p:ph type="title"/>
          </p:nvPr>
        </p:nvSpPr>
        <p:spPr>
          <a:xfrm>
            <a:off x="1760538" y="274638"/>
            <a:ext cx="8437562" cy="1143000"/>
          </a:xfrm>
        </p:spPr>
        <p:txBody>
          <a:bodyPr/>
          <a:lstStyle/>
          <a:p>
            <a:pPr algn="ctr">
              <a:defRPr/>
            </a:pPr>
            <a:r>
              <a:rPr lang="en-US" dirty="0"/>
              <a:t>Who was the greatest homerun hitter of all time? </a:t>
            </a:r>
          </a:p>
        </p:txBody>
      </p:sp>
      <p:sp>
        <p:nvSpPr>
          <p:cNvPr id="19459" name="Content Placeholder 2">
            <a:extLst>
              <a:ext uri="{FF2B5EF4-FFF2-40B4-BE49-F238E27FC236}">
                <a16:creationId xmlns:a16="http://schemas.microsoft.com/office/drawing/2014/main" id="{D373667B-BC62-3D67-063A-308C61D1E5F3}"/>
              </a:ext>
            </a:extLst>
          </p:cNvPr>
          <p:cNvSpPr>
            <a:spLocks noGrp="1"/>
          </p:cNvSpPr>
          <p:nvPr>
            <p:ph sz="quarter" idx="1"/>
          </p:nvPr>
        </p:nvSpPr>
        <p:spPr>
          <a:xfrm>
            <a:off x="1981200" y="1600201"/>
            <a:ext cx="7467600" cy="4873625"/>
          </a:xfrm>
        </p:spPr>
        <p:txBody>
          <a:bodyPr/>
          <a:lstStyle/>
          <a:p>
            <a:endParaRPr lang="en-US" altLang="en-US"/>
          </a:p>
        </p:txBody>
      </p:sp>
      <p:pic>
        <p:nvPicPr>
          <p:cNvPr id="19460" name="Picture 3">
            <a:extLst>
              <a:ext uri="{FF2B5EF4-FFF2-40B4-BE49-F238E27FC236}">
                <a16:creationId xmlns:a16="http://schemas.microsoft.com/office/drawing/2014/main" id="{B6D305D3-AAD1-9DDA-C5ED-3CA128F8B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76" y="1600201"/>
            <a:ext cx="832802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814E8DED-7FB9-59C2-0C5E-890A031EFF5C}"/>
              </a:ext>
            </a:extLst>
          </p:cNvPr>
          <p:cNvSpPr>
            <a:spLocks noGrp="1"/>
          </p:cNvSpPr>
          <p:nvPr>
            <p:ph sz="quarter" idx="1"/>
          </p:nvPr>
        </p:nvSpPr>
        <p:spPr>
          <a:xfrm>
            <a:off x="400050" y="268288"/>
            <a:ext cx="9823450" cy="1668462"/>
          </a:xfrm>
        </p:spPr>
        <p:txBody>
          <a:bodyPr/>
          <a:lstStyle/>
          <a:p>
            <a:pPr>
              <a:buFont typeface="Wingdings" panose="05000000000000000000" pitchFamily="2" charset="2"/>
              <a:buNone/>
            </a:pPr>
            <a:r>
              <a:rPr lang="en-CA" altLang="en-US" sz="2200" dirty="0"/>
              <a:t>Ex: T</a:t>
            </a:r>
            <a:r>
              <a:rPr lang="en-US" altLang="en-US" sz="2000" dirty="0"/>
              <a:t>he following data on home runs hit per season for Barry Bonds and Hank Aaron over the course of their careers.  </a:t>
            </a:r>
            <a:br>
              <a:rPr lang="en-US" altLang="en-US" sz="800" dirty="0"/>
            </a:br>
            <a:r>
              <a:rPr lang="en-US" altLang="en-US" sz="1900" dirty="0"/>
              <a:t>Bonds – 16  25  24  19  3  25  34  46  37  33  42  40  37  34  49  73</a:t>
            </a:r>
            <a:endParaRPr lang="en-CA" altLang="en-US" sz="1900" dirty="0"/>
          </a:p>
          <a:p>
            <a:pPr>
              <a:buFont typeface="Wingdings" panose="05000000000000000000" pitchFamily="2" charset="2"/>
              <a:buNone/>
            </a:pPr>
            <a:r>
              <a:rPr lang="en-US" altLang="en-US" sz="1900" dirty="0"/>
              <a:t>	Aaron – 13  27  26  44  30  39  40  34  45  44  24  32  44  39  29  44  38   47 34  40  20</a:t>
            </a:r>
            <a:endParaRPr lang="en-CA" altLang="en-US" sz="1900" dirty="0"/>
          </a:p>
          <a:p>
            <a:pPr eaLnBrk="1" hangingPunct="1">
              <a:buFont typeface="Wingdings" panose="05000000000000000000" pitchFamily="2" charset="2"/>
              <a:buNone/>
            </a:pPr>
            <a:endParaRPr lang="en-CA" altLang="en-US" sz="2200" dirty="0"/>
          </a:p>
        </p:txBody>
      </p:sp>
      <p:sp>
        <p:nvSpPr>
          <p:cNvPr id="20483" name="Content Placeholder 2">
            <a:extLst>
              <a:ext uri="{FF2B5EF4-FFF2-40B4-BE49-F238E27FC236}">
                <a16:creationId xmlns:a16="http://schemas.microsoft.com/office/drawing/2014/main" id="{2856C491-6B77-D9B2-950D-E2A2EAE2B57E}"/>
              </a:ext>
            </a:extLst>
          </p:cNvPr>
          <p:cNvSpPr txBox="1">
            <a:spLocks/>
          </p:cNvSpPr>
          <p:nvPr/>
        </p:nvSpPr>
        <p:spPr bwMode="auto">
          <a:xfrm>
            <a:off x="1608139" y="1944689"/>
            <a:ext cx="88550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a) Find the 5 number Summaries, IQR, Outliers for each person</a:t>
            </a:r>
          </a:p>
          <a:p>
            <a:pPr>
              <a:buFont typeface="Wingdings" panose="05000000000000000000" pitchFamily="2" charset="2"/>
              <a:buNone/>
            </a:pPr>
            <a:r>
              <a:rPr lang="en-CA" altLang="en-US" sz="1900"/>
              <a:t>b) Make a box plot for each data and draw comparisons</a:t>
            </a:r>
          </a:p>
          <a:p>
            <a:pPr>
              <a:buFont typeface="Wingdings" panose="05000000000000000000" pitchFamily="2" charset="2"/>
              <a:buNone/>
            </a:pPr>
            <a:r>
              <a:rPr lang="en-CA" altLang="en-US" sz="1900"/>
              <a:t>c) Who is better at hitting homeruns?  Justify your answer</a:t>
            </a:r>
          </a:p>
          <a:p>
            <a:pPr eaLnBrk="1" hangingPunct="1">
              <a:buFont typeface="Wingdings" panose="05000000000000000000" pitchFamily="2" charset="2"/>
              <a:buNone/>
            </a:pPr>
            <a:endParaRPr lang="en-CA" altLang="en-US" sz="2200"/>
          </a:p>
        </p:txBody>
      </p:sp>
      <p:sp>
        <p:nvSpPr>
          <p:cNvPr id="25" name="TextBox 24">
            <a:extLst>
              <a:ext uri="{FF2B5EF4-FFF2-40B4-BE49-F238E27FC236}">
                <a16:creationId xmlns:a16="http://schemas.microsoft.com/office/drawing/2014/main" id="{ABEFFE18-5043-E21E-DE83-AA729D964931}"/>
              </a:ext>
            </a:extLst>
          </p:cNvPr>
          <p:cNvSpPr txBox="1">
            <a:spLocks noChangeArrowheads="1"/>
          </p:cNvSpPr>
          <p:nvPr/>
        </p:nvSpPr>
        <p:spPr bwMode="auto">
          <a:xfrm>
            <a:off x="1735138" y="3228975"/>
            <a:ext cx="8470900" cy="369888"/>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a) 5 Number Summary for Bonds: Min: 3, Q1: 24.5, Med:34, Q3: 41 and Max: 73</a:t>
            </a:r>
          </a:p>
        </p:txBody>
      </p:sp>
      <p:sp>
        <p:nvSpPr>
          <p:cNvPr id="26" name="TextBox 25">
            <a:extLst>
              <a:ext uri="{FF2B5EF4-FFF2-40B4-BE49-F238E27FC236}">
                <a16:creationId xmlns:a16="http://schemas.microsoft.com/office/drawing/2014/main" id="{013DC797-5C79-EC5C-5A3C-52BBFFBA692E}"/>
              </a:ext>
            </a:extLst>
          </p:cNvPr>
          <p:cNvSpPr txBox="1">
            <a:spLocks noChangeArrowheads="1"/>
          </p:cNvSpPr>
          <p:nvPr/>
        </p:nvSpPr>
        <p:spPr bwMode="auto">
          <a:xfrm>
            <a:off x="1752600" y="3635375"/>
            <a:ext cx="8470900" cy="369888"/>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IQR = 41 – 24.5 = 16.5        1.5IQR = 24.75              Q3+24.75 = 65.75</a:t>
            </a:r>
          </a:p>
        </p:txBody>
      </p:sp>
      <p:sp>
        <p:nvSpPr>
          <p:cNvPr id="28" name="TextBox 27">
            <a:extLst>
              <a:ext uri="{FF2B5EF4-FFF2-40B4-BE49-F238E27FC236}">
                <a16:creationId xmlns:a16="http://schemas.microsoft.com/office/drawing/2014/main" id="{F04178FD-C31F-E29E-10DA-4521B48A0F92}"/>
              </a:ext>
            </a:extLst>
          </p:cNvPr>
          <p:cNvSpPr txBox="1">
            <a:spLocks noChangeArrowheads="1"/>
          </p:cNvSpPr>
          <p:nvPr/>
        </p:nvSpPr>
        <p:spPr bwMode="auto">
          <a:xfrm>
            <a:off x="1752600" y="4016376"/>
            <a:ext cx="8470900" cy="646113"/>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season with 73 homeruns for Bonds is an Outlier season.</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The season with 3 homeruns for Bonds is NOT an Outlier season  </a:t>
            </a:r>
          </a:p>
        </p:txBody>
      </p:sp>
      <p:sp>
        <p:nvSpPr>
          <p:cNvPr id="29" name="TextBox 28">
            <a:extLst>
              <a:ext uri="{FF2B5EF4-FFF2-40B4-BE49-F238E27FC236}">
                <a16:creationId xmlns:a16="http://schemas.microsoft.com/office/drawing/2014/main" id="{C5681F30-35A8-8091-C888-803388CDE6DB}"/>
              </a:ext>
            </a:extLst>
          </p:cNvPr>
          <p:cNvSpPr txBox="1">
            <a:spLocks noChangeArrowheads="1"/>
          </p:cNvSpPr>
          <p:nvPr/>
        </p:nvSpPr>
        <p:spPr bwMode="auto">
          <a:xfrm>
            <a:off x="1744663" y="4897438"/>
            <a:ext cx="8470900" cy="368300"/>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5 Number Summary for Aaron: Min: 13, Q1: 28, Med:38, Q3: 44 and Max: 47</a:t>
            </a:r>
          </a:p>
        </p:txBody>
      </p:sp>
      <p:sp>
        <p:nvSpPr>
          <p:cNvPr id="30" name="TextBox 29">
            <a:extLst>
              <a:ext uri="{FF2B5EF4-FFF2-40B4-BE49-F238E27FC236}">
                <a16:creationId xmlns:a16="http://schemas.microsoft.com/office/drawing/2014/main" id="{EF3B2409-C746-0589-0472-AF3FB6DF5E83}"/>
              </a:ext>
            </a:extLst>
          </p:cNvPr>
          <p:cNvSpPr txBox="1">
            <a:spLocks noChangeArrowheads="1"/>
          </p:cNvSpPr>
          <p:nvPr/>
        </p:nvSpPr>
        <p:spPr bwMode="auto">
          <a:xfrm>
            <a:off x="1760539" y="5303838"/>
            <a:ext cx="8848725" cy="368300"/>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IQR = 44 – 28 = 16        1.5xIQR = 24        Aaron does not have any outlier seasons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3FB75D6C-CE7A-BFF0-4A9C-169B859E5315}"/>
              </a:ext>
            </a:extLst>
          </p:cNvPr>
          <p:cNvSpPr txBox="1">
            <a:spLocks/>
          </p:cNvSpPr>
          <p:nvPr/>
        </p:nvSpPr>
        <p:spPr bwMode="auto">
          <a:xfrm>
            <a:off x="1668464" y="315914"/>
            <a:ext cx="885348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a:t>To make a boxplot for each data set, go to “Scatterplot”</a:t>
            </a:r>
            <a:endParaRPr lang="en-CA" altLang="en-US" sz="1900"/>
          </a:p>
          <a:p>
            <a:pPr eaLnBrk="1" hangingPunct="1">
              <a:buFont typeface="Wingdings" panose="05000000000000000000" pitchFamily="2" charset="2"/>
              <a:buNone/>
            </a:pPr>
            <a:endParaRPr lang="en-CA" altLang="en-US" sz="2200"/>
          </a:p>
        </p:txBody>
      </p:sp>
      <p:pic>
        <p:nvPicPr>
          <p:cNvPr id="21509" name="Picture 7">
            <a:extLst>
              <a:ext uri="{FF2B5EF4-FFF2-40B4-BE49-F238E27FC236}">
                <a16:creationId xmlns:a16="http://schemas.microsoft.com/office/drawing/2014/main" id="{E453E341-6ADD-E924-4042-2BB07B03F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833439"/>
            <a:ext cx="336708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AF528B2-2DFE-431F-B1C2-C692FE6C1FD7}"/>
              </a:ext>
            </a:extLst>
          </p:cNvPr>
          <p:cNvSpPr txBox="1">
            <a:spLocks noChangeArrowheads="1"/>
          </p:cNvSpPr>
          <p:nvPr/>
        </p:nvSpPr>
        <p:spPr bwMode="auto">
          <a:xfrm>
            <a:off x="430213" y="4856718"/>
            <a:ext cx="10866437" cy="646113"/>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season that Bonds has 73 H.R. is an outlier and is not representative of his other season’s number of homeruns.</a:t>
            </a:r>
          </a:p>
        </p:txBody>
      </p:sp>
      <p:sp>
        <p:nvSpPr>
          <p:cNvPr id="10" name="TextBox 9">
            <a:extLst>
              <a:ext uri="{FF2B5EF4-FFF2-40B4-BE49-F238E27FC236}">
                <a16:creationId xmlns:a16="http://schemas.microsoft.com/office/drawing/2014/main" id="{AF5EF577-CD3A-9BEA-C280-2820AE1B13B4}"/>
              </a:ext>
            </a:extLst>
          </p:cNvPr>
          <p:cNvSpPr txBox="1">
            <a:spLocks noChangeArrowheads="1"/>
          </p:cNvSpPr>
          <p:nvPr/>
        </p:nvSpPr>
        <p:spPr bwMode="auto">
          <a:xfrm>
            <a:off x="5097464" y="803276"/>
            <a:ext cx="5424487" cy="1477963"/>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boxplot on top represents the number of homeruns BONDS have in each season and the boxplot on the bottom represents the number homeruns Aarons have in each season.  </a:t>
            </a:r>
          </a:p>
          <a:p>
            <a:pPr eaLnBrk="1" hangingPunct="1">
              <a:spcBef>
                <a:spcPct val="0"/>
              </a:spcBef>
              <a:buClrTx/>
              <a:buSzTx/>
              <a:buFontTx/>
              <a:buNone/>
            </a:pPr>
            <a:endParaRPr lang="en-CA" altLang="en-US" sz="1800">
              <a:solidFill>
                <a:srgbClr val="FF0000"/>
              </a:solidFill>
              <a:latin typeface="Arial" panose="020B0604020202020204" pitchFamily="34" charset="0"/>
            </a:endParaRPr>
          </a:p>
        </p:txBody>
      </p:sp>
      <p:sp>
        <p:nvSpPr>
          <p:cNvPr id="11" name="TextBox 10">
            <a:extLst>
              <a:ext uri="{FF2B5EF4-FFF2-40B4-BE49-F238E27FC236}">
                <a16:creationId xmlns:a16="http://schemas.microsoft.com/office/drawing/2014/main" id="{3A05998F-9DF8-F342-37E7-DAB8EA770CE1}"/>
              </a:ext>
            </a:extLst>
          </p:cNvPr>
          <p:cNvSpPr txBox="1">
            <a:spLocks noChangeArrowheads="1"/>
          </p:cNvSpPr>
          <p:nvPr/>
        </p:nvSpPr>
        <p:spPr bwMode="auto">
          <a:xfrm>
            <a:off x="430213" y="2803526"/>
            <a:ext cx="10591800" cy="923925"/>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Observation: From our observation, Aaron has a higher Q1, Median, Q3, and minimum than Bonds.  Q1: 28 vs 24.5, Median: 38 vs 34   Q3: 44 vs 41.  The minimum the number of H Runs in a season is also higher for Aaron.  </a:t>
            </a:r>
          </a:p>
        </p:txBody>
      </p:sp>
      <p:sp>
        <p:nvSpPr>
          <p:cNvPr id="12" name="TextBox 11">
            <a:extLst>
              <a:ext uri="{FF2B5EF4-FFF2-40B4-BE49-F238E27FC236}">
                <a16:creationId xmlns:a16="http://schemas.microsoft.com/office/drawing/2014/main" id="{513080C1-FBC5-099E-BECA-187E785CD592}"/>
              </a:ext>
            </a:extLst>
          </p:cNvPr>
          <p:cNvSpPr txBox="1">
            <a:spLocks noChangeArrowheads="1"/>
          </p:cNvSpPr>
          <p:nvPr/>
        </p:nvSpPr>
        <p:spPr bwMode="auto">
          <a:xfrm>
            <a:off x="430213" y="3832782"/>
            <a:ext cx="9955209" cy="369332"/>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From our boxplot we can observe that the middle IQR for Aarons is also greater than Bonds.  </a:t>
            </a:r>
          </a:p>
        </p:txBody>
      </p:sp>
      <p:sp>
        <p:nvSpPr>
          <p:cNvPr id="13" name="TextBox 12">
            <a:extLst>
              <a:ext uri="{FF2B5EF4-FFF2-40B4-BE49-F238E27FC236}">
                <a16:creationId xmlns:a16="http://schemas.microsoft.com/office/drawing/2014/main" id="{94B134C1-16FD-4E22-6463-D739703253E6}"/>
              </a:ext>
            </a:extLst>
          </p:cNvPr>
          <p:cNvSpPr txBox="1">
            <a:spLocks noChangeArrowheads="1"/>
          </p:cNvSpPr>
          <p:nvPr/>
        </p:nvSpPr>
        <p:spPr bwMode="auto">
          <a:xfrm>
            <a:off x="430213" y="4344750"/>
            <a:ext cx="9804399" cy="369332"/>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From our boxplot we can observe that the middle IQR for Aarons is also greater than Bonds.  </a:t>
            </a:r>
          </a:p>
        </p:txBody>
      </p:sp>
      <p:sp>
        <p:nvSpPr>
          <p:cNvPr id="14" name="TextBox 13">
            <a:extLst>
              <a:ext uri="{FF2B5EF4-FFF2-40B4-BE49-F238E27FC236}">
                <a16:creationId xmlns:a16="http://schemas.microsoft.com/office/drawing/2014/main" id="{BB379DF2-9BAF-BBBC-73BB-D81E74562D50}"/>
              </a:ext>
            </a:extLst>
          </p:cNvPr>
          <p:cNvSpPr txBox="1">
            <a:spLocks noChangeArrowheads="1"/>
          </p:cNvSpPr>
          <p:nvPr/>
        </p:nvSpPr>
        <p:spPr bwMode="auto">
          <a:xfrm>
            <a:off x="430213" y="5645467"/>
            <a:ext cx="10485437" cy="923330"/>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Conclusion:  From our observation, I would conclude that Aaron is better at hitting homeruns than Bond because the distribution of his homeruns each season has a higher minimum, Q1, median, and Q3 than Aaron.  .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11"/>
  <p:tag name="ISPRING_SCORM_PASSING_SCORE" val="100.0000000000"/>
  <p:tag name="ISPRING_RESOURCE_PATHS_HASH" val="6c6277e475342a88f9359975c1e8cba7887de4"/>
  <p:tag name="ISPRING_RESOURCE_PATHS_HASH_2" val="6587b97bda301c4d17fee19e159a6f863ddce"/>
  <p:tag name="ISPRING_ULTRA_SCORM_COURSE_ID" val="5ACAA917-51C2-4D07-BD7D-84CA17CD7C62"/>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ApFKk+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ApFKk8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ApFKk8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AKRSpP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ApFKk/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AKRSpPjnP2+moAAADlAAAAGgAAAG5vbmUvaHRtbF9za2luX3NldHRpbmdzLmpzq+ZSAAKlHCUFK4VqMBvMTyotKcnP00vOzytJzSvRy8svyk0Eq1FSdgMDJR2civPLUosIKE1LTE5FMdTUyMLJBadKhIkmTuYuzpbI6goS01P1khKTs9OL8kvzUiDKnF1dDF2MlcCqarlqAVBLAwQUAAIACAAKRSpPvH0190oAAABJAAAAFwAAAG5vbmUvbG9jYWxfc2V0dGluZ3MueG1ss7GvyM1RKEstKs7Mz7NVMtQzUFJIzUvOT8nMS7dVCg1x07VQUiguScxLSczJz0u1VcrLV1Kwt+OyyclPTswJTi0pASos1rfjAgBQSwMEFAACAAgADUUqT5BJJiUoBQAA9hMAACYAAAB1bml2ZXJzYWwtbm8tdmlkZW8vY29tbW9uX21lc3NhZ2VzLmxuZ61Y/27bNhD+v0DfgRBQYAO6tB3QYBgSF7TExEJkyRXppNkwCIzE2EQk0dUPJ95fe5o92J5kR0p27baBpKRAHJiS77sj+X13R558eMhStBZFKVV+ar07emshkccqkfni1Jqzs19+s1BZ8TzhqcrFqZUrC30YvXxxkvJ8UfOFgO8vXyB0komyhGE50qMvYySTU2s2jsbYvohYEOHZLBrPGQv8yMNj4lmjMY/vTt60P3/E2g6mM+xfR15wHkRj99wa2Spb8XyDPLVQP/16fPzw7v3xz4Ng6BR73iEQMkjv3/YA8lkYeBGgES/yySdmjfT/YXbBnHmuT6xR+2WY9Swkl9ZI/++0m4ch8VlEPdchkUsjP2BmLTzCiGONrlWNlnwtUKXQWop7VC0FsKCShUBlKhPzIlbwIK9FlzMnmGLXj0JCWejazA18a0RVUWxeG1heV0tVgLsSJbLkN6lIjE/gm3m/KkQJrnkFfETwVy0l/FJlXOZH3a6vfC/AjiHZlFCKz2Fx2W5SgHQAfy+rJbxLhHoNLu7zVPEE3RYCAAOK+GqVyrj5paSrQkc4S/mmM4oQX7n+OZA98GhEfGf7xBqRPEFOwfVkB6KEmJIQAApeiuIJtpHhujFHOE2HIUzc84kHH6ZDmMjFMoVPNTSOGQEmzETeZQVMJSFwnNKrIHT0ooErxNGKl+W9KpIDlu7vZxew69sBCMFme+BMY2yBgR8Scl9RiLjqBoMoseF3qyuYKhAwYiYZaElldVmBbLJVKiphopV6Kjw2lLoRtwr0lQq+brgP3o3YOmnu4blvT6Ix26VQj9d5vOxpB+L8rj721VADTfY53xlTixaNg0+QXSAZBkMsggvIgRdDLK4JhUUmtMvGx5fuOTa7BHlvm5S2SS/mOsekG8TjGOw0m9ZS1SU80UsCqcnsSHk0zA0lH+fAYhd7j+TWBhXoYEYLuRYQR5GIotMRpHubOFpUH+fuH9EZdj3ifId6fINyVSGerHkeCyBbzPWebuBdIhPzTtPe+P9cy78Rr9pU/6qtEr5DPr0aGs9BYXlEEbyqRLaqulzrBWvDf0oUWuKPhtBn6k/zT23i49ANfszOlDKr06YCPXt/dpEN3aPOIJ65Uv1360dHQptSQ6Bh0cUReoy0v9VEux27ga6Iiehv5/pnYDNr6hYUNje/Vf2t/aAF8BV6KgadwBqbyCm0OhlUof62lzDrg/AvdcHob39FxtRlUHWuxE0pq07PRs+966uR89ML617PelBsmMs8CNkHwEXbD5YolRnEn/TAnE/JdgWaEnEwkytVp4mRfyrvTJmAta0z8W03fFuozDxNebmlf1OmPjwnimZyYeN0NqCf2im49/7sCfjpu0QJDqGNsbFv697H1mpPexqBfPRSeIxuWyfQUcareAnl+FbVedITqDmCOeQMA1g7Zyp40d2FtQBfhdE8Re3T3weB6I4OkijZgf3pq0qUfw0G0dPYYdDm4Cceqk4ghseHAZhBH6v24Lu163kOZi5w+YccMHlT4jKVwaOjbr8glXbrMWPYnkxBTdSIR9UFtJBDELbksYN5CAe0Voc2AEE7wGSVCkQeuFbPENQpDi8gz5ojlzWa8uIOkjRTKh0Um9lALY5q2Jy+3GjUVSrzQZE/r0TqCTN3FmHHMdc7sJJwer9rOoIEjo9xe8+TqkVvMHuCfagBX+GJRFZDAUNCdtc3+orCXAd4iut7tv/++bfL3pTdbYaFJNaMv6Sw9bdVeDcqzQ3dyZu9C7v/AVBLAwQUAAIACAANRSpPFR5gG6MAAAB/AQAANwAAAHVuaXZlcnNhbC1uby12aWRlby9wbGF5YmFja19hbmRfbmF2aWdhdGlvbl9zZXR0aW5ncy54bWx1kEEKgzAQRfeewhsIXYdA16VFqBcYcZRAkgmZUfD2TURtadNl3vs/w4xiFDF+Yl3VtYJZ6CkQRUucUTXvd7YMC169cSCGfMKCvOdKJjcsUWgjMnrZlB7Bcsr/8GN4a2E9P+IjXjDlQmcc6kupsJlc8rCYaWPdGlCPEdOAL5hz6KG3eMO1J4jD4wzsG//VuZs2mx3eaUAdIrkgqvlAVbrXcfQXUEsDBBQAAgAIAA1FKk9LM4aKLwUAAGgdAAAwAAAAdW5pdmVyc2FsLW5vLXZpZGVvL2ZsYXNoX3B1Ymxpc2hpbmdfc2V0dGluZ3MueG1s5Vnbcts2EH33V2DYyWMsO7GbxCPJo0jUWBPdKtJJPJ2OByJXImoQYAFQjvLUr+mH9Uu6EC1a8hVKIk+aPHhkgnvOLvaGJVk9/pRyMgOlmRQ1b393zyMgIhkzMa15p2H7+WuPaENFTLkUUPOE9Mhxfaea5WPOdBKAMSiqCdIIfZSZmpcYkx1VKpeXl7tMZ8relTw3yK93I5lWMgUahAFVyTid44+ZZ6C9KwYHAvxLpbiC1Xd2CKkWTD0Z5xwIi9FyweymKG9zqhOvUoiNaXQxVTIXcVNyqYiajmveL02/td96uZQpqFosBWF9ouu4aJfNEY1jZq2gPGCfgSTApgmau7934JFLFpuk5r3ce2F5UL5ym2fBXmyeWp6mRC8Ic6UgBUNjamhxWWhUMAGF4QBdNyoHJF1bW5E08MmUC8VSPBc0ZVGId4j1Vc1rhecjv+2P/H7TPz8ddQtTnRFhJ+z6Tpig22n55/1B6AfnJ2GvuzEo9D+GG4A2tcyZfjjyA78f+qPzt53Bhgh3o64xfq/R6W6I+eC/DTrhppr6jd6mkOHJoO+GOTkb+qNup//uPBwMumFneI1a5PBKtlYr64lfxQKRuVpNb5Pk6VhQxrHZ3MhxDQbbFadqCqFsM6zGCeUaPPJnBtPfcsqZmdsKxa52AZA1dAaRGdnqq3m2orxruoIQDcOSLGv78E1Z2q9er229Umi/3tadVlbLZjdMpJFPbP3+3mFp/puDh82/x9AqNYZGCTYxs+xBqytLKWaRNDJshh0SbmxzknMe5FkmlbluY6uLpRH30FQnUqxF3l6TseRx6TFIxxD3aQorrT+4YKKNkvsemWCOcvTlIANBAirwuGEG/RuVBDofa8PM4phpX0k3FKOcIB+eh0B6wS1/RwlVei0py9DaFh/Vf+9LA/qPwt3F0r2iAWeoxZaGk7wvYtJS9BKPRxfxIQgXsRPMHG6zB5STEYrqDSRJg3Mn4RTryEXwA4w1M+AkKnMek7nMCWcX6GdJMOPzFP9LgKwey2SiZLpYxdHBEL0Iy4zBJcTHLorOUEWaIxLnlIyDKTT8lbPPZAwTqZAX6AzDhutMF/y7GxFnVOtrUrq08VlxuHX6Lf/jM7tBGs8oDgqbkWN5Q5qZrfDTORHSLHHojojmmBU2KDGLF/dc9rb75WEoOwzG+RtFY41fszTn9FvSlw5Zod5iyLejZZPAP2qBs9qEzhaFbot3QY0lzjAkBSfeiPB0YCIHV8KICiIFnxMa4YCibduYMZlrXCkaREGtv9zCAo9puria4kmGGlUMyolyb//Fy4PDX1+9fnO0W/n373+ePwi6Gt2GnFp1xezWfHDgd0beeLh4BHfPEO+GujHKPwK6d6B3xm1q5gPDvTPyjhHfGXtz0HcG3hr3H0E+MPTfwralSm3XiW/F8+7nPwd4xxrdaIad953w7A6CRSncHtiqFTtM3j1bLmbs73W0DPzGqHlCMFyn3TA4cmkPfYmd2EQJNpiJfQnighmchhhT34nehs5pFh35750IMYhOndRNbX/gtOF3LlKjYnYcrsyNTibgLDAtzjacBjhLcXiNn6yzf02fdarLb9yit9a6/h/t56sfbYv+taX2A1RFydZS9+c4ILYZoB/Y7d/3O58f+cXMaPly1kW4R9UFKBJKyZ3kh8tXkKQjJtIFEQCQFB+y3RwYw5O2q/XED/xe5+2g2/oJjobv1IPFVfnZYe07Q/n+e/3DnL2TMsFSdKt9MC+/5tUPD/aqlbtv7ewg2/rX0frOf1BLAwQUAAIACAANRSpPDnvHIGUDAACXDAAAKgAAAHVuaXZlcnNhbC1uby12aWRlby9mbGFzaF9za2luX3NldHRpbmdzLnhtbJVX207jMBB95yuq7jtdCrsFKVTqDQltF9DS7bvbTFurjh3ZTtn+/Y4vSZw2IYUICc+cY8/leCwitae8cwCpqOCP3X53eNXpROtMSuB6AUnKiIYOjR+7T3/n827PuQUT8h20pnyrjCW3WeAq01rw67XgGve45kImhHWH357sT9SzyDaWwJAu5WzIGspjfvTvx9OLKP6Mu/FgOnloIqxFkhJ+nIutuF6R9X4rRcZjE9qt+Zpou2MKklG+b42IUaWfNSSVmGY3s/6sfxkllaAUmJAepqP+6Gcri5EVsCL7wd393ehCTnnU5405oR2ootrSBv3B7eCuiZaSLVSLPJlNb6a3zXiOu1e78mlcjqDhn27NHIV/BPmlzUWapV/RSCrF1hT0hDMwXyuHCRLj9UPC9MF8rQSTkDmoVZCK0RjbIGTspPjdfE3gplr6P8MhEZm7LQV7M004mR5GISsGQy0ziHr5yvnUTny8ZhovEww3hCkEhKYS9IYZvpFM5dtUbSXuD3xQHgcgbygRS8GyBCYu3gBYtZf4yWRs50oYX2ELApRw8MYgwtJYIl+wrGfIwFgi3023Xjk7nsFPPY6T62FMfDM/rz56gRNc5vXKV7nXnDQ3t1wFR3tDjklEDEMrqwVNwHQt6lmbC6l3FlPEyYFuicY36bfBrY42GRX1ThxeafW6ijTVDOrkthaZVBgMupc+W9+5Go+juIdDjfQcNjpHV41lU8xrEWrBrtuV7rcr6ubWHY1vyWM3IXIPciEEU92O5+H9w23cq3zOMNMa31KQz3wjLuRwoSHc3ybRBBbuCl4KJ1qT9S7BkJoyKCrqGlvfv8gfW9dYniUrkDPUA4VckFWbw+3odsfwVy8pfEBcJTQ4HVPvcDtOaKH3wOAFAESud/ltcAvnSTKmKYMD5DMlMNiEmzKLFKq/Ll8jrqokA8tFevQjqBRKiKs6aghLjKue4TztmtdkpWxmlYmSD/dypFTGfT4ljVjDAWnXXkmVjdFfV0HsVaWcJNPiXROp/abl2udODjDiNLEDCB3B8TUex2FCpL4q1plX68xehmAerWIzlRNqPE0UM2aH/TqK9ZzO2AVez+FGAoTz1RqvghfgFxxXgsj4pYBUnoQat2Njjvho2nGNgz5JddQLTK45RRvwb/yHZPgfUEsDBBQAAgAIAA1FKk/65zdOKgUAAPIcAAAvAAAAdW5pdmVyc2FsLW5vLXZpZGVvL2h0bWxfcHVibGlzaGluZ19zZXR0aW5ncy54bWzdWd1S2zgUvucpNN7pZQn0Z9syCUyamMHT/G1s2jI7O4xin8RaZMkryaHp1T7NPtg+yR7FxCQQQOkSOu0FEyyf79PR+bddP/qScTIFpZkUDW9/d88jIGKZMDFpeKfR8fO3HtGGioRyKaDhCemRo8Odel6MONNpCMagqCZII/RBbhpeakx+UKtdXl7uMp0re1fywiC/3o1lVssVaBAGVC3ndIY/ZpaD9q4YHAjwL5PiCna4s0NIvWTqyqTgQFiCmgtmD0X5icm4VyulRjS+mChZiKQluVRETUYN75eW395vv1zIlExtloGwJtGHuGiXzQFNEmaVoDxkX4GkwCYparu/98ojlywxacN7uffC8qB87TbPnL08O7U8LYlGEOZqgwwMTaih5WW5o4IxKPQG6EOjCkDSlbUlSQNfTLVQLiUzQTMWR3iHWFM1vHZ0PvSP/aHfa/nnp8NOqaozIgqiju+ECTtB2z/v9SM/PD+Jup2NQZH/OdoAtKlmzvSDoR/6vcgfnr8P+hsi3JW6xvjdZtDZEPPJfx8G0aY79ZrdTSGDk37PDXNyNvCHnaD34Tzq9ztRMLhGzWN4KVrrtdXAr2OCyEIth7dJi2wkKONYa27EuAaD1YpTNYFIHjPMxjHlGjzyZw6T3wrKmZnZDMWidgGQN3UOsRna7Gt4NqO8a7qSEBXDlKxy+/W7KrXfvF05eq3c/fpYa7WsV7VukEojn1j7/b3XlfrvXt2v/h2K1qkxNE6xiJlFDVpeWUgxi6SxYVOskHDjmOOC87DIc6nMdRlbXqyUuIOmPpZixfP2mowkTyqLQTaCpEczjL/BsfDIGIOSo/H6OQgSUoHthRk0aFwhdDHShpl5Wzm+km4qRjnB1oH9D0g3vGXgOKVKr0Rh5Utb0+PD33vSgP6jtG+5dKdoyBnuYnPBSd4XCWkreont0EV8AMJF7ARDhdtwAeWkhKJ6A0nS5NxJOMPEcRH8BCPNDDiJyoInZCYLwtkF2lkSDPEiw/9SIMt9mIyVzOarnGpD9NwtUwaXkBy5bHSGW2QFInEuyTmYcoe/CvaVjGAsFfICnaLbcJ3pkn93I+Kcan1NShc6Piu7WdBr+5+f2QPSZEpxMtiMHPMZstxshZ/OiJBmgUNzxLTAqLBOSVgyv+dytt1vd0NVUtDPj+SNFX7NsoLTx6SvDLJEvUWXb2eXTRz/oAbO26Z0Ok90m7xzakxxhi4pOfFGjI2DiQJcCWMqiBR8RmiME4m2ZWPKZKFxpSwQJbX+dg1LPIbp/GqCDy24o0pAOVHu7b94+er1r2/evjvYrf379z/P7wVdzWoDTu125bDWunfCd0beeJp4AHfH1O6GujG7PwC6c4J3xm2q5j3TvDNyzUzvjL052TsDb833DyDvmfJvYY+lymzVSW75c/0DnwM8sEo3W1HwMYjO1hDMU+H2wFav2elx/TA5H6pvzJKj7zdMhn5z2Doh6KDTThQeuBSEnsTaa+IUS8rYvudwwfRPI/Si70RvneU0fQ79j06E6Dan2um2ba/vdOAPLlLDclocLE2KTipg95+U3Qz7P2cZjqvJk9Xy/1NZnTLxkYvy1orVj1Fw1j69snsrTlmjtlRwgKo43Vqw/sBN4Pv55Ce29Nro1+saLgkhYxb0RJ33Z37XMly8YHUR7lJ1AYpEUnIn+cHiNSIJxFi6IEIAkuFzs5sBE3jS6rQa9KHfDd73O+2tRj9zC/8fouQ8rvnKq+q7wcqHguoF9uqXtR1cX/1OebjzH1BLAwQUAAIACAANRSpP7ExZUrYBAAB6BgAAKAAAAHVuaXZlcnNhbC1uby12aWRlby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DUUqT7jnPPJeAAAAYwAAACUAAAB1bml2ZXJzYWwtbm8tdmlkZW8vbG9jYWxfc2V0dGluZ3MueG1sDcq9DkBADADg3VM03f1tBsdmtOABGhqR9FpxR3h7t33D1/avF3j4Coepw7qoEFhX2w7dHS7zkDcIIZJuJKbsUA2h77JWbCWZOMYUA5xCH18z+4TII/k0h1sEyy77AVBLAQIAABQAAgAIAApFKk+4+Zi64gIAAGcKAAAYAAAAAAAAAAEAAAAAAAAAAABub25lL2NvbW1vbl9tZXNzYWdlcy5sbmdQSwECAAAUAAIACAAKRSpPFR5gG6MAAAB/AQAAKQAAAAAAAAABAAAAAAAYAwAAbm9uZS9wbGF5YmFja19hbmRfbmF2aWdhdGlvbl9zZXR0aW5ncy54bWxQSwECAAAUAAIACAAKRSpPH1SKajADAADHDgAAIgAAAAAAAAABAAAAAAACBAAAbm9uZS9mbGFzaF9wdWJsaXNoaW5nX3NldHRpbmdzLnhtbFBLAQIAABQAAgAIAApFKk9xV5SdFQEAANECAAAcAAAAAAAAAAEAAAAAAHIHAABub25lL2ZsYXNoX3NraW5fc2V0dGluZ3MueG1sUEsBAgAAFAACAAgACkUqT9ebcJYrAwAAbw4AACEAAAAAAAAAAQAAAAAAwQgAAG5vbmUvaHRtbF9wdWJsaXNoaW5nX3NldHRpbmdzLnhtbFBLAQIAABQAAgAIAApFKk+Oc/b6agAAAOUAAAAaAAAAAAAAAAEAAAAAACsMAABub25lL2h0bWxfc2tpbl9zZXR0aW5ncy5qc1BLAQIAABQAAgAIAApFKk+8fTX3SgAAAEkAAAAXAAAAAAAAAAEAAAAAAM0MAABub25lL2xvY2FsX3NldHRpbmdzLnhtbFBLAQIAABQAAgAIAA1FKk+QSSYlKAUAAPYTAAAmAAAAAAAAAAEAAAAAAEwNAAB1bml2ZXJzYWwtbm8tdmlkZW8vY29tbW9uX21lc3NhZ2VzLmxuZ1BLAQIAABQAAgAIAA1FKk8VHmAbowAAAH8BAAA3AAAAAAAAAAEAAAAAALgSAAB1bml2ZXJzYWwtbm8tdmlkZW8vcGxheWJhY2tfYW5kX25hdmlnYXRpb25fc2V0dGluZ3MueG1sUEsBAgAAFAACAAgADUUqT0szhoovBQAAaB0AADAAAAAAAAAAAQAAAAAAsBMAAHVuaXZlcnNhbC1uby12aWRlby9mbGFzaF9wdWJsaXNoaW5nX3NldHRpbmdzLnhtbFBLAQIAABQAAgAIAA1FKk8Oe8cgZQMAAJcMAAAqAAAAAAAAAAEAAAAAAC0ZAAB1bml2ZXJzYWwtbm8tdmlkZW8vZmxhc2hfc2tpbl9zZXR0aW5ncy54bWxQSwECAAAUAAIACAANRSpP+uc3TioFAADyHAAALwAAAAAAAAABAAAAAADaHAAAdW5pdmVyc2FsLW5vLXZpZGVvL2h0bWxfcHVibGlzaGluZ19zZXR0aW5ncy54bWxQSwECAAAUAAIACAANRSpP7ExZUrYBAAB6BgAAKAAAAAAAAAABAAAAAABRIgAAdW5pdmVyc2FsLW5vLXZpZGVvL2h0bWxfc2tpbl9zZXR0aW5ncy5qc1BLAQIAABQAAgAIAA1FKk+45zzyXgAAAGMAAAAlAAAAAAAAAAEAAAAAAE0kAAB1bml2ZXJzYWwtbm8tdmlkZW8vbG9jYWxfc2V0dGluZ3MueG1sUEsFBgAAAAAOAA4AiAQAAO4kA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194c77efbe7d756e2ad4de780825232c9e1eda4"/>
  <p:tag name="ISPRING_OUTPUT_FOLDER" val="[[&quot;\uFFFD\uFFFDQj{D1961B4B-4104-4DBD-91AB-5334FB564497}&quot;,&quot;C:\\Users\\e15108\\OneDrive - SD41\\Statistics\\Online Stats Notes\\BCMathca\\AP Stat&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CONVERTER_ISPRING_PLAYERS_CUSTOMIZATION_2" val="{&quot;universal&quot;:{&quot;skinSettings&quot;:{&quot;borderRadius&quot;:10,&quot;colors&quot;:{&quot;asideBackground&quot;:{&quot;color&quot;:&quot;#F3F3F3&quot;,&quot;opacity&quot;:1,&quot;type&quot;:&quot;SOLID&quot;},&quot;asideElementBackgroundActive&quot;:{&quot;color&quot;:&quot;#9DA2A6&quot;,&quot;opacity&quot;:1,&quot;type&quot;:&quot;SOLID&quot;},&quot;asideElementBackgroundHover&quot;:{&quot;color&quot;:&quot;#E1E2E2&quot;,&quot;opacity&quot;:1,&quot;type&quot;:&quot;SOLID&quot;},&quot;asideElementText&quot;:{&quot;color&quot;:&quot;#47484A&quot;,&quot;opacity&quot;:1,&quot;type&quot;:&quot;SOLID&quot;},&quot;asideElementTextActive&quot;:{&quot;color&quot;:&quot;#FFFFFF&quot;,&quot;opacity&quot;:1,&quot;type&quot;:&quot;SOLID&quot;},&quot;asideElementTextHover&quot;:{&quot;color&quot;:&quot;#47484A&quot;,&quot;opacity&quot;:1,&quot;type&quot;:&quot;SOLID&quot;},&quot;asideLogoBackground&quot;:{&quot;color&quot;:&quot;#F3F3F3&quot;,&quot;opacity&quot;:1,&quot;type&quot;:&quot;SOLID&quot;},&quot;pageBackground&quot;:{&quot;color&quot;:&quot;#CED1D3&quot;,&quot;opacity&quot;:1,&quot;type&quot;:&quot;SOLID&quot;},&quot;playerBackground&quot;:{&quot;color&quot;:&quot;#FFFFFF&quot;,&quot;opacity&quot;:1,&quot;type&quot;:&quot;SOLID&quot;},&quot;playerText&quot;:{&quot;color&quot;:&quot;#47484A&quot;,&quot;opacity&quot;:1,&quot;type&quot;:&quot;SOLID&quot;},&quot;primaryButtonBackground&quot;:{&quot;color&quot;:&quot;#528BDF&quot;,&quot;opacity&quot;:1,&quot;type&quot;:&quot;SOLID&quot;},&quot;primaryButtonBackgroundHover&quot;:{&quot;color&quot;:&quot;#4B7DC9&quot;,&quot;opacity&quot;:1,&quot;type&quot;:&quot;SOLID&quot;},&quot;primaryButtonBorder&quot;:{&quot;color&quot;:&quot;#528BDF&quot;,&quot;opacity&quot;:1,&quot;type&quot;:&quot;SOLID&quot;},&quot;primaryButtonBorderHover&quot;:{&quot;color&quot;:&quot;#4B7DC9&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47484A&quot;,&quot;opacity&quot;:0.10000000000000001,&quot;type&quot;:&quot;SOLID&quot;},&quot;secondaryButtonBorder&quot;:{&quot;color&quot;:&quot;#FFFFFF&quot;,&quot;opacity&quot;:1,&quot;type&quot;:&quot;SOLID&quot;},&quot;secondaryButtonBorderHover&quot;:{&quot;color&quot;:&quot;#47484A&quot;,&quot;opacity&quot;:0.10000000000000001,&quot;type&quot;:&quot;SOLID&quot;},&quot;secondaryButtonText&quot;:{&quot;color&quot;:&quot;#47484A&quot;,&quot;opacity&quot;:1,&quot;type&quot;:&quot;SOLID&quot;},&quot;secondaryButtonTextHover&quot;:{&quot;color&quot;:&quot;#47484A&quot;,&quot;opacity&quot;:1,&quot;type&quot;:&quot;SOLID&quot;}},&quot;controlPanel&quot;:{&quot;navigationMode&quot;:&quot;bySlides&quot;,&quot;progressBar&quot;:{&quot;enabled&quot;:true,&quot;mode&quot;:&quot;slideTimeline&quot;,&quot;showLabels&quot;:true,&quot;visible&quot;:true},&quot;showCCButton&quot;:false,&quot;showNextButton&quot;:true,&quot;showOutline&quot;:false,&quot;showPlayPause&quot;:true,&quot;showPlaybackRateButton&quot;:false,&quot;showPrevButton&quot;:true,&quot;showRewind&quot;:true,&quot;showSlideNumbers&quot;:true,&quot;showSlideOnlyButton&quot;:true,&quot;showVolumeControl&quot;:true,&quot;visible&quot;:true},&quot;fontFamily&quot;:&quot;Open Sans&quot;,&quot;miniskinCustomizationEnabled&quot;:true,&quot;outlinePanel&quot;:{&quot;highlightViewedEntries&quot;:true,&quot;multilevel&quot;:true,&quot;numberEntries&quot;:true,&quot;search&quot;:true,&quot;thumbnails&quot;:true},&quot;sidePanel&quot;:{&quot;showAtLeft&quot;:false,&quot;showLogo&quot;:false,&quot;showNotes&quot;:true,&quot;showOutline&quot;:true,&quot;showPresenterInfo&quot;:false,&quot;showPresenterVideo&quot;:false,&quot;visible&quot;:true},&quot;titlePanel&quot;:{&quot;buttons&quot;:[&quot;markerTools&quot;,&quot;presenterInfo&quot;,&quot;attachments&quot;],&quot;buttonsAtLeft&quot;:true,&quot;courseTitleVisible&quot;:false,&quot;showLogo&quot;:fals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C_MENU_OFF&quot;:&quot;Off&quot;,&quot;PB_CC_MENU_ON&quot;:&quot;On&quot;,&quot;PB_CC_MENU_TITLE&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false,&quot;saveAnimationStates&quot;:true,&quot;loopPresentation&quot;:false,&quot;autoPlayAnimations&quot;:false,&quot;autoPlayAnimationsTime&quot;:1,&quot;navigationType&quot;:&quot;FREE&quot;,&quot;resumeMode&quot;:&quot;PROMPT&quot;,&quot;enableKeyboardNavigation&quot;:true},&quot;keyboardSettings&quot;:&quot;&quot;,&quot;skinVersion&quot;:2,&quot;skinCompatibleVersion&quot;:0,&quot;publishSettings&quot;:{&quot;backgroundColor&quot;:&quot;#CED1D3&quot;,&quot;playerDimensions&quot;:{&quot;height&quot;:144,&quot;width&quot;:296},&quot;playerModule&quot;:&quot;UniversalHtml&quot;,&quot;presentationContent&quot;:{&quot;metadata&quot;:{&quot;references&quot;:true,&quot;texts&quot;:[&quot;DT_REFERENCE_URL&quot;,&quot;DT_REFERENCE_TITLE&quot;,&quot;DT_PRESENTER_BIO&quot;,&quot;DT_PRESENTER_EMAIL&quot;,&quot;DT_PRESENTER_WEBSITE&quot;,&quot;DT_PRESENTER_PHONE&quot;,&quot;DT_PRESENTER_TITLE&quot;,&quot;DT_PRESENTER_NAME&quot;,&quot;DT_SLIDE_NOTES_HTML&quot;,&quot;DT_SLIDE_NOTES_TEXT&quot;,&quot;DT_SLIDE_TITLE&quot;,&quot;DT_SLIDE_NOTES_TEXT&quot;,&quot;DT_SLIDE_TEXT&quot;,&quot;DT_HYPERLINK_TOOLTIP&quot;]},&quot;resources&quot;:{&quot;attachments&quot;:true,&quot;fonts&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Open Sans&quot;,&quot;isBold&quot;:false,&quot;isItalic&quot;:false,&quot;isSemibold&quot;:false,&quot;substituteFontFamily&quot;:&quot;Arial&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Open Sans&quot;,&quot;isBold&quot;:true,&quot;isItalic&quot;:false,&quot;isSemibold&quot;:false,&quot;substituteFontFamily&quot;:&quot;Arial&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Open Sans&quot;,&quot;isBold&quot;:false,&quot;isItalic&quot;:true,&quot;isSemibold&quot;:false,&quot;substituteFontFamily&quot;:&quot;Arial&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Open Sans&quot;,&quot;isBold&quot;:true,&quot;isItalic&quot;:true,&quot;isSemibold&quot;:false,&quot;substituteFontFamily&quot;:&quot;Arial&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Open Sans&quot;,&quot;isBold&quot;:false,&quot;isItalic&quot;:false,&quot;isSemibold&quot;:true,&quot;substituteFontFamily&quot;:&quot;Arial&quot;},{&quot;charsets&quot;:{&quot;dynamicFormatted&quot;:[&quot;DCT_SLIDE_NOTES_TEXT&quot;,&quot;DCT_INTERACTIVITY_TEXT&quot;,&quot;DCT_INTERACTIVITY_SEMIBOLD_TEXT&quot;],&quot;dynamicPlain&quot;:[&quot;DCT_REFERENCE_URL&quot;,&quot;DCT_REFERENCE_TITLE&quot;,&quot;DCT_PRESENTER_BIO&quot;,&quot;DCT_PRESENTER_EMAIL&quot;,&quot;DCT_PRESENTER_WEBSITE&quot;,&quot;DCT_PRESENTER_PHONE&quot;,&quot;DCT_PRESENTER_TITLE&quot;,&quot;DCT_PRESENTER_NAME&quot;,&quot;DCT_SLIDE_TITLE&quot;,&quot;DCT_SLIDE_NOTES_TEXT&quot;,&quot;DCT_SLIDE_TEXT&quot;,&quot;DCT_HYPERLINK_TOOLTIP&quot;],&quot;static&quot;:[&quot;Resources&quot;,&quot;Link&quot;,&quot;Picture&quot;,&quot;Video&quot;,&quot;Document&quot;,&quot;File&quot;,&quot;Drawing&quot;,&quot;Pen&quot;,&quot;Highlighter&quot;,&quot;Eraser&quot;,&quot;Erase all&quot;,&quot;Finish drawing&quot;,&quot;Email&quot;,&quot;Website&quot;,&quot;Show more&quot;,&quot;Show less&quot;,&quot;Presenter Info&quot;,&quot;Notes&quot;,&quot;Slides&quot;,&quot;Search…&quot;,&quot;in slide&quot;,&quot;Search results&quot;,&quot;No matches found.&quot;,&quot;in notes&quot;,&quot;Cancel&quot;,&quot;Next&quot;,&quot;Full screen&quot;,&quot;Exit full screen&quot;,&quot;Volume&quot;,&quot;Replay&quot;,&quot;%SLIDE_NUMBER% of %TOTAL_SLIDES%&quot;,&quot;Yes&quot;,&quot;No&quot;,&quot;OK&quot;,&quot;Do you want to resume where you left off?&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Open Sans&quot;,&quot;isBold&quot;:false,&quot;isItalic&quot;:true,&quot;isSemibold&quot;:true,&quot;substituteFontFamily&quot;:&quot;Arial&quot;}],&quot;interactivity&quot;:{&quot;fullSupport&quot;:true},&quot;presenterPhotos&quot;:{&quot;enlargeToFit&quot;:false,&quot;height&quot;:105,&quot;jpegQuality&quot;:100,&quot;keepAspectRatio&quot;:true,&quot;width&quot;:94},&quot;slideThumbnails&quot;:{&quot;enlargeToFit&quot;:false,&quot;height&quot;:59,&quot;jpegQuality&quot;:100,&quot;keepAspectRatio&quot;:true,&quot;width&quot;:78}}}},&quot;ceipData&quot;:{&quot;enableMiniSkinCustomization&quot;:true,&quot;playerLayout&quot;:&quot;custom&quot;,&quot;playerLayoutFooter&quot;:&quot;playAndPause,replay,fullscreen,volumeControl,slideNumber,goToPrev,goToNext&quot;,&quot;playerLayoutHeader&quot;:&quot;markerTools,presenterInfo,resources,&quot;,&quot;playerLayoutHeaderButtonsPosition&quot;:&quot;left&quot;,&quot;playerLayoutOutline&quot;:&quot;enableSearch,showThumbnails,showSlideNumber,highlightViewedSlides,enableMultilevel&quot;,&quot;playerLayoutProgress&quot;:&quot;enabledNavigation,showLabels&quot;,&quot;playerLayoutProgressMode&quot;:&quot;slideTimeline&quot;,&quot;playerLayoutSidebar&quot;:&quot;notes,outline&quot;,&quot;playerLayoutSidebarPosition&quot;:&quot;right&quot;,&quot;playerMessages&quot;:&quot;builtin.en&quot;,&quot;playerNavigationAutoStart&quot;:fals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custom&quot;,&quot;playerThemeFont&quot;:&quot;Open Sans&quot;}}}"/>
  <p:tag name="ISPRING-CONVERTER_ISPRING_CURRENT_PLAYER_ID" val="universal"/>
  <p:tag name="ISPRING_PRESENTATION_COURSE_TITLE" val="1.1 Exploring Data"/>
  <p:tag name="ISPRING_ULTRA_SCORM_COURCE_TITLE" val="AP Stat 1.1 Exploring Data"/>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AP Stat 1.1 Exploring Data"/>
</p:tagLst>
</file>

<file path=ppt/tags/tag10.xml><?xml version="1.0" encoding="utf-8"?>
<p:tagLst xmlns:a="http://schemas.openxmlformats.org/drawingml/2006/main" xmlns:r="http://schemas.openxmlformats.org/officeDocument/2006/relationships" xmlns:p="http://schemas.openxmlformats.org/presentationml/2006/main">
  <p:tag name="GENSWF_SLIDE_UID" val="{1F307359-29B4-4588-B35F-180D2A80F451}:298"/>
</p:tagLst>
</file>

<file path=ppt/tags/tag11.xml><?xml version="1.0" encoding="utf-8"?>
<p:tagLst xmlns:a="http://schemas.openxmlformats.org/drawingml/2006/main" xmlns:r="http://schemas.openxmlformats.org/officeDocument/2006/relationships" xmlns:p="http://schemas.openxmlformats.org/presentationml/2006/main">
  <p:tag name="GENSWF_SLIDE_UID" val="{0C72E5FE-5AC5-431B-AB46-ACA9B50D9FBE}:301"/>
</p:tagLst>
</file>

<file path=ppt/tags/tag12.xml><?xml version="1.0" encoding="utf-8"?>
<p:tagLst xmlns:a="http://schemas.openxmlformats.org/drawingml/2006/main" xmlns:r="http://schemas.openxmlformats.org/officeDocument/2006/relationships" xmlns:p="http://schemas.openxmlformats.org/presentationml/2006/main">
  <p:tag name="GENSWF_SLIDE_UID" val="{C1CA7E7B-37C6-4921-8390-9FAA91472776}:285"/>
</p:tagLst>
</file>

<file path=ppt/tags/tag13.xml><?xml version="1.0" encoding="utf-8"?>
<p:tagLst xmlns:a="http://schemas.openxmlformats.org/drawingml/2006/main" xmlns:r="http://schemas.openxmlformats.org/officeDocument/2006/relationships" xmlns:p="http://schemas.openxmlformats.org/presentationml/2006/main">
  <p:tag name="GENSWF_SLIDE_UID" val="{A44B8C98-4B61-4681-9D16-1E5149BE7644}:294"/>
</p:tagLst>
</file>

<file path=ppt/tags/tag14.xml><?xml version="1.0" encoding="utf-8"?>
<p:tagLst xmlns:a="http://schemas.openxmlformats.org/drawingml/2006/main" xmlns:r="http://schemas.openxmlformats.org/officeDocument/2006/relationships" xmlns:p="http://schemas.openxmlformats.org/presentationml/2006/main">
  <p:tag name="GENSWF_SLIDE_UID" val="{FF700D4A-0957-4D3F-8CF1-BA15601A3B10}:266"/>
</p:tagLst>
</file>

<file path=ppt/tags/tag15.xml><?xml version="1.0" encoding="utf-8"?>
<p:tagLst xmlns:a="http://schemas.openxmlformats.org/drawingml/2006/main" xmlns:r="http://schemas.openxmlformats.org/officeDocument/2006/relationships" xmlns:p="http://schemas.openxmlformats.org/presentationml/2006/main">
  <p:tag name="GENSWF_SLIDE_UID" val="{7E5ED003-15BD-492C-8A38-B2E12E944960}:280"/>
</p:tagLst>
</file>

<file path=ppt/tags/tag16.xml><?xml version="1.0" encoding="utf-8"?>
<p:tagLst xmlns:a="http://schemas.openxmlformats.org/drawingml/2006/main" xmlns:r="http://schemas.openxmlformats.org/officeDocument/2006/relationships" xmlns:p="http://schemas.openxmlformats.org/presentationml/2006/main">
  <p:tag name="GENSWF_SLIDE_UID" val="{05C9D339-C609-481F-8C90-E45518118657}:267"/>
</p:tagLst>
</file>

<file path=ppt/tags/tag17.xml><?xml version="1.0" encoding="utf-8"?>
<p:tagLst xmlns:a="http://schemas.openxmlformats.org/drawingml/2006/main" xmlns:r="http://schemas.openxmlformats.org/officeDocument/2006/relationships" xmlns:p="http://schemas.openxmlformats.org/presentationml/2006/main">
  <p:tag name="GENSWF_SLIDE_UID" val="{9A922577-1561-4CA9-967A-A7D404065FB2}:261"/>
</p:tagLst>
</file>

<file path=ppt/tags/tag18.xml><?xml version="1.0" encoding="utf-8"?>
<p:tagLst xmlns:a="http://schemas.openxmlformats.org/drawingml/2006/main" xmlns:r="http://schemas.openxmlformats.org/officeDocument/2006/relationships" xmlns:p="http://schemas.openxmlformats.org/presentationml/2006/main">
  <p:tag name="GENSWF_SLIDE_UID" val="{34B953CB-BEA6-4BAD-862B-C4E866C9AA0E}:292"/>
</p:tagLst>
</file>

<file path=ppt/tags/tag19.xml><?xml version="1.0" encoding="utf-8"?>
<p:tagLst xmlns:a="http://schemas.openxmlformats.org/drawingml/2006/main" xmlns:r="http://schemas.openxmlformats.org/officeDocument/2006/relationships" xmlns:p="http://schemas.openxmlformats.org/presentationml/2006/main">
  <p:tag name="GENSWF_SLIDE_UID" val="{C0F01FE4-3668-4CD1-A143-F4DC5332CF0F}:259"/>
</p:tagLst>
</file>

<file path=ppt/tags/tag2.xml><?xml version="1.0" encoding="utf-8"?>
<p:tagLst xmlns:a="http://schemas.openxmlformats.org/drawingml/2006/main" xmlns:r="http://schemas.openxmlformats.org/officeDocument/2006/relationships" xmlns:p="http://schemas.openxmlformats.org/presentationml/2006/main">
  <p:tag name="GENSWF_SLIDE_UID" val="{296BF4DC-891C-4228-8457-B71D36626F6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ED042902-708B-474E-B0F4-065616EABC15}:268"/>
</p:tagLst>
</file>

<file path=ppt/tags/tag21.xml><?xml version="1.0" encoding="utf-8"?>
<p:tagLst xmlns:a="http://schemas.openxmlformats.org/drawingml/2006/main" xmlns:r="http://schemas.openxmlformats.org/officeDocument/2006/relationships" xmlns:p="http://schemas.openxmlformats.org/presentationml/2006/main">
  <p:tag name="GENSWF_SLIDE_UID" val="{0F170ED9-1801-40C6-8FD9-253A03F2D969}:289"/>
</p:tagLst>
</file>

<file path=ppt/tags/tag22.xml><?xml version="1.0" encoding="utf-8"?>
<p:tagLst xmlns:a="http://schemas.openxmlformats.org/drawingml/2006/main" xmlns:r="http://schemas.openxmlformats.org/officeDocument/2006/relationships" xmlns:p="http://schemas.openxmlformats.org/presentationml/2006/main">
  <p:tag name="GENSWF_SLIDE_UID" val="{A8BFA5A3-117B-4766-B08F-C3627A404F2E}:274"/>
</p:tagLst>
</file>

<file path=ppt/tags/tag23.xml><?xml version="1.0" encoding="utf-8"?>
<p:tagLst xmlns:a="http://schemas.openxmlformats.org/drawingml/2006/main" xmlns:r="http://schemas.openxmlformats.org/officeDocument/2006/relationships" xmlns:p="http://schemas.openxmlformats.org/presentationml/2006/main">
  <p:tag name="GENSWF_SLIDE_UID" val="{CD52EDD5-341F-4ADC-87A2-3335B2C1AD54}: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7419C0D1-59D0-48C4-980F-9A031FF8B38E}: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8A8D07D3-3B66-4B9E-AD5B-433690434300}:279"/>
</p:tagLst>
</file>

<file path=ppt/tags/tag26.xml><?xml version="1.0" encoding="utf-8"?>
<p:tagLst xmlns:a="http://schemas.openxmlformats.org/drawingml/2006/main" xmlns:r="http://schemas.openxmlformats.org/officeDocument/2006/relationships" xmlns:p="http://schemas.openxmlformats.org/presentationml/2006/main">
  <p:tag name="GENSWF_SLIDE_UID" val="{372C50B2-52FC-4F5C-A08D-928CA773A9CD}:277"/>
</p:tagLst>
</file>

<file path=ppt/tags/tag27.xml><?xml version="1.0" encoding="utf-8"?>
<p:tagLst xmlns:a="http://schemas.openxmlformats.org/drawingml/2006/main" xmlns:r="http://schemas.openxmlformats.org/officeDocument/2006/relationships" xmlns:p="http://schemas.openxmlformats.org/presentationml/2006/main">
  <p:tag name="GENSWF_SLIDE_UID" val="{2D8B0FD0-3DF3-4218-8CFB-1C2E339C33D5}:290"/>
</p:tagLst>
</file>

<file path=ppt/tags/tag28.xml><?xml version="1.0" encoding="utf-8"?>
<p:tagLst xmlns:a="http://schemas.openxmlformats.org/drawingml/2006/main" xmlns:r="http://schemas.openxmlformats.org/officeDocument/2006/relationships" xmlns:p="http://schemas.openxmlformats.org/presentationml/2006/main">
  <p:tag name="GENSWF_SLIDE_UID" val="{0AF96914-F675-4044-B72C-01B9D82FB273}:295"/>
</p:tagLst>
</file>

<file path=ppt/tags/tag3.xml><?xml version="1.0" encoding="utf-8"?>
<p:tagLst xmlns:a="http://schemas.openxmlformats.org/drawingml/2006/main" xmlns:r="http://schemas.openxmlformats.org/officeDocument/2006/relationships" xmlns:p="http://schemas.openxmlformats.org/presentationml/2006/main">
  <p:tag name="GENSWF_SLIDE_UID" val="{0F96A71B-C524-4076-A3B2-38ED88B5CEBA}:291"/>
</p:tagLst>
</file>

<file path=ppt/tags/tag4.xml><?xml version="1.0" encoding="utf-8"?>
<p:tagLst xmlns:a="http://schemas.openxmlformats.org/drawingml/2006/main" xmlns:r="http://schemas.openxmlformats.org/officeDocument/2006/relationships" xmlns:p="http://schemas.openxmlformats.org/presentationml/2006/main">
  <p:tag name="GENSWF_SLIDE_UID" val="{0D23F5FF-9B2E-492C-8FDE-FC808990EAE1}:300"/>
</p:tagLst>
</file>

<file path=ppt/tags/tag5.xml><?xml version="1.0" encoding="utf-8"?>
<p:tagLst xmlns:a="http://schemas.openxmlformats.org/drawingml/2006/main" xmlns:r="http://schemas.openxmlformats.org/officeDocument/2006/relationships" xmlns:p="http://schemas.openxmlformats.org/presentationml/2006/main">
  <p:tag name="GENSWF_SLIDE_UID" val="{EE2D67B6-0DC6-412D-AF79-B0A6921A1CFC}:281"/>
</p:tagLst>
</file>

<file path=ppt/tags/tag6.xml><?xml version="1.0" encoding="utf-8"?>
<p:tagLst xmlns:a="http://schemas.openxmlformats.org/drawingml/2006/main" xmlns:r="http://schemas.openxmlformats.org/officeDocument/2006/relationships" xmlns:p="http://schemas.openxmlformats.org/presentationml/2006/main">
  <p:tag name="GENSWF_SLIDE_UID" val="{D7209120-283C-4DBA-AE39-9E02AC43E330}:287"/>
</p:tagLst>
</file>

<file path=ppt/tags/tag7.xml><?xml version="1.0" encoding="utf-8"?>
<p:tagLst xmlns:a="http://schemas.openxmlformats.org/drawingml/2006/main" xmlns:r="http://schemas.openxmlformats.org/officeDocument/2006/relationships" xmlns:p="http://schemas.openxmlformats.org/presentationml/2006/main">
  <p:tag name="GENSWF_SLIDE_UID" val="{AC9EEC2F-522A-4804-9DD8-4F5902F029E9}:264"/>
</p:tagLst>
</file>

<file path=ppt/tags/tag8.xml><?xml version="1.0" encoding="utf-8"?>
<p:tagLst xmlns:a="http://schemas.openxmlformats.org/drawingml/2006/main" xmlns:r="http://schemas.openxmlformats.org/officeDocument/2006/relationships" xmlns:p="http://schemas.openxmlformats.org/presentationml/2006/main">
  <p:tag name="GENSWF_SLIDE_UID" val="{3F39921A-E03B-42DA-BD7E-0BF5C80DEA55}:299"/>
</p:tagLst>
</file>

<file path=ppt/tags/tag9.xml><?xml version="1.0" encoding="utf-8"?>
<p:tagLst xmlns:a="http://schemas.openxmlformats.org/drawingml/2006/main" xmlns:r="http://schemas.openxmlformats.org/officeDocument/2006/relationships" xmlns:p="http://schemas.openxmlformats.org/presentationml/2006/main">
  <p:tag name="GENSWF_SLIDE_UID" val="{E3092C35-19D5-4325-84D4-AD7DB282B913}:29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2079</TotalTime>
  <Words>3962</Words>
  <Application>Microsoft Office PowerPoint</Application>
  <PresentationFormat>Widescreen</PresentationFormat>
  <Paragraphs>324</Paragraphs>
  <Slides>27</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Century Schoolbook</vt:lpstr>
      <vt:lpstr>Times New Roman</vt:lpstr>
      <vt:lpstr>Wingdings</vt:lpstr>
      <vt:lpstr>Wingdings 2</vt:lpstr>
      <vt:lpstr>Oriel</vt:lpstr>
      <vt:lpstr>Equation</vt:lpstr>
      <vt:lpstr>Section 1.1 Understanding Data With Box Plots</vt:lpstr>
      <vt:lpstr>What is a Box Plot?</vt:lpstr>
      <vt:lpstr>PowerPoint Presentation</vt:lpstr>
      <vt:lpstr>II) BOXplots:  IQR and Five number Summaries</vt:lpstr>
      <vt:lpstr>Finding Q1 and Q3  and Outliers</vt:lpstr>
      <vt:lpstr>Drawing Boxplots with Ti-83</vt:lpstr>
      <vt:lpstr>Who was the greatest homerun hitter of all time? </vt:lpstr>
      <vt:lpstr>PowerPoint Presentation</vt:lpstr>
      <vt:lpstr>PowerPoint Presentation</vt:lpstr>
      <vt:lpstr>TIPS on Writing conclusions: </vt:lpstr>
      <vt:lpstr>PowerPoint Presentation</vt:lpstr>
      <vt:lpstr>PowerPoint Presentation</vt:lpstr>
      <vt:lpstr>II) Stem and Leaf Plot</vt:lpstr>
      <vt:lpstr>Stem and Leaf Plot:</vt:lpstr>
      <vt:lpstr>Making a Stemplot</vt:lpstr>
      <vt:lpstr>Describing the Distribution</vt:lpstr>
      <vt:lpstr>Using BoxPlots to describe Distribution</vt:lpstr>
      <vt:lpstr>Histograms</vt:lpstr>
      <vt:lpstr>Making a histogram on a ti-83 (p59)</vt:lpstr>
      <vt:lpstr>PowerPoint Presentation</vt:lpstr>
      <vt:lpstr>Ex: With the following data, construct a Histogram, Cumulative frequency graph, relative Frequency graph, and a Cumulative Relative Frequency graph(O-JIVE)</vt:lpstr>
      <vt:lpstr>PowerPoint Presentation</vt:lpstr>
      <vt:lpstr>PowerPoint Presentation</vt:lpstr>
      <vt:lpstr>The following Ogive shows the amount shoppers spend at Costco.  Use the Ogive to answer the following questions:</vt:lpstr>
      <vt:lpstr>Shapes of Distribution: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 1.1 Exploring Data</dc:title>
  <dc:creator>danny young</dc:creator>
  <cp:lastModifiedBy>Danny Young</cp:lastModifiedBy>
  <cp:revision>125</cp:revision>
  <dcterms:created xsi:type="dcterms:W3CDTF">2010-04-30T02:02:33Z</dcterms:created>
  <dcterms:modified xsi:type="dcterms:W3CDTF">2024-05-29T16:23:31Z</dcterms:modified>
</cp:coreProperties>
</file>